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0" r:id="rId3"/>
    <p:sldMasterId id="2147483694" r:id="rId4"/>
  </p:sldMasterIdLst>
  <p:notesMasterIdLst>
    <p:notesMasterId r:id="rId96"/>
  </p:notesMasterIdLst>
  <p:sldIdLst>
    <p:sldId id="258" r:id="rId5"/>
    <p:sldId id="437" r:id="rId6"/>
    <p:sldId id="259" r:id="rId7"/>
    <p:sldId id="303" r:id="rId8"/>
    <p:sldId id="262" r:id="rId9"/>
    <p:sldId id="438" r:id="rId10"/>
    <p:sldId id="440" r:id="rId11"/>
    <p:sldId id="441" r:id="rId12"/>
    <p:sldId id="442" r:id="rId13"/>
    <p:sldId id="443" r:id="rId14"/>
    <p:sldId id="444" r:id="rId15"/>
    <p:sldId id="305" r:id="rId16"/>
    <p:sldId id="306" r:id="rId17"/>
    <p:sldId id="307" r:id="rId18"/>
    <p:sldId id="445" r:id="rId19"/>
    <p:sldId id="446" r:id="rId20"/>
    <p:sldId id="447" r:id="rId21"/>
    <p:sldId id="448" r:id="rId22"/>
    <p:sldId id="449" r:id="rId23"/>
    <p:sldId id="450" r:id="rId24"/>
    <p:sldId id="451" r:id="rId25"/>
    <p:sldId id="452" r:id="rId26"/>
    <p:sldId id="453" r:id="rId27"/>
    <p:sldId id="454" r:id="rId28"/>
    <p:sldId id="455" r:id="rId29"/>
    <p:sldId id="456" r:id="rId30"/>
    <p:sldId id="457" r:id="rId31"/>
    <p:sldId id="458" r:id="rId32"/>
    <p:sldId id="487" r:id="rId33"/>
    <p:sldId id="488" r:id="rId34"/>
    <p:sldId id="489" r:id="rId35"/>
    <p:sldId id="486" r:id="rId36"/>
    <p:sldId id="490" r:id="rId37"/>
    <p:sldId id="459" r:id="rId38"/>
    <p:sldId id="460" r:id="rId39"/>
    <p:sldId id="461" r:id="rId40"/>
    <p:sldId id="492" r:id="rId41"/>
    <p:sldId id="462" r:id="rId42"/>
    <p:sldId id="333" r:id="rId43"/>
    <p:sldId id="493" r:id="rId44"/>
    <p:sldId id="463" r:id="rId45"/>
    <p:sldId id="464" r:id="rId46"/>
    <p:sldId id="465" r:id="rId47"/>
    <p:sldId id="466" r:id="rId48"/>
    <p:sldId id="468" r:id="rId49"/>
    <p:sldId id="469" r:id="rId50"/>
    <p:sldId id="470" r:id="rId51"/>
    <p:sldId id="471" r:id="rId52"/>
    <p:sldId id="472" r:id="rId53"/>
    <p:sldId id="344" r:id="rId54"/>
    <p:sldId id="346" r:id="rId55"/>
    <p:sldId id="366" r:id="rId56"/>
    <p:sldId id="348" r:id="rId57"/>
    <p:sldId id="349" r:id="rId58"/>
    <p:sldId id="401" r:id="rId59"/>
    <p:sldId id="415" r:id="rId60"/>
    <p:sldId id="416" r:id="rId61"/>
    <p:sldId id="435" r:id="rId62"/>
    <p:sldId id="417" r:id="rId63"/>
    <p:sldId id="418" r:id="rId64"/>
    <p:sldId id="419" r:id="rId65"/>
    <p:sldId id="420" r:id="rId66"/>
    <p:sldId id="421" r:id="rId67"/>
    <p:sldId id="422" r:id="rId68"/>
    <p:sldId id="423" r:id="rId69"/>
    <p:sldId id="424" r:id="rId70"/>
    <p:sldId id="425" r:id="rId71"/>
    <p:sldId id="426" r:id="rId72"/>
    <p:sldId id="427" r:id="rId73"/>
    <p:sldId id="428" r:id="rId74"/>
    <p:sldId id="429" r:id="rId75"/>
    <p:sldId id="430" r:id="rId76"/>
    <p:sldId id="431" r:id="rId77"/>
    <p:sldId id="432" r:id="rId78"/>
    <p:sldId id="284" r:id="rId79"/>
    <p:sldId id="433" r:id="rId80"/>
    <p:sldId id="434" r:id="rId81"/>
    <p:sldId id="400" r:id="rId82"/>
    <p:sldId id="473" r:id="rId83"/>
    <p:sldId id="474" r:id="rId84"/>
    <p:sldId id="475" r:id="rId85"/>
    <p:sldId id="476" r:id="rId86"/>
    <p:sldId id="477" r:id="rId87"/>
    <p:sldId id="478" r:id="rId88"/>
    <p:sldId id="479" r:id="rId89"/>
    <p:sldId id="480" r:id="rId90"/>
    <p:sldId id="481" r:id="rId91"/>
    <p:sldId id="482" r:id="rId92"/>
    <p:sldId id="484" r:id="rId93"/>
    <p:sldId id="485" r:id="rId94"/>
    <p:sldId id="301" r:id="rId9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05" autoAdjust="0"/>
  </p:normalViewPr>
  <p:slideViewPr>
    <p:cSldViewPr snapToGrid="0">
      <p:cViewPr varScale="1">
        <p:scale>
          <a:sx n="66" d="100"/>
          <a:sy n="66" d="100"/>
        </p:scale>
        <p:origin x="7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4D246-510E-4F15-9A69-48EAEDE1D98B}" type="datetimeFigureOut">
              <a:rPr lang="zh-CN" altLang="en-US" smtClean="0"/>
              <a:t>2017-11-01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06C62-5443-4C15-A839-F86F37094E67}" type="slidenum">
              <a:rPr lang="zh-CN" altLang="en-US" smtClean="0"/>
              <a:t>‹#›</a:t>
            </a:fld>
            <a:endParaRPr lang="zh-CN" altLang="en-US"/>
          </a:p>
        </p:txBody>
      </p:sp>
    </p:spTree>
    <p:extLst>
      <p:ext uri="{BB962C8B-B14F-4D97-AF65-F5344CB8AC3E}">
        <p14:creationId xmlns:p14="http://schemas.microsoft.com/office/powerpoint/2010/main" val="219352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t>1</a:t>
            </a:fld>
            <a:endParaRPr lang="zh-CN" altLang="en-US">
              <a:solidFill>
                <a:prstClr val="black"/>
              </a:solidFill>
            </a:endParaRPr>
          </a:p>
        </p:txBody>
      </p:sp>
    </p:spTree>
    <p:extLst>
      <p:ext uri="{BB962C8B-B14F-4D97-AF65-F5344CB8AC3E}">
        <p14:creationId xmlns:p14="http://schemas.microsoft.com/office/powerpoint/2010/main" val="151720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1200" b="1" dirty="0" smtClean="0">
              <a:solidFill>
                <a:srgbClr val="1B539D"/>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t>2</a:t>
            </a:fld>
            <a:endParaRPr lang="zh-CN" altLang="en-US">
              <a:solidFill>
                <a:prstClr val="black"/>
              </a:solidFill>
            </a:endParaRPr>
          </a:p>
        </p:txBody>
      </p:sp>
    </p:spTree>
    <p:extLst>
      <p:ext uri="{BB962C8B-B14F-4D97-AF65-F5344CB8AC3E}">
        <p14:creationId xmlns:p14="http://schemas.microsoft.com/office/powerpoint/2010/main" val="188646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idx="4294967295"/>
          </p:nvPr>
        </p:nvSpPr>
        <p:spPr>
          <a:xfrm>
            <a:off x="409575" y="754063"/>
            <a:ext cx="5854700" cy="3294062"/>
          </a:xfrm>
        </p:spPr>
      </p:sp>
      <p:sp>
        <p:nvSpPr>
          <p:cNvPr id="29699" name="文本占位符 2"/>
          <p:cNvSpPr>
            <a:spLocks noGrp="1" noChangeArrowheads="1"/>
          </p:cNvSpPr>
          <p:nvPr>
            <p:ph type="body" idx="4294967295"/>
          </p:nvPr>
        </p:nvSpPr>
        <p:spPr>
          <a:noFill/>
        </p:spPr>
        <p:txBody>
          <a:bodyPr/>
          <a:lstStyle/>
          <a:p>
            <a:endParaRPr lang="zh-CN" altLang="en-US" smtClean="0"/>
          </a:p>
        </p:txBody>
      </p:sp>
      <p:sp>
        <p:nvSpPr>
          <p:cNvPr id="29700" name="灯片编号占位符 3"/>
          <p:cNvSpPr>
            <a:spLocks noGrp="1" noChangeArrowheads="1"/>
          </p:cNvSpPr>
          <p:nvPr>
            <p:ph type="sldNum" sz="quarter" idx="39"/>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F5BD51E0-94BB-4751-8E7E-9E4DB4955162}" type="slidenum">
              <a:rPr lang="zh-CN" altLang="en-US" smtClean="0">
                <a:latin typeface="Calibri" panose="020F0502020204030204" pitchFamily="34" charset="0"/>
                <a:sym typeface="+mn-ea"/>
              </a:rPr>
              <a:t>5</a:t>
            </a:fld>
            <a:endParaRPr lang="zh-CN" altLang="en-US" smtClean="0">
              <a:latin typeface="Calibri" panose="020F0502020204030204" pitchFamily="34" charset="0"/>
              <a:sym typeface="+mn-ea"/>
            </a:endParaRPr>
          </a:p>
        </p:txBody>
      </p:sp>
    </p:spTree>
    <p:extLst>
      <p:ext uri="{BB962C8B-B14F-4D97-AF65-F5344CB8AC3E}">
        <p14:creationId xmlns:p14="http://schemas.microsoft.com/office/powerpoint/2010/main" val="228475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409575" y="754063"/>
            <a:ext cx="5854700" cy="3294062"/>
          </a:xfrm>
        </p:spPr>
      </p:sp>
      <p:sp>
        <p:nvSpPr>
          <p:cNvPr id="50179" name="备注占位符 2"/>
          <p:cNvSpPr>
            <a:spLocks noGrp="1"/>
          </p:cNvSpPr>
          <p:nvPr>
            <p:ph type="body" idx="1"/>
          </p:nvPr>
        </p:nvSpPr>
        <p:spPr>
          <a:noFill/>
        </p:spPr>
        <p:txBody>
          <a:bodyPr/>
          <a:lstStyle/>
          <a:p>
            <a:r>
              <a:rPr lang="en-US" altLang="zh-CN" smtClean="0"/>
              <a:t>Q4</a:t>
            </a:r>
            <a:r>
              <a:rPr lang="zh-CN" altLang="en-US" smtClean="0"/>
              <a:t>：大家有什么职业梦想？（上次去一个学校，一个同学这样回答我的，老师不要跟谈梦想，我的梦想就是不上班）</a:t>
            </a:r>
          </a:p>
        </p:txBody>
      </p:sp>
      <p:sp>
        <p:nvSpPr>
          <p:cNvPr id="50180" name="灯片编号占位符 3"/>
          <p:cNvSpPr>
            <a:spLocks noGrp="1"/>
          </p:cNvSpPr>
          <p:nvPr>
            <p:ph type="sldNum" sz="quarter" idx="39"/>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88F2F26F-AFEA-4E06-AC7D-F666FC4D25AA}" type="slidenum">
              <a:rPr lang="zh-CN" altLang="en-US" smtClean="0"/>
              <a:t>38</a:t>
            </a:fld>
            <a:endParaRPr lang="zh-CN" altLang="en-US" smtClean="0"/>
          </a:p>
        </p:txBody>
      </p:sp>
    </p:spTree>
    <p:extLst>
      <p:ext uri="{BB962C8B-B14F-4D97-AF65-F5344CB8AC3E}">
        <p14:creationId xmlns:p14="http://schemas.microsoft.com/office/powerpoint/2010/main" val="2654432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6632C2-DB2B-46B3-8989-25D27DEF7DC5}" type="slidenum">
              <a:rPr lang="zh-CN" altLang="en-US" smtClean="0"/>
              <a:t>57</a:t>
            </a:fld>
            <a:endParaRPr lang="zh-CN" altLang="en-US"/>
          </a:p>
        </p:txBody>
      </p:sp>
    </p:spTree>
    <p:extLst>
      <p:ext uri="{BB962C8B-B14F-4D97-AF65-F5344CB8AC3E}">
        <p14:creationId xmlns:p14="http://schemas.microsoft.com/office/powerpoint/2010/main" val="2780182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dirty="0" smtClean="0">
                <a:solidFill>
                  <a:srgbClr val="0070C0"/>
                </a:solidFill>
                <a:ea typeface="微软雅黑" panose="020B0503020204020204" pitchFamily="34" charset="-122"/>
              </a:rPr>
              <a:t>为读者用户提供个人在线创作工具，在学习过程中随时利用在线创作工具完成学习成果的撰写，包括笔记汇编、调研报告、开题报告、文献综述、系统综述、学术报告等。创作过程中随时引用笔记、摘录、碎片化内容等。</a:t>
            </a:r>
          </a:p>
        </p:txBody>
      </p:sp>
      <p:sp>
        <p:nvSpPr>
          <p:cNvPr id="4" name="灯片编号占位符 3"/>
          <p:cNvSpPr>
            <a:spLocks noGrp="1"/>
          </p:cNvSpPr>
          <p:nvPr>
            <p:ph type="sldNum" sz="quarter" idx="10"/>
          </p:nvPr>
        </p:nvSpPr>
        <p:spPr/>
        <p:txBody>
          <a:bodyPr/>
          <a:lstStyle/>
          <a:p>
            <a:fld id="{AE6632C2-DB2B-46B3-8989-25D27DEF7DC5}" type="slidenum">
              <a:rPr lang="zh-CN" altLang="en-US" smtClean="0"/>
              <a:t>69</a:t>
            </a:fld>
            <a:endParaRPr lang="zh-CN" altLang="en-US"/>
          </a:p>
        </p:txBody>
      </p:sp>
    </p:spTree>
    <p:extLst>
      <p:ext uri="{BB962C8B-B14F-4D97-AF65-F5344CB8AC3E}">
        <p14:creationId xmlns:p14="http://schemas.microsoft.com/office/powerpoint/2010/main" val="33313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3186" name="幻灯片图像占位符 1"/>
          <p:cNvSpPr>
            <a:spLocks noGrp="1" noRot="1" noChangeAspect="1" noChangeArrowheads="1" noTextEdit="1"/>
          </p:cNvSpPr>
          <p:nvPr>
            <p:ph type="sldImg" idx="4294967295"/>
          </p:nvPr>
        </p:nvSpPr>
        <p:spPr>
          <a:xfrm>
            <a:off x="374650" y="679450"/>
            <a:ext cx="6096000" cy="3429000"/>
          </a:xfrm>
          <a:ln>
            <a:solidFill>
              <a:srgbClr val="000000"/>
            </a:solidFill>
            <a:miter lim="800000"/>
          </a:ln>
        </p:spPr>
      </p:sp>
      <p:sp>
        <p:nvSpPr>
          <p:cNvPr id="93187" name="备注占位符 2"/>
          <p:cNvSpPr>
            <a:spLocks noGrp="1" noChangeArrowheads="1"/>
          </p:cNvSpPr>
          <p:nvPr>
            <p:ph type="body" idx="4294967295"/>
          </p:nvPr>
        </p:nvSpPr>
        <p:spPr>
          <a:xfrm>
            <a:off x="679450" y="4337050"/>
            <a:ext cx="5486400" cy="4114800"/>
          </a:xfrm>
          <a:noFill/>
        </p:spPr>
        <p:txBody>
          <a:bodyPr/>
          <a:lstStyle/>
          <a:p>
            <a:pPr eaLnBrk="1" hangingPunct="1">
              <a:spcBef>
                <a:spcPct val="0"/>
              </a:spcBef>
            </a:pPr>
            <a:r>
              <a:rPr lang="zh-CN" altLang="en-US" smtClean="0"/>
              <a:t>模板来自于 </a:t>
            </a:r>
            <a:r>
              <a:rPr lang="en-US" altLang="zh-CN" smtClean="0"/>
              <a:t>http://docer.wps.cn</a:t>
            </a:r>
            <a:endParaRPr lang="zh-CN" altLang="en-US" smtClean="0"/>
          </a:p>
        </p:txBody>
      </p:sp>
      <p:sp>
        <p:nvSpPr>
          <p:cNvPr id="93188" name="灯片编号占位符 3"/>
          <p:cNvSpPr txBox="1">
            <a:spLocks noGrp="1" noChangeArrowheads="1"/>
          </p:cNvSpPr>
          <p:nvPr/>
        </p:nvSpPr>
        <p:spPr bwMode="auto">
          <a:xfrm>
            <a:off x="3879850" y="867886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lgn="r" eaLnBrk="1" hangingPunct="1">
              <a:spcBef>
                <a:spcPct val="0"/>
              </a:spcBef>
            </a:pPr>
            <a:fld id="{8F507C4B-6A66-4914-81A3-B75EF8751BAE}" type="slidenum">
              <a:rPr lang="zh-CN" altLang="en-US">
                <a:latin typeface="Calibri" panose="020F0502020204030204" pitchFamily="34" charset="0"/>
              </a:rPr>
              <a:t>80</a:t>
            </a:fld>
            <a:endParaRPr lang="zh-CN" altLang="en-US">
              <a:latin typeface="Calibri" panose="020F0502020204030204" pitchFamily="34" charset="0"/>
            </a:endParaRPr>
          </a:p>
        </p:txBody>
      </p:sp>
    </p:spTree>
    <p:extLst>
      <p:ext uri="{BB962C8B-B14F-4D97-AF65-F5344CB8AC3E}">
        <p14:creationId xmlns:p14="http://schemas.microsoft.com/office/powerpoint/2010/main" val="268931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任意多边形 6"/>
          <p:cNvSpPr/>
          <p:nvPr userDrawn="1"/>
        </p:nvSpPr>
        <p:spPr>
          <a:xfrm>
            <a:off x="0" y="539750"/>
            <a:ext cx="1160463" cy="295275"/>
          </a:xfrm>
          <a:custGeom>
            <a:avLst/>
            <a:gdLst>
              <a:gd name="connsiteX0" fmla="*/ 0 w 735872"/>
              <a:gd name="connsiteY0" fmla="*/ 0 h 242832"/>
              <a:gd name="connsiteX1" fmla="*/ 575505 w 735872"/>
              <a:gd name="connsiteY1" fmla="*/ 0 h 242832"/>
              <a:gd name="connsiteX2" fmla="*/ 735872 w 735872"/>
              <a:gd name="connsiteY2" fmla="*/ 242832 h 242832"/>
              <a:gd name="connsiteX3" fmla="*/ 0 w 735872"/>
              <a:gd name="connsiteY3" fmla="*/ 242832 h 242832"/>
            </a:gdLst>
            <a:ahLst/>
            <a:cxnLst>
              <a:cxn ang="0">
                <a:pos x="connsiteX0" y="connsiteY0"/>
              </a:cxn>
              <a:cxn ang="0">
                <a:pos x="connsiteX1" y="connsiteY1"/>
              </a:cxn>
              <a:cxn ang="0">
                <a:pos x="connsiteX2" y="connsiteY2"/>
              </a:cxn>
              <a:cxn ang="0">
                <a:pos x="connsiteX3" y="connsiteY3"/>
              </a:cxn>
            </a:cxnLst>
            <a:rect l="l" t="t" r="r" b="b"/>
            <a:pathLst>
              <a:path w="735872" h="242832">
                <a:moveTo>
                  <a:pt x="0" y="0"/>
                </a:moveTo>
                <a:lnTo>
                  <a:pt x="575505" y="0"/>
                </a:lnTo>
                <a:lnTo>
                  <a:pt x="735872" y="242832"/>
                </a:lnTo>
                <a:lnTo>
                  <a:pt x="0" y="242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endParaRPr>
          </a:p>
        </p:txBody>
      </p:sp>
      <p:cxnSp>
        <p:nvCxnSpPr>
          <p:cNvPr id="8" name="直接连接符 7"/>
          <p:cNvCxnSpPr/>
          <p:nvPr userDrawn="1"/>
        </p:nvCxnSpPr>
        <p:spPr>
          <a:xfrm>
            <a:off x="0" y="82867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
        <p:nvSpPr>
          <p:cNvPr id="6" name="任意多边形 5"/>
          <p:cNvSpPr/>
          <p:nvPr userDrawn="1"/>
        </p:nvSpPr>
        <p:spPr>
          <a:xfrm>
            <a:off x="0" y="539750"/>
            <a:ext cx="1160463" cy="295275"/>
          </a:xfrm>
          <a:custGeom>
            <a:avLst/>
            <a:gdLst>
              <a:gd name="connsiteX0" fmla="*/ 0 w 735872"/>
              <a:gd name="connsiteY0" fmla="*/ 0 h 242832"/>
              <a:gd name="connsiteX1" fmla="*/ 575505 w 735872"/>
              <a:gd name="connsiteY1" fmla="*/ 0 h 242832"/>
              <a:gd name="connsiteX2" fmla="*/ 735872 w 735872"/>
              <a:gd name="connsiteY2" fmla="*/ 242832 h 242832"/>
              <a:gd name="connsiteX3" fmla="*/ 0 w 735872"/>
              <a:gd name="connsiteY3" fmla="*/ 242832 h 242832"/>
            </a:gdLst>
            <a:ahLst/>
            <a:cxnLst>
              <a:cxn ang="0">
                <a:pos x="connsiteX0" y="connsiteY0"/>
              </a:cxn>
              <a:cxn ang="0">
                <a:pos x="connsiteX1" y="connsiteY1"/>
              </a:cxn>
              <a:cxn ang="0">
                <a:pos x="connsiteX2" y="connsiteY2"/>
              </a:cxn>
              <a:cxn ang="0">
                <a:pos x="connsiteX3" y="connsiteY3"/>
              </a:cxn>
            </a:cxnLst>
            <a:rect l="l" t="t" r="r" b="b"/>
            <a:pathLst>
              <a:path w="735872" h="242832">
                <a:moveTo>
                  <a:pt x="0" y="0"/>
                </a:moveTo>
                <a:lnTo>
                  <a:pt x="575505" y="0"/>
                </a:lnTo>
                <a:lnTo>
                  <a:pt x="735872" y="242832"/>
                </a:lnTo>
                <a:lnTo>
                  <a:pt x="0" y="242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endParaRPr>
          </a:p>
        </p:txBody>
      </p:sp>
      <p:cxnSp>
        <p:nvCxnSpPr>
          <p:cNvPr id="7" name="直接连接符 6"/>
          <p:cNvCxnSpPr/>
          <p:nvPr userDrawn="1"/>
        </p:nvCxnSpPr>
        <p:spPr>
          <a:xfrm>
            <a:off x="0" y="82867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0" y="169333"/>
            <a:ext cx="9290051" cy="795867"/>
          </a:xfrm>
          <a:prstGeom prst="rect">
            <a:avLst/>
          </a:prstGeo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2"/>
            <a:ext cx="10795000" cy="4794249"/>
          </a:xfrm>
          <a:prstGeom prst="rect">
            <a:avLst/>
          </a:prstGeom>
        </p:spPr>
        <p:txBody>
          <a:bodyPr/>
          <a:lstStyle/>
          <a:p>
            <a:pPr lvl="0"/>
            <a:endParaRPr lang="zh-CN" altLang="en-US" noProof="0" smtClean="0"/>
          </a:p>
        </p:txBody>
      </p:sp>
      <p:sp>
        <p:nvSpPr>
          <p:cNvPr id="4" name="KSO_FD"/>
          <p:cNvSpPr>
            <a:spLocks noGrp="1" noChangeArrowheads="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5" name="KSO_FT"/>
          <p:cNvSpPr>
            <a:spLocks noGrp="1" noChangeArrowheads="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KSO_FN"/>
          <p:cNvSpPr>
            <a:spLocks noGrp="1" noChangeArrowheads="1"/>
          </p:cNvSpPr>
          <p:nvPr>
            <p:ph type="sldNum" sz="quarter" idx="20"/>
          </p:nvPr>
        </p:nvSpPr>
        <p:spPr/>
        <p:txBody>
          <a:bodyPr/>
          <a:lstStyle>
            <a:lvl1pPr>
              <a:defRPr/>
            </a:lvl1pPr>
          </a:lstStyle>
          <a:p>
            <a:pPr>
              <a:defRPr/>
            </a:pPr>
            <a:fld id="{E5F96602-ECE6-4A85-8BC7-69F49852E023}"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4"/>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3" y="708981"/>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9" y="285241"/>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801"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7" name="Freeform 3"/>
          <p:cNvSpPr>
            <a:spLocks noChangeArrowheads="1"/>
          </p:cNvSpPr>
          <p:nvPr userDrawn="1"/>
        </p:nvSpPr>
        <p:spPr bwMode="auto">
          <a:xfrm>
            <a:off x="0" y="246743"/>
            <a:ext cx="275771" cy="914400"/>
          </a:xfrm>
          <a:custGeom>
            <a:avLst/>
            <a:gdLst>
              <a:gd name="connsiteX0" fmla="*/ 0 w 670664"/>
              <a:gd name="connsiteY0" fmla="*/ 0 h 1551767"/>
              <a:gd name="connsiteX1" fmla="*/ 670664 w 670664"/>
              <a:gd name="connsiteY1" fmla="*/ 392696 h 1551767"/>
              <a:gd name="connsiteX2" fmla="*/ 670664 w 670664"/>
              <a:gd name="connsiteY2" fmla="*/ 1165008 h 1551767"/>
              <a:gd name="connsiteX3" fmla="*/ 0 w 670664"/>
              <a:gd name="connsiteY3" fmla="*/ 1551767 h 1551767"/>
            </a:gdLst>
            <a:ahLst/>
            <a:cxnLst>
              <a:cxn ang="0">
                <a:pos x="connsiteX0" y="connsiteY0"/>
              </a:cxn>
              <a:cxn ang="0">
                <a:pos x="connsiteX1" y="connsiteY1"/>
              </a:cxn>
              <a:cxn ang="0">
                <a:pos x="connsiteX2" y="connsiteY2"/>
              </a:cxn>
              <a:cxn ang="0">
                <a:pos x="connsiteX3" y="connsiteY3"/>
              </a:cxn>
            </a:cxnLst>
            <a:rect l="l" t="t" r="r" b="b"/>
            <a:pathLst>
              <a:path w="670664" h="1551767">
                <a:moveTo>
                  <a:pt x="0" y="0"/>
                </a:moveTo>
                <a:lnTo>
                  <a:pt x="670664" y="392696"/>
                </a:lnTo>
                <a:lnTo>
                  <a:pt x="670664" y="1165008"/>
                </a:lnTo>
                <a:lnTo>
                  <a:pt x="0" y="1551767"/>
                </a:lnTo>
                <a:close/>
              </a:path>
            </a:pathLst>
          </a:custGeom>
          <a:solidFill>
            <a:schemeClr val="accent1">
              <a:lumMod val="75000"/>
            </a:schemeClr>
          </a:solidFill>
          <a:ln>
            <a:noFill/>
          </a:ln>
          <a:effectLst/>
        </p:spPr>
        <p:txBody>
          <a:bodyPr wrap="square" anchor="ctr">
            <a:noAutofit/>
          </a:bodyPr>
          <a:lstStyle/>
          <a:p>
            <a:endParaRPr lang="en-US"/>
          </a:p>
        </p:txBody>
      </p:sp>
    </p:spTree>
    <p:extLst>
      <p:ext uri="{BB962C8B-B14F-4D97-AF65-F5344CB8AC3E}">
        <p14:creationId xmlns:p14="http://schemas.microsoft.com/office/powerpoint/2010/main" val="75892172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8" name="直接连接符 7"/>
          <p:cNvCxnSpPr/>
          <p:nvPr userDrawn="1"/>
        </p:nvCxnSpPr>
        <p:spPr>
          <a:xfrm>
            <a:off x="0" y="941295"/>
            <a:ext cx="12192000"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0087496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1" y="169333"/>
            <a:ext cx="9290051" cy="795867"/>
          </a:xfr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3"/>
            <a:ext cx="10795000" cy="4794249"/>
          </a:xfrm>
        </p:spPr>
        <p:txBody>
          <a:bodyPr/>
          <a:lstStyle/>
          <a:p>
            <a:pPr lvl="0"/>
            <a:endParaRPr lang="zh-CN" altLang="en-US" noProof="0" smtClean="0"/>
          </a:p>
        </p:txBody>
      </p:sp>
      <p:sp>
        <p:nvSpPr>
          <p:cNvPr id="4" name="KSO_FD"/>
          <p:cNvSpPr>
            <a:spLocks noGrp="1" noChangeArrowheads="1"/>
          </p:cNvSpPr>
          <p:nvPr>
            <p:ph type="dt" sz="half" idx="10"/>
          </p:nvPr>
        </p:nvSpPr>
        <p:spPr/>
        <p:txBody>
          <a:bodyPr/>
          <a:lstStyle>
            <a:lvl1pPr>
              <a:defRPr/>
            </a:lvl1pPr>
          </a:lstStyle>
          <a:p>
            <a:pPr>
              <a:defRPr/>
            </a:pPr>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a:lvl1pPr>
          </a:lstStyle>
          <a:p>
            <a:fld id="{551D721D-EC20-4C33-AAF9-F35A8D940479}" type="slidenum">
              <a:rPr lang="zh-CN" altLang="en-US"/>
              <a:t>‹#›</a:t>
            </a:fld>
            <a:endParaRPr lang="zh-CN" altLang="en-US"/>
          </a:p>
        </p:txBody>
      </p:sp>
    </p:spTree>
    <p:extLst>
      <p:ext uri="{BB962C8B-B14F-4D97-AF65-F5344CB8AC3E}">
        <p14:creationId xmlns:p14="http://schemas.microsoft.com/office/powerpoint/2010/main" val="2273006737"/>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r>
              <a:rPr lang="zh-CN" altLang="en-US" smtClean="0"/>
              <a:t>单击此处编辑母版副标题样式</a:t>
            </a:r>
            <a:endParaRPr lang="zh-CN" altLang="en-US"/>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lvl1pPr>
            <a:lvl2pPr marL="609600" indent="0">
              <a:buNone/>
              <a:defRPr sz="2400"/>
            </a:lvl2pPr>
            <a:lvl3pPr marL="1219200" indent="0">
              <a:buNone/>
              <a:defRPr sz="2135"/>
            </a:lvl3pPr>
            <a:lvl4pPr marL="1828800" indent="0">
              <a:buNone/>
              <a:defRPr sz="1865"/>
            </a:lvl4pPr>
            <a:lvl5pPr marL="2438400" indent="0">
              <a:buNone/>
              <a:defRPr sz="1865"/>
            </a:lvl5pPr>
            <a:lvl6pPr marL="3048000" indent="0">
              <a:buNone/>
              <a:defRPr sz="1865"/>
            </a:lvl6pPr>
            <a:lvl7pPr marL="3657600" indent="0">
              <a:buNone/>
              <a:defRPr sz="1865"/>
            </a:lvl7pPr>
            <a:lvl8pPr marL="4267200" indent="0">
              <a:buNone/>
              <a:defRPr sz="1865"/>
            </a:lvl8pPr>
            <a:lvl9pPr marL="4876800" indent="0">
              <a:buNone/>
              <a:defRPr sz="1865"/>
            </a:lvl9pPr>
          </a:lstStyle>
          <a:p>
            <a:pPr lvl="0"/>
            <a:r>
              <a:rPr lang="zh-CN" altLang="en-US" smtClean="0"/>
              <a:t>单击此处编辑母版文本样式</a:t>
            </a: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02793EF-E583-4028-81A3-DA0952A9EB55}" type="datetimeFigureOut">
              <a:rPr lang="zh-CN" altLang="en-US" smtClean="0"/>
              <a:t>2017-11-01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pn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793EF-E583-4028-81A3-DA0952A9EB55}" type="datetimeFigureOut">
              <a:rPr lang="zh-CN" altLang="en-US" smtClean="0"/>
              <a:t>2017-11-01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502DE-4C10-4E4B-B678-13B7EAC9B5B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spd="slow">
    <p:push dir="u"/>
  </p:transition>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t>2017-11-01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5" r:id="rId13"/>
    <p:sldLayoutId id="2147483756" r:id="rId14"/>
    <p:sldLayoutId id="2147483757" r:id="rId15"/>
  </p:sldLayoutIdLst>
  <p:transition spd="slow">
    <p:push dir="u"/>
  </p:transition>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p:nvPr>
        </p:nvSpPr>
        <p:spPr bwMode="auto">
          <a:xfrm>
            <a:off x="609601" y="274637"/>
            <a:ext cx="8439151" cy="6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t>国家数字复合出版系统工程项目</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id="1" dur="indefinite" restart="never" nodeType="tmRoot"/>
      </p:par>
    </p:tnLst>
  </p:timing>
  <p:txStyles>
    <p:titleStyle>
      <a:lvl1pPr algn="ctr" rtl="0" eaLnBrk="0" fontAlgn="base" hangingPunct="0">
        <a:spcBef>
          <a:spcPct val="0"/>
        </a:spcBef>
        <a:spcAft>
          <a:spcPct val="0"/>
        </a:spcAft>
        <a:defRPr sz="3465">
          <a:solidFill>
            <a:srgbClr val="1D5AAC"/>
          </a:solidFill>
          <a:latin typeface="+mj-lt"/>
          <a:ea typeface="+mj-ea"/>
          <a:cs typeface="+mj-cs"/>
        </a:defRPr>
      </a:lvl1pPr>
      <a:lvl2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5pPr>
      <a:lvl6pPr marL="6096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6pPr>
      <a:lvl7pPr marL="12192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7pPr>
      <a:lvl8pPr marL="18288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8pPr>
      <a:lvl9pPr marL="24384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35">
          <a:solidFill>
            <a:schemeClr val="tx1"/>
          </a:solidFill>
          <a:latin typeface="+mn-lt"/>
          <a:ea typeface="+mn-ea"/>
        </a:defRPr>
      </a:lvl2pPr>
      <a:lvl3pPr marL="1524000" indent="-3048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defRPr>
      </a:lvl3pPr>
      <a:lvl4pPr marL="2133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4pPr>
      <a:lvl5pPr marL="27432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5pPr>
      <a:lvl6pPr marL="33528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6pPr>
      <a:lvl7pPr marL="39624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7pPr>
      <a:lvl8pPr marL="45720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8pPr>
      <a:lvl9pPr marL="5181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2.png"/><Relationship Id="rId16" Type="http://schemas.openxmlformats.org/officeDocument/2006/relationships/image" Target="../media/image55.png"/><Relationship Id="rId1" Type="http://schemas.openxmlformats.org/officeDocument/2006/relationships/slideLayout" Target="../slideLayouts/slideLayout32.xml"/><Relationship Id="rId6" Type="http://schemas.openxmlformats.org/officeDocument/2006/relationships/slide" Target="slide3.xml"/><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4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2.xml"/><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7.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8.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8.xml"/><Relationship Id="rId5" Type="http://schemas.openxmlformats.org/officeDocument/2006/relationships/image" Target="../media/image118.png"/><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8" Type="http://schemas.openxmlformats.org/officeDocument/2006/relationships/hyperlink" Target="file:///C:\Users\taohongyan\Desktop\&#22686;&#24378;&#20986;&#29256;&#29289;.png" TargetMode="External"/><Relationship Id="rId3" Type="http://schemas.openxmlformats.org/officeDocument/2006/relationships/tags" Target="../tags/tag3.xml"/><Relationship Id="rId7" Type="http://schemas.openxmlformats.org/officeDocument/2006/relationships/slideLayout" Target="../slideLayouts/slideLayout3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44.xml"/><Relationship Id="rId5" Type="http://schemas.openxmlformats.org/officeDocument/2006/relationships/image" Target="../media/image131.jpg"/><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134.png"/></Relationships>
</file>

<file path=ppt/slides/_rels/slide6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44.xml"/><Relationship Id="rId5" Type="http://schemas.openxmlformats.org/officeDocument/2006/relationships/tags" Target="../tags/tag13.xml"/><Relationship Id="rId4" Type="http://schemas.openxmlformats.org/officeDocument/2006/relationships/tags" Target="../tags/tag12.xml"/></Relationships>
</file>

<file path=ppt/slides/_rels/slide6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4.xml"/><Relationship Id="rId4" Type="http://schemas.openxmlformats.org/officeDocument/2006/relationships/image" Target="../media/image138.png"/></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6.xml"/><Relationship Id="rId5" Type="http://schemas.openxmlformats.org/officeDocument/2006/relationships/slideLayout" Target="../slideLayouts/slideLayout32.xml"/><Relationship Id="rId4" Type="http://schemas.openxmlformats.org/officeDocument/2006/relationships/tags" Target="../tags/tag1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7.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tags" Target="../tags/tag20.xml"/><Relationship Id="rId7" Type="http://schemas.openxmlformats.org/officeDocument/2006/relationships/slideLayout" Target="../slideLayouts/slideLayout3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2.xml"/><Relationship Id="rId4" Type="http://schemas.openxmlformats.org/officeDocument/2006/relationships/image" Target="../media/image150.png"/></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x.cnki.net/" TargetMode="External"/><Relationship Id="rId1" Type="http://schemas.openxmlformats.org/officeDocument/2006/relationships/slideLayout" Target="../slideLayouts/slideLayout18.xml"/><Relationship Id="rId5" Type="http://schemas.openxmlformats.org/officeDocument/2006/relationships/image" Target="../media/image152.png"/><Relationship Id="rId4" Type="http://schemas.openxmlformats.org/officeDocument/2006/relationships/hyperlink" Target="http://piccache.cnki.net/index/images2009/other/2017/%E7%A0%94%E5%AD%A6%E5%BE%81%E6%96%87%E5%A4%A7%E8%B5%9B/index.html"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7.xml"/><Relationship Id="rId4" Type="http://schemas.openxmlformats.org/officeDocument/2006/relationships/image" Target="../media/image161.png"/></Relationships>
</file>

<file path=ppt/slides/_rels/slide8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8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85.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3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0.png"/></Relationships>
</file>

<file path=ppt/slides/_rels/slide8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7.xml"/><Relationship Id="rId4" Type="http://schemas.openxmlformats.org/officeDocument/2006/relationships/image" Target="../media/image186.png"/></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37.xml"/><Relationship Id="rId5" Type="http://schemas.openxmlformats.org/officeDocument/2006/relationships/image" Target="../media/image190.png"/><Relationship Id="rId4" Type="http://schemas.openxmlformats.org/officeDocument/2006/relationships/image" Target="../media/image18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slideLayout" Target="../slideLayouts/slideLayout52.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bwMode="auto">
          <a:xfrm>
            <a:off x="0" y="2214325"/>
            <a:ext cx="12192000" cy="2270792"/>
          </a:xfrm>
          <a:prstGeom prst="rect">
            <a:avLst/>
          </a:prstGeom>
          <a:solidFill>
            <a:srgbClr val="0070C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lstStyle/>
          <a:p>
            <a:pPr fontAlgn="base">
              <a:spcBef>
                <a:spcPct val="0"/>
              </a:spcBef>
              <a:spcAft>
                <a:spcPct val="0"/>
              </a:spcAft>
              <a:buFont typeface="Arial" panose="020B0604020202020204" pitchFamily="34" charset="0"/>
              <a:buNone/>
            </a:pPr>
            <a:endParaRPr lang="zh-CN" altLang="en-US" sz="2400" dirty="0">
              <a:solidFill>
                <a:prstClr val="black"/>
              </a:solidFill>
              <a:latin typeface="Arial" panose="020B0604020202020204" pitchFamily="34" charset="0"/>
            </a:endParaRPr>
          </a:p>
        </p:txBody>
      </p:sp>
      <p:sp>
        <p:nvSpPr>
          <p:cNvPr id="4" name="文本占位符 6"/>
          <p:cNvSpPr txBox="1">
            <a:spLocks noChangeArrowheads="1"/>
          </p:cNvSpPr>
          <p:nvPr/>
        </p:nvSpPr>
        <p:spPr bwMode="auto">
          <a:xfrm>
            <a:off x="532140" y="2867451"/>
            <a:ext cx="11272032" cy="8640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8" rIns="121896" bIns="60948"/>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a:lstStyle>
          <a:p>
            <a:pPr algn="ctr" eaLnBrk="1" hangingPunct="1">
              <a:buNone/>
              <a:defRPr/>
            </a:pPr>
            <a:r>
              <a:rPr lang="zh-CN" altLang="en-US" sz="4800" b="1" kern="0" dirty="0">
                <a:solidFill>
                  <a:prstClr val="white"/>
                </a:solidFill>
                <a:latin typeface="微软雅黑" panose="020B0503020204020204" pitchFamily="34" charset="-122"/>
                <a:ea typeface="微软雅黑" panose="020B0503020204020204" pitchFamily="34" charset="-122"/>
              </a:rPr>
              <a:t>发现不一样的</a:t>
            </a:r>
            <a:r>
              <a:rPr lang="en-US" altLang="zh-CN" sz="4800" b="1" kern="0" dirty="0">
                <a:solidFill>
                  <a:prstClr val="white"/>
                </a:solidFill>
                <a:latin typeface="微软雅黑" panose="020B0503020204020204" pitchFamily="34" charset="-122"/>
                <a:ea typeface="微软雅黑" panose="020B0503020204020204" pitchFamily="34" charset="-122"/>
              </a:rPr>
              <a:t>CNKI</a:t>
            </a:r>
            <a:r>
              <a:rPr lang="zh-CN" altLang="en-US" sz="4800" b="1" kern="0" dirty="0">
                <a:solidFill>
                  <a:prstClr val="white"/>
                </a:solidFill>
                <a:latin typeface="微软雅黑" panose="020B0503020204020204" pitchFamily="34" charset="-122"/>
                <a:ea typeface="微软雅黑" panose="020B0503020204020204" pitchFamily="34" charset="-122"/>
              </a:rPr>
              <a:t>，助力学术科研之旅</a:t>
            </a:r>
            <a:endParaRPr lang="en-US" altLang="zh-CN" sz="4800" b="1" kern="0" dirty="0">
              <a:solidFill>
                <a:prstClr val="white"/>
              </a:solidFill>
              <a:latin typeface="微软雅黑" panose="020B0503020204020204" pitchFamily="34" charset="-122"/>
              <a:ea typeface="微软雅黑" panose="020B0503020204020204" pitchFamily="34" charset="-122"/>
            </a:endParaRPr>
          </a:p>
        </p:txBody>
      </p:sp>
      <p:sp>
        <p:nvSpPr>
          <p:cNvPr id="5" name="页脚占位符 8"/>
          <p:cNvSpPr txBox="1">
            <a:spLocks noGrp="1" noChangeArrowheads="1"/>
          </p:cNvSpPr>
          <p:nvPr/>
        </p:nvSpPr>
        <p:spPr bwMode="auto">
          <a:xfrm>
            <a:off x="2863326" y="4677139"/>
            <a:ext cx="6465348" cy="182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8" rIns="121896" bIns="6094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535" b="1" dirty="0">
                <a:solidFill>
                  <a:srgbClr val="3D4044"/>
                </a:solidFill>
                <a:latin typeface="微软雅黑" panose="020B0503020204020204" pitchFamily="34" charset="-122"/>
                <a:ea typeface="微软雅黑" panose="020B0503020204020204" pitchFamily="34" charset="-122"/>
              </a:rPr>
              <a:t>同方知网（北京）技术</a:t>
            </a:r>
            <a:r>
              <a:rPr lang="zh-CN" altLang="en-US" sz="2535" b="1" dirty="0" smtClean="0">
                <a:solidFill>
                  <a:srgbClr val="3D4044"/>
                </a:solidFill>
                <a:latin typeface="微软雅黑" panose="020B0503020204020204" pitchFamily="34" charset="-122"/>
                <a:ea typeface="微软雅黑" panose="020B0503020204020204" pitchFamily="34" charset="-122"/>
              </a:rPr>
              <a:t>有限公司</a:t>
            </a:r>
            <a:endParaRPr lang="en-US" altLang="zh-CN" sz="2535" b="1" dirty="0" smtClean="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535" b="1" dirty="0" smtClean="0">
                <a:solidFill>
                  <a:srgbClr val="3D4044"/>
                </a:solidFill>
                <a:latin typeface="微软雅黑" panose="020B0503020204020204" pitchFamily="34" charset="-122"/>
                <a:ea typeface="微软雅黑" panose="020B0503020204020204" pitchFamily="34" charset="-122"/>
              </a:rPr>
              <a:t>安徽分公司</a:t>
            </a:r>
            <a:endParaRPr lang="en-US" altLang="zh-CN" sz="2535" b="1" dirty="0" smtClean="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535" b="1" dirty="0" smtClean="0">
                <a:solidFill>
                  <a:srgbClr val="3D4044"/>
                </a:solidFill>
                <a:latin typeface="微软雅黑" panose="020B0503020204020204" pitchFamily="34" charset="-122"/>
                <a:ea typeface="微软雅黑" panose="020B0503020204020204" pitchFamily="34" charset="-122"/>
              </a:rPr>
              <a:t>产品经理：张扬</a:t>
            </a:r>
            <a:endParaRPr lang="en-US" altLang="zh-CN" sz="2535" b="1" dirty="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endParaRPr lang="en-US" altLang="zh-CN" sz="2535" b="1" dirty="0">
              <a:solidFill>
                <a:srgbClr val="3D4044"/>
              </a:solidFill>
              <a:latin typeface="微软雅黑" panose="020B0503020204020204" pitchFamily="34" charset="-122"/>
              <a:ea typeface="微软雅黑" panose="020B0503020204020204" pitchFamily="34" charset="-122"/>
            </a:endParaRPr>
          </a:p>
        </p:txBody>
      </p:sp>
      <p:pic>
        <p:nvPicPr>
          <p:cNvPr id="7" name="图片 10" descr="同方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260648"/>
            <a:ext cx="1344149" cy="12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3714" y="368156"/>
            <a:ext cx="6096000" cy="369332"/>
          </a:xfrm>
          <a:prstGeom prst="rect">
            <a:avLst/>
          </a:prstGeom>
        </p:spPr>
        <p:txBody>
          <a:bodyPr>
            <a:spAutoFit/>
          </a:bodyPr>
          <a:lstStyle/>
          <a:p>
            <a:r>
              <a:rPr lang="zh-CN" altLang="en-US" b="1" dirty="0">
                <a:solidFill>
                  <a:srgbClr val="0070C0"/>
                </a:solidFill>
                <a:latin typeface="微软雅黑" panose="020B0503020204020204" pitchFamily="34" charset="-122"/>
                <a:ea typeface="微软雅黑" panose="020B0503020204020204" pitchFamily="34" charset="-122"/>
              </a:rPr>
              <a:t>四、检准和检全基础上按时间排序</a:t>
            </a:r>
            <a:endParaRPr lang="zh-CN" altLang="en-US" dirty="0">
              <a:solidFill>
                <a:srgbClr val="0070C0"/>
              </a:solidFill>
            </a:endParaRPr>
          </a:p>
        </p:txBody>
      </p:sp>
      <p:sp>
        <p:nvSpPr>
          <p:cNvPr id="4" name="矩形 3"/>
          <p:cNvSpPr/>
          <p:nvPr/>
        </p:nvSpPr>
        <p:spPr>
          <a:xfrm>
            <a:off x="435428" y="737488"/>
            <a:ext cx="11335657" cy="1200329"/>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改版后的新系统更新了主题标引和检索技术，对同义词和上下位词进行规约，大幅提升了关键词的标引精度；通过组合词对文章进行标引，更加准确的表达了文章的主题；科学的关键词截取以及相关度截断，可以给出检全检准俱佳的检索结果。主题检索默认出版时间排序，兼顾相关度的同时，突出反映文献的新颖性，很好地改善了用户体验；</a:t>
            </a:r>
          </a:p>
        </p:txBody>
      </p:sp>
      <p:pic>
        <p:nvPicPr>
          <p:cNvPr id="6" name="图片 5"/>
          <p:cNvPicPr>
            <a:picLocks noChangeAspect="1"/>
          </p:cNvPicPr>
          <p:nvPr/>
        </p:nvPicPr>
        <p:blipFill>
          <a:blip r:embed="rId2"/>
          <a:stretch>
            <a:fillRect/>
          </a:stretch>
        </p:blipFill>
        <p:spPr>
          <a:xfrm>
            <a:off x="653142" y="1937817"/>
            <a:ext cx="10171962" cy="4666343"/>
          </a:xfrm>
          <a:prstGeom prst="rect">
            <a:avLst/>
          </a:prstGeom>
        </p:spPr>
      </p:pic>
    </p:spTree>
    <p:extLst>
      <p:ext uri="{BB962C8B-B14F-4D97-AF65-F5344CB8AC3E}">
        <p14:creationId xmlns:p14="http://schemas.microsoft.com/office/powerpoint/2010/main" val="13534893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6545" y="341477"/>
            <a:ext cx="5498621" cy="369332"/>
          </a:xfrm>
          <a:prstGeom prst="rect">
            <a:avLst/>
          </a:prstGeom>
        </p:spPr>
        <p:txBody>
          <a:bodyPr wrap="none">
            <a:spAutoFit/>
          </a:bodyPr>
          <a:lstStyle/>
          <a:p>
            <a:r>
              <a:rPr lang="zh-CN" altLang="en-US" b="1" dirty="0">
                <a:solidFill>
                  <a:srgbClr val="0070C0"/>
                </a:solidFill>
                <a:latin typeface="微软雅黑" panose="020B0503020204020204" pitchFamily="34" charset="-122"/>
                <a:ea typeface="微软雅黑" panose="020B0503020204020204" pitchFamily="34" charset="-122"/>
              </a:rPr>
              <a:t>五、新版本保持原有下载</a:t>
            </a:r>
            <a:r>
              <a:rPr lang="zh-CN" altLang="en-US" b="1" dirty="0" smtClean="0">
                <a:solidFill>
                  <a:srgbClr val="0070C0"/>
                </a:solidFill>
                <a:latin typeface="微软雅黑" panose="020B0503020204020204" pitchFamily="34" charset="-122"/>
                <a:ea typeface="微软雅黑" panose="020B0503020204020204" pitchFamily="34" charset="-122"/>
              </a:rPr>
              <a:t>权限，新增</a:t>
            </a:r>
            <a:r>
              <a:rPr lang="en-US" altLang="zh-CN" b="1" dirty="0" smtClean="0">
                <a:solidFill>
                  <a:srgbClr val="0070C0"/>
                </a:solidFill>
                <a:latin typeface="微软雅黑" panose="020B0503020204020204" pitchFamily="34" charset="-122"/>
                <a:ea typeface="微软雅黑" panose="020B0503020204020204" pitchFamily="34" charset="-122"/>
              </a:rPr>
              <a:t>HTML</a:t>
            </a:r>
            <a:r>
              <a:rPr lang="zh-CN" altLang="en-US" b="1" dirty="0" smtClean="0">
                <a:solidFill>
                  <a:srgbClr val="0070C0"/>
                </a:solidFill>
                <a:latin typeface="微软雅黑" panose="020B0503020204020204" pitchFamily="34" charset="-122"/>
                <a:ea typeface="微软雅黑" panose="020B0503020204020204" pitchFamily="34" charset="-122"/>
              </a:rPr>
              <a:t>全文阅读</a:t>
            </a:r>
            <a:endParaRPr lang="zh-CN" altLang="en-US" dirty="0">
              <a:solidFill>
                <a:srgbClr val="0070C0"/>
              </a:solidFill>
            </a:endParaRPr>
          </a:p>
        </p:txBody>
      </p:sp>
      <p:sp>
        <p:nvSpPr>
          <p:cNvPr id="3" name="矩形 2"/>
          <p:cNvSpPr/>
          <p:nvPr/>
        </p:nvSpPr>
        <p:spPr>
          <a:xfrm>
            <a:off x="865631" y="833735"/>
            <a:ext cx="9570139" cy="646331"/>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所有数据库的全文下载权限不随平台升级而改变。新平台除 </a:t>
            </a:r>
            <a:r>
              <a:rPr lang="en-US" altLang="zh-CN" dirty="0">
                <a:latin typeface="微软雅黑" panose="020B0503020204020204" pitchFamily="34" charset="-122"/>
                <a:ea typeface="微软雅黑" panose="020B0503020204020204" pitchFamily="34" charset="-122"/>
              </a:rPr>
              <a:t>CAJ</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PDF </a:t>
            </a:r>
            <a:r>
              <a:rPr lang="zh-CN" altLang="en-US" dirty="0">
                <a:latin typeface="微软雅黑" panose="020B0503020204020204" pitchFamily="34" charset="-122"/>
                <a:ea typeface="微软雅黑" panose="020B0503020204020204" pitchFamily="34" charset="-122"/>
              </a:rPr>
              <a:t>下载方式外，新增 </a:t>
            </a:r>
            <a:r>
              <a:rPr lang="en-US" altLang="zh-CN" dirty="0">
                <a:latin typeface="微软雅黑" panose="020B0503020204020204" pitchFamily="34" charset="-122"/>
                <a:ea typeface="微软雅黑" panose="020B0503020204020204" pitchFamily="34" charset="-122"/>
              </a:rPr>
              <a:t>HTML</a:t>
            </a:r>
            <a:r>
              <a:rPr lang="zh-CN" altLang="en-US" dirty="0">
                <a:latin typeface="微软雅黑" panose="020B0503020204020204" pitchFamily="34" charset="-122"/>
                <a:ea typeface="微软雅黑" panose="020B0503020204020204" pitchFamily="34" charset="-122"/>
              </a:rPr>
              <a:t>全文阅读功能，</a:t>
            </a:r>
            <a:r>
              <a:rPr lang="en-US" altLang="zh-CN" dirty="0">
                <a:latin typeface="微软雅黑" panose="020B0503020204020204" pitchFamily="34" charset="-122"/>
                <a:ea typeface="微软雅黑" panose="020B0503020204020204" pitchFamily="34" charset="-122"/>
              </a:rPr>
              <a:t>HTML </a:t>
            </a:r>
            <a:r>
              <a:rPr lang="zh-CN" altLang="en-US" dirty="0">
                <a:latin typeface="微软雅黑" panose="020B0503020204020204" pitchFamily="34" charset="-122"/>
                <a:ea typeface="微软雅黑" panose="020B0503020204020204" pitchFamily="34" charset="-122"/>
              </a:rPr>
              <a:t>全文阅读权限与 </a:t>
            </a:r>
            <a:r>
              <a:rPr lang="en-US" altLang="zh-CN" dirty="0">
                <a:latin typeface="微软雅黑" panose="020B0503020204020204" pitchFamily="34" charset="-122"/>
                <a:ea typeface="微软雅黑" panose="020B0503020204020204" pitchFamily="34" charset="-122"/>
              </a:rPr>
              <a:t>CAJ</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PDF </a:t>
            </a:r>
            <a:r>
              <a:rPr lang="zh-CN" altLang="en-US" dirty="0">
                <a:latin typeface="微软雅黑" panose="020B0503020204020204" pitchFamily="34" charset="-122"/>
                <a:ea typeface="微软雅黑" panose="020B0503020204020204" pitchFamily="34" charset="-122"/>
              </a:rPr>
              <a:t>保持一致。</a:t>
            </a:r>
          </a:p>
        </p:txBody>
      </p:sp>
      <p:pic>
        <p:nvPicPr>
          <p:cNvPr id="4" name="图片 3"/>
          <p:cNvPicPr>
            <a:picLocks noChangeAspect="1"/>
          </p:cNvPicPr>
          <p:nvPr/>
        </p:nvPicPr>
        <p:blipFill>
          <a:blip r:embed="rId2"/>
          <a:stretch>
            <a:fillRect/>
          </a:stretch>
        </p:blipFill>
        <p:spPr>
          <a:xfrm>
            <a:off x="275773" y="1602992"/>
            <a:ext cx="10755086" cy="4886498"/>
          </a:xfrm>
          <a:prstGeom prst="rect">
            <a:avLst/>
          </a:prstGeom>
        </p:spPr>
      </p:pic>
      <p:pic>
        <p:nvPicPr>
          <p:cNvPr id="5" name="图片 4"/>
          <p:cNvPicPr>
            <a:picLocks noChangeAspect="1"/>
          </p:cNvPicPr>
          <p:nvPr/>
        </p:nvPicPr>
        <p:blipFill>
          <a:blip r:embed="rId3"/>
          <a:stretch>
            <a:fillRect/>
          </a:stretch>
        </p:blipFill>
        <p:spPr>
          <a:xfrm>
            <a:off x="865631" y="1725918"/>
            <a:ext cx="10573032" cy="4886498"/>
          </a:xfrm>
          <a:prstGeom prst="rect">
            <a:avLst/>
          </a:prstGeom>
        </p:spPr>
      </p:pic>
      <p:pic>
        <p:nvPicPr>
          <p:cNvPr id="6" name="图片 5"/>
          <p:cNvPicPr>
            <a:picLocks noChangeAspect="1"/>
          </p:cNvPicPr>
          <p:nvPr/>
        </p:nvPicPr>
        <p:blipFill>
          <a:blip r:embed="rId4"/>
          <a:stretch>
            <a:fillRect/>
          </a:stretch>
        </p:blipFill>
        <p:spPr>
          <a:xfrm>
            <a:off x="275773" y="1613065"/>
            <a:ext cx="11256838" cy="5112203"/>
          </a:xfrm>
          <a:prstGeom prst="rect">
            <a:avLst/>
          </a:prstGeom>
        </p:spPr>
      </p:pic>
    </p:spTree>
    <p:extLst>
      <p:ext uri="{BB962C8B-B14F-4D97-AF65-F5344CB8AC3E}">
        <p14:creationId xmlns:p14="http://schemas.microsoft.com/office/powerpoint/2010/main" val="2699744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75291" y="3028927"/>
            <a:ext cx="11397672" cy="1107996"/>
          </a:xfrm>
          <a:prstGeom prst="rect">
            <a:avLst/>
          </a:prstGeom>
        </p:spPr>
        <p:txBody>
          <a:bodyPr wrap="none">
            <a:spAutoFit/>
          </a:bodyPr>
          <a:lstStyle/>
          <a:p>
            <a:pPr algn="ctr"/>
            <a:r>
              <a:rPr lang="en-US" altLang="zh-CN" sz="6600" b="1" dirty="0" smtClean="0">
                <a:solidFill>
                  <a:prstClr val="white"/>
                </a:solidFill>
                <a:latin typeface="微软雅黑" panose="020B0503020204020204" pitchFamily="34" charset="-122"/>
                <a:ea typeface="微软雅黑" panose="020B0503020204020204" pitchFamily="34" charset="-122"/>
              </a:rPr>
              <a:t>2</a:t>
            </a:r>
            <a:r>
              <a:rPr lang="zh-CN" altLang="en-US" sz="6600" b="1" dirty="0" smtClean="0">
                <a:solidFill>
                  <a:prstClr val="white"/>
                </a:solidFill>
                <a:latin typeface="微软雅黑" panose="020B0503020204020204" pitchFamily="34" charset="-122"/>
                <a:ea typeface="微软雅黑" panose="020B0503020204020204" pitchFamily="34" charset="-122"/>
              </a:rPr>
              <a:t>、</a:t>
            </a:r>
            <a:r>
              <a:rPr lang="en-US" altLang="zh-CN" sz="6600" b="1" dirty="0">
                <a:solidFill>
                  <a:prstClr val="white"/>
                </a:solidFill>
                <a:latin typeface="微软雅黑" panose="020B0503020204020204" pitchFamily="34" charset="-122"/>
                <a:ea typeface="微软雅黑" panose="020B0503020204020204" pitchFamily="34" charset="-122"/>
              </a:rPr>
              <a:t>CNKI</a:t>
            </a:r>
            <a:r>
              <a:rPr lang="en-US" altLang="zh-CN" sz="6600" b="1" dirty="0" smtClean="0">
                <a:solidFill>
                  <a:prstClr val="white"/>
                </a:solidFill>
                <a:latin typeface="微软雅黑" panose="020B0503020204020204" pitchFamily="34" charset="-122"/>
                <a:ea typeface="微软雅黑" panose="020B0503020204020204" pitchFamily="34" charset="-122"/>
              </a:rPr>
              <a:t>—</a:t>
            </a:r>
            <a:r>
              <a:rPr lang="zh-CN" altLang="en-US" sz="6600" b="1" dirty="0" smtClean="0">
                <a:solidFill>
                  <a:prstClr val="white"/>
                </a:solidFill>
                <a:latin typeface="微软雅黑" panose="020B0503020204020204" pitchFamily="34" charset="-122"/>
                <a:ea typeface="微软雅黑" panose="020B0503020204020204" pitchFamily="34" charset="-122"/>
              </a:rPr>
              <a:t>做</a:t>
            </a:r>
            <a:r>
              <a:rPr lang="zh-CN" altLang="en-US" sz="6600" b="1" dirty="0">
                <a:solidFill>
                  <a:prstClr val="white"/>
                </a:solidFill>
                <a:latin typeface="微软雅黑" panose="020B0503020204020204" pitchFamily="34" charset="-122"/>
                <a:ea typeface="微软雅黑" panose="020B0503020204020204" pitchFamily="34" charset="-122"/>
              </a:rPr>
              <a:t>你的科研好助手</a:t>
            </a: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组合 13"/>
          <p:cNvGrpSpPr/>
          <p:nvPr/>
        </p:nvGrpSpPr>
        <p:grpSpPr bwMode="auto">
          <a:xfrm>
            <a:off x="1714500" y="2152650"/>
            <a:ext cx="8382000" cy="2571750"/>
            <a:chOff x="0" y="0"/>
            <a:chExt cx="6286544" cy="2571768"/>
          </a:xfrm>
        </p:grpSpPr>
        <p:grpSp>
          <p:nvGrpSpPr>
            <p:cNvPr id="15364" name="组合 3"/>
            <p:cNvGrpSpPr/>
            <p:nvPr/>
          </p:nvGrpSpPr>
          <p:grpSpPr bwMode="auto">
            <a:xfrm>
              <a:off x="0" y="0"/>
              <a:ext cx="1714512" cy="2571768"/>
              <a:chOff x="0" y="0"/>
              <a:chExt cx="1714512" cy="2571768"/>
            </a:xfrm>
          </p:grpSpPr>
          <p:sp>
            <p:nvSpPr>
              <p:cNvPr id="15374" name="椭圆 14"/>
              <p:cNvSpPr>
                <a:spLocks noChangeArrowheads="1"/>
              </p:cNvSpPr>
              <p:nvPr/>
            </p:nvSpPr>
            <p:spPr bwMode="auto">
              <a:xfrm>
                <a:off x="0" y="857256"/>
                <a:ext cx="1714512" cy="1714512"/>
              </a:xfrm>
              <a:prstGeom prst="ellipse">
                <a:avLst/>
              </a:prstGeom>
              <a:noFill/>
              <a:ln w="25400">
                <a:solidFill>
                  <a:srgbClr val="1E1C1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b="1">
                    <a:solidFill>
                      <a:srgbClr val="4A452A"/>
                    </a:solidFill>
                    <a:latin typeface="微软雅黑" panose="020B0503020204020204" pitchFamily="34" charset="-122"/>
                    <a:ea typeface="微软雅黑" panose="020B0503020204020204" pitchFamily="34" charset="-122"/>
                  </a:rPr>
                  <a:t>选题</a:t>
                </a:r>
                <a:endParaRPr lang="en-US" sz="2400" b="1">
                  <a:solidFill>
                    <a:srgbClr val="4A452A"/>
                  </a:solidFill>
                  <a:latin typeface="微软雅黑" panose="020B0503020204020204" pitchFamily="34" charset="-122"/>
                  <a:ea typeface="微软雅黑" panose="020B0503020204020204" pitchFamily="34" charset="-122"/>
                </a:endParaRPr>
              </a:p>
              <a:p>
                <a:pPr algn="ctr"/>
                <a:r>
                  <a:rPr lang="zh-CN" altLang="en-US" sz="2400" b="1">
                    <a:solidFill>
                      <a:srgbClr val="4A452A"/>
                    </a:solidFill>
                    <a:latin typeface="微软雅黑" panose="020B0503020204020204" pitchFamily="34" charset="-122"/>
                    <a:ea typeface="微软雅黑" panose="020B0503020204020204" pitchFamily="34" charset="-122"/>
                  </a:rPr>
                  <a:t>立项</a:t>
                </a:r>
                <a:endParaRPr lang="en-US" sz="2400" b="1">
                  <a:solidFill>
                    <a:srgbClr val="4A452A"/>
                  </a:solidFill>
                  <a:latin typeface="微软雅黑" panose="020B0503020204020204" pitchFamily="34" charset="-122"/>
                  <a:ea typeface="微软雅黑" panose="020B0503020204020204" pitchFamily="34" charset="-122"/>
                </a:endParaRPr>
              </a:p>
            </p:txBody>
          </p:sp>
          <p:sp>
            <p:nvSpPr>
              <p:cNvPr id="15375" name="TextBox 2"/>
              <p:cNvSpPr txBox="1">
                <a:spLocks noChangeArrowheads="1"/>
              </p:cNvSpPr>
              <p:nvPr/>
            </p:nvSpPr>
            <p:spPr bwMode="auto">
              <a:xfrm>
                <a:off x="392909" y="0"/>
                <a:ext cx="928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b="1">
                    <a:solidFill>
                      <a:srgbClr val="FF0000"/>
                    </a:solidFill>
                    <a:latin typeface="微软雅黑" panose="020B0503020204020204" pitchFamily="34" charset="-122"/>
                    <a:ea typeface="微软雅黑" panose="020B0503020204020204" pitchFamily="34" charset="-122"/>
                  </a:rPr>
                  <a:t>1</a:t>
                </a:r>
                <a:endParaRPr lang="zh-CN" altLang="en-US" sz="7200" b="1">
                  <a:solidFill>
                    <a:srgbClr val="FF0000"/>
                  </a:solidFill>
                  <a:latin typeface="微软雅黑" panose="020B0503020204020204" pitchFamily="34" charset="-122"/>
                  <a:ea typeface="微软雅黑" panose="020B0503020204020204" pitchFamily="34" charset="-122"/>
                </a:endParaRPr>
              </a:p>
            </p:txBody>
          </p:sp>
        </p:grpSp>
        <p:grpSp>
          <p:nvGrpSpPr>
            <p:cNvPr id="15365" name="组合 4"/>
            <p:cNvGrpSpPr/>
            <p:nvPr/>
          </p:nvGrpSpPr>
          <p:grpSpPr bwMode="auto">
            <a:xfrm>
              <a:off x="1547823" y="0"/>
              <a:ext cx="1714512" cy="2571768"/>
              <a:chOff x="0" y="0"/>
              <a:chExt cx="1714512" cy="2571768"/>
            </a:xfrm>
          </p:grpSpPr>
          <p:sp>
            <p:nvSpPr>
              <p:cNvPr id="15372" name="椭圆 12"/>
              <p:cNvSpPr>
                <a:spLocks noChangeArrowheads="1"/>
              </p:cNvSpPr>
              <p:nvPr/>
            </p:nvSpPr>
            <p:spPr bwMode="auto">
              <a:xfrm>
                <a:off x="1" y="857256"/>
                <a:ext cx="1714512" cy="1714512"/>
              </a:xfrm>
              <a:prstGeom prst="ellipse">
                <a:avLst/>
              </a:prstGeom>
              <a:solidFill>
                <a:schemeClr val="bg1"/>
              </a:solidFill>
              <a:ln w="25400">
                <a:solidFill>
                  <a:srgbClr val="1E1C11"/>
                </a:solidFill>
                <a:rou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b="1">
                    <a:solidFill>
                      <a:srgbClr val="4A452A"/>
                    </a:solidFill>
                    <a:latin typeface="微软雅黑" panose="020B0503020204020204" pitchFamily="34" charset="-122"/>
                    <a:ea typeface="微软雅黑" panose="020B0503020204020204" pitchFamily="34" charset="-122"/>
                  </a:rPr>
                  <a:t>撰写</a:t>
                </a:r>
                <a:endParaRPr lang="en-US" sz="2400" b="1">
                  <a:solidFill>
                    <a:srgbClr val="4A452A"/>
                  </a:solidFill>
                  <a:latin typeface="微软雅黑" panose="020B0503020204020204" pitchFamily="34" charset="-122"/>
                  <a:ea typeface="微软雅黑" panose="020B0503020204020204" pitchFamily="34" charset="-122"/>
                </a:endParaRPr>
              </a:p>
              <a:p>
                <a:pPr algn="ctr"/>
                <a:r>
                  <a:rPr lang="zh-CN" altLang="en-US" sz="2400" b="1">
                    <a:solidFill>
                      <a:srgbClr val="4A452A"/>
                    </a:solidFill>
                    <a:latin typeface="微软雅黑" panose="020B0503020204020204" pitchFamily="34" charset="-122"/>
                    <a:ea typeface="微软雅黑" panose="020B0503020204020204" pitchFamily="34" charset="-122"/>
                  </a:rPr>
                  <a:t>管理</a:t>
                </a:r>
              </a:p>
            </p:txBody>
          </p:sp>
          <p:sp>
            <p:nvSpPr>
              <p:cNvPr id="15373" name="TextBox 6"/>
              <p:cNvSpPr txBox="1">
                <a:spLocks noChangeArrowheads="1"/>
              </p:cNvSpPr>
              <p:nvPr/>
            </p:nvSpPr>
            <p:spPr bwMode="auto">
              <a:xfrm>
                <a:off x="392909" y="0"/>
                <a:ext cx="928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b="1">
                    <a:solidFill>
                      <a:srgbClr val="FF0000"/>
                    </a:solidFill>
                    <a:latin typeface="微软雅黑" panose="020B0503020204020204" pitchFamily="34" charset="-122"/>
                    <a:ea typeface="微软雅黑" panose="020B0503020204020204" pitchFamily="34" charset="-122"/>
                  </a:rPr>
                  <a:t>2</a:t>
                </a:r>
                <a:endParaRPr lang="zh-CN" altLang="en-US" sz="7200" b="1">
                  <a:solidFill>
                    <a:srgbClr val="FF0000"/>
                  </a:solidFill>
                  <a:latin typeface="微软雅黑" panose="020B0503020204020204" pitchFamily="34" charset="-122"/>
                  <a:ea typeface="微软雅黑" panose="020B0503020204020204" pitchFamily="34" charset="-122"/>
                </a:endParaRPr>
              </a:p>
            </p:txBody>
          </p:sp>
        </p:grpSp>
        <p:grpSp>
          <p:nvGrpSpPr>
            <p:cNvPr id="15366" name="组合 7"/>
            <p:cNvGrpSpPr/>
            <p:nvPr/>
          </p:nvGrpSpPr>
          <p:grpSpPr bwMode="auto">
            <a:xfrm>
              <a:off x="3071834" y="0"/>
              <a:ext cx="1714512" cy="2571768"/>
              <a:chOff x="0" y="0"/>
              <a:chExt cx="1714512" cy="2571768"/>
            </a:xfrm>
          </p:grpSpPr>
          <p:sp>
            <p:nvSpPr>
              <p:cNvPr id="15370" name="椭圆 10"/>
              <p:cNvSpPr>
                <a:spLocks noChangeArrowheads="1"/>
              </p:cNvSpPr>
              <p:nvPr/>
            </p:nvSpPr>
            <p:spPr bwMode="auto">
              <a:xfrm>
                <a:off x="0" y="857256"/>
                <a:ext cx="1714512" cy="1714512"/>
              </a:xfrm>
              <a:prstGeom prst="ellipse">
                <a:avLst/>
              </a:prstGeom>
              <a:solidFill>
                <a:schemeClr val="bg1"/>
              </a:solidFill>
              <a:ln w="25400">
                <a:solidFill>
                  <a:srgbClr val="1E1C11"/>
                </a:solidFill>
                <a:rou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b="1">
                    <a:solidFill>
                      <a:srgbClr val="4A452A"/>
                    </a:solidFill>
                    <a:latin typeface="微软雅黑" panose="020B0503020204020204" pitchFamily="34" charset="-122"/>
                    <a:ea typeface="微软雅黑" panose="020B0503020204020204" pitchFamily="34" charset="-122"/>
                  </a:rPr>
                  <a:t>发布</a:t>
                </a:r>
                <a:endParaRPr lang="en-US" sz="2400" b="1">
                  <a:solidFill>
                    <a:srgbClr val="4A452A"/>
                  </a:solidFill>
                  <a:latin typeface="微软雅黑" panose="020B0503020204020204" pitchFamily="34" charset="-122"/>
                  <a:ea typeface="微软雅黑" panose="020B0503020204020204" pitchFamily="34" charset="-122"/>
                </a:endParaRPr>
              </a:p>
              <a:p>
                <a:pPr algn="ctr"/>
                <a:r>
                  <a:rPr lang="zh-CN" altLang="en-US" sz="2400" b="1">
                    <a:solidFill>
                      <a:srgbClr val="4A452A"/>
                    </a:solidFill>
                    <a:latin typeface="微软雅黑" panose="020B0503020204020204" pitchFamily="34" charset="-122"/>
                    <a:ea typeface="微软雅黑" panose="020B0503020204020204" pitchFamily="34" charset="-122"/>
                  </a:rPr>
                  <a:t>投稿</a:t>
                </a:r>
                <a:endParaRPr lang="en-US" sz="2400" b="1">
                  <a:solidFill>
                    <a:srgbClr val="4A452A"/>
                  </a:solidFill>
                  <a:latin typeface="微软雅黑" panose="020B0503020204020204" pitchFamily="34" charset="-122"/>
                  <a:ea typeface="微软雅黑" panose="020B0503020204020204" pitchFamily="34" charset="-122"/>
                </a:endParaRPr>
              </a:p>
            </p:txBody>
          </p:sp>
          <p:sp>
            <p:nvSpPr>
              <p:cNvPr id="15371" name="TextBox 9"/>
              <p:cNvSpPr txBox="1">
                <a:spLocks noChangeArrowheads="1"/>
              </p:cNvSpPr>
              <p:nvPr/>
            </p:nvSpPr>
            <p:spPr bwMode="auto">
              <a:xfrm>
                <a:off x="392909" y="0"/>
                <a:ext cx="928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b="1">
                    <a:solidFill>
                      <a:srgbClr val="FF0000"/>
                    </a:solidFill>
                    <a:latin typeface="微软雅黑" panose="020B0503020204020204" pitchFamily="34" charset="-122"/>
                    <a:ea typeface="微软雅黑" panose="020B0503020204020204" pitchFamily="34" charset="-122"/>
                  </a:rPr>
                  <a:t>3</a:t>
                </a:r>
                <a:endParaRPr lang="zh-CN" altLang="en-US" sz="7200" b="1">
                  <a:solidFill>
                    <a:srgbClr val="FF0000"/>
                  </a:solidFill>
                  <a:latin typeface="微软雅黑" panose="020B0503020204020204" pitchFamily="34" charset="-122"/>
                  <a:ea typeface="微软雅黑" panose="020B0503020204020204" pitchFamily="34" charset="-122"/>
                </a:endParaRPr>
              </a:p>
            </p:txBody>
          </p:sp>
        </p:grpSp>
        <p:grpSp>
          <p:nvGrpSpPr>
            <p:cNvPr id="15367" name="组合 10"/>
            <p:cNvGrpSpPr/>
            <p:nvPr/>
          </p:nvGrpSpPr>
          <p:grpSpPr bwMode="auto">
            <a:xfrm>
              <a:off x="4572032" y="0"/>
              <a:ext cx="1714512" cy="2571768"/>
              <a:chOff x="0" y="0"/>
              <a:chExt cx="1714512" cy="2571768"/>
            </a:xfrm>
          </p:grpSpPr>
          <p:sp>
            <p:nvSpPr>
              <p:cNvPr id="15368" name="椭圆 8"/>
              <p:cNvSpPr>
                <a:spLocks noChangeArrowheads="1"/>
              </p:cNvSpPr>
              <p:nvPr/>
            </p:nvSpPr>
            <p:spPr bwMode="auto">
              <a:xfrm>
                <a:off x="0" y="857256"/>
                <a:ext cx="1714512" cy="1714512"/>
              </a:xfrm>
              <a:prstGeom prst="ellipse">
                <a:avLst/>
              </a:prstGeom>
              <a:solidFill>
                <a:schemeClr val="bg1"/>
              </a:solidFill>
              <a:ln w="25400">
                <a:solidFill>
                  <a:srgbClr val="1E1C11"/>
                </a:solidFill>
                <a:rou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b="1" dirty="0">
                    <a:solidFill>
                      <a:srgbClr val="4A452A"/>
                    </a:solidFill>
                    <a:latin typeface="微软雅黑" panose="020B0503020204020204" pitchFamily="34" charset="-122"/>
                    <a:ea typeface="微软雅黑" panose="020B0503020204020204" pitchFamily="34" charset="-122"/>
                  </a:rPr>
                  <a:t>跟踪</a:t>
                </a:r>
                <a:endParaRPr lang="en-US" sz="2400" b="1" dirty="0">
                  <a:solidFill>
                    <a:srgbClr val="4A452A"/>
                  </a:solidFill>
                  <a:latin typeface="微软雅黑" panose="020B0503020204020204" pitchFamily="34" charset="-122"/>
                  <a:ea typeface="微软雅黑" panose="020B0503020204020204" pitchFamily="34" charset="-122"/>
                </a:endParaRPr>
              </a:p>
              <a:p>
                <a:pPr algn="ctr"/>
                <a:r>
                  <a:rPr lang="zh-CN" altLang="en-US" sz="2400" b="1" dirty="0">
                    <a:solidFill>
                      <a:srgbClr val="4A452A"/>
                    </a:solidFill>
                    <a:latin typeface="微软雅黑" panose="020B0503020204020204" pitchFamily="34" charset="-122"/>
                    <a:ea typeface="微软雅黑" panose="020B0503020204020204" pitchFamily="34" charset="-122"/>
                  </a:rPr>
                  <a:t>分享</a:t>
                </a:r>
                <a:endParaRPr lang="en-US" sz="2400" b="1" dirty="0">
                  <a:solidFill>
                    <a:srgbClr val="4A452A"/>
                  </a:solidFill>
                  <a:latin typeface="微软雅黑" panose="020B0503020204020204" pitchFamily="34" charset="-122"/>
                  <a:ea typeface="微软雅黑" panose="020B0503020204020204" pitchFamily="34" charset="-122"/>
                </a:endParaRPr>
              </a:p>
            </p:txBody>
          </p:sp>
          <p:sp>
            <p:nvSpPr>
              <p:cNvPr id="15369" name="TextBox 12"/>
              <p:cNvSpPr txBox="1">
                <a:spLocks noChangeArrowheads="1"/>
              </p:cNvSpPr>
              <p:nvPr/>
            </p:nvSpPr>
            <p:spPr bwMode="auto">
              <a:xfrm>
                <a:off x="392909" y="0"/>
                <a:ext cx="928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b="1">
                    <a:solidFill>
                      <a:srgbClr val="FF0000"/>
                    </a:solidFill>
                    <a:latin typeface="微软雅黑" panose="020B0503020204020204" pitchFamily="34" charset="-122"/>
                    <a:ea typeface="微软雅黑" panose="020B0503020204020204" pitchFamily="34" charset="-122"/>
                  </a:rPr>
                  <a:t>4</a:t>
                </a:r>
                <a:endParaRPr lang="zh-CN" altLang="en-US" sz="7200" b="1">
                  <a:solidFill>
                    <a:srgbClr val="FF0000"/>
                  </a:solidFill>
                  <a:latin typeface="微软雅黑" panose="020B0503020204020204" pitchFamily="34" charset="-122"/>
                  <a:ea typeface="微软雅黑" panose="020B0503020204020204" pitchFamily="34" charset="-122"/>
                </a:endParaRPr>
              </a:p>
            </p:txBody>
          </p:sp>
        </p:grpSp>
      </p:grpSp>
      <p:sp>
        <p:nvSpPr>
          <p:cNvPr id="15363" name="Rectangle 2"/>
          <p:cNvSpPr>
            <a:spLocks noGrp="1" noChangeArrowheads="1"/>
          </p:cNvSpPr>
          <p:nvPr>
            <p:ph type="title" idx="4294967295"/>
          </p:nvPr>
        </p:nvSpPr>
        <p:spPr>
          <a:xfrm>
            <a:off x="-309108" y="232002"/>
            <a:ext cx="10972800" cy="706437"/>
          </a:xfrm>
        </p:spPr>
        <p:txBody>
          <a:bodyPr anchor="t">
            <a:normAutofit fontScale="90000"/>
          </a:bodyPr>
          <a:lstStyle/>
          <a:p>
            <a:pPr eaLnBrk="1" hangingPunct="1"/>
            <a:r>
              <a:rPr lang="en-US" altLang="zh-CN" dirty="0" smtClean="0">
                <a:latin typeface="微软雅黑" panose="020B0503020204020204" pitchFamily="34" charset="-122"/>
                <a:ea typeface="微软雅黑" panose="020B0503020204020204" pitchFamily="34" charset="-122"/>
              </a:rPr>
              <a:t>CNKI——</a:t>
            </a:r>
            <a:r>
              <a:rPr lang="zh-CN" altLang="en-US" dirty="0" smtClean="0">
                <a:latin typeface="微软雅黑" panose="020B0503020204020204" pitchFamily="34" charset="-122"/>
                <a:ea typeface="微软雅黑" panose="020B0503020204020204" pitchFamily="34" charset="-122"/>
              </a:rPr>
              <a:t>做你的</a:t>
            </a:r>
            <a:r>
              <a:rPr lang="zh-CN" altLang="en-US" dirty="0" smtClean="0">
                <a:solidFill>
                  <a:srgbClr val="FF0000"/>
                </a:solidFill>
                <a:latin typeface="微软雅黑" panose="020B0503020204020204" pitchFamily="34" charset="-122"/>
                <a:ea typeface="微软雅黑" panose="020B0503020204020204" pitchFamily="34" charset="-122"/>
              </a:rPr>
              <a:t>科研</a:t>
            </a:r>
            <a:r>
              <a:rPr lang="zh-CN" altLang="en-US" dirty="0" smtClean="0">
                <a:latin typeface="微软雅黑" panose="020B0503020204020204" pitchFamily="34" charset="-122"/>
                <a:ea typeface="微软雅黑" panose="020B0503020204020204" pitchFamily="34" charset="-122"/>
              </a:rPr>
              <a:t>好助手</a:t>
            </a:r>
            <a:endParaRPr lang="en-US" dirty="0" smtClean="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1"/>
          <p:cNvSpPr>
            <a:spLocks noChangeArrowheads="1"/>
          </p:cNvSpPr>
          <p:nvPr/>
        </p:nvSpPr>
        <p:spPr bwMode="auto">
          <a:xfrm>
            <a:off x="2705100" y="2852738"/>
            <a:ext cx="61261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4400" b="1">
                <a:latin typeface="楷体" panose="02010609060101010101" pitchFamily="49" charset="-122"/>
                <a:ea typeface="楷体" panose="02010609060101010101" pitchFamily="49" charset="-122"/>
              </a:rPr>
              <a:t>1</a:t>
            </a:r>
            <a:r>
              <a:rPr lang="zh-CN" altLang="en-US" sz="4400" b="1">
                <a:latin typeface="楷体" panose="02010609060101010101" pitchFamily="49" charset="-122"/>
                <a:ea typeface="楷体" panose="02010609060101010101" pitchFamily="49" charset="-122"/>
              </a:rPr>
              <a:t>、如何进行科研选题？</a:t>
            </a:r>
          </a:p>
        </p:txBody>
      </p:sp>
      <p:sp>
        <p:nvSpPr>
          <p:cNvPr id="16387" name="内容占位符 2"/>
          <p:cNvSpPr txBox="1">
            <a:spLocks noChangeArrowheads="1"/>
          </p:cNvSpPr>
          <p:nvPr/>
        </p:nvSpPr>
        <p:spPr bwMode="auto">
          <a:xfrm>
            <a:off x="2705100" y="2852738"/>
            <a:ext cx="5800271" cy="103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ts val="300"/>
              </a:spcBef>
              <a:buClr>
                <a:srgbClr val="B32C16"/>
              </a:buClr>
            </a:pP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2605572" y="1072692"/>
            <a:ext cx="6891722" cy="61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dirty="0" smtClean="0"/>
              <a:t>根据</a:t>
            </a:r>
            <a:r>
              <a:rPr lang="zh-CN" altLang="en-US" sz="3200" dirty="0"/>
              <a:t>工作</a:t>
            </a:r>
            <a:r>
              <a:rPr lang="zh-CN" altLang="en-US" sz="3200" dirty="0" smtClean="0"/>
              <a:t>的研究方向：企业风险管理</a:t>
            </a:r>
            <a:endParaRPr lang="zh-CN" altLang="en-US" sz="3200" b="1" dirty="0"/>
          </a:p>
        </p:txBody>
      </p:sp>
      <p:pic>
        <p:nvPicPr>
          <p:cNvPr id="17411" name="Picture 2" descr="C:\Documents and Settings\huxiya\桌面\未标题-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684213" y="776288"/>
            <a:ext cx="9144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12"/>
          <p:cNvSpPr txBox="1">
            <a:spLocks noChangeArrowheads="1"/>
          </p:cNvSpPr>
          <p:nvPr/>
        </p:nvSpPr>
        <p:spPr bwMode="auto">
          <a:xfrm rot="-2460000">
            <a:off x="-293688" y="1422400"/>
            <a:ext cx="2917826"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1"/>
            <a:r>
              <a:rPr lang="en-US" altLang="zh-CN" sz="3700" b="1">
                <a:solidFill>
                  <a:schemeClr val="bg1"/>
                </a:solidFill>
              </a:rPr>
              <a:t>  </a:t>
            </a:r>
            <a:r>
              <a:rPr lang="zh-CN" altLang="en-US" sz="3700" b="1">
                <a:solidFill>
                  <a:schemeClr val="bg1"/>
                </a:solidFill>
              </a:rPr>
              <a:t>案例</a:t>
            </a:r>
          </a:p>
          <a:p>
            <a:pPr lvl="1"/>
            <a:r>
              <a:rPr lang="zh-CN" altLang="en-US" sz="3200" b="1">
                <a:solidFill>
                  <a:schemeClr val="bg1"/>
                </a:solidFill>
              </a:rPr>
              <a:t> </a:t>
            </a:r>
            <a:endParaRPr lang="zh-CN" altLang="en-US"/>
          </a:p>
        </p:txBody>
      </p:sp>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1.1 </a:t>
            </a:r>
            <a:r>
              <a:rPr lang="en-US" altLang="zh-CN" sz="2800" b="1" dirty="0" err="1">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如何进行科研选题</a:t>
            </a:r>
            <a:r>
              <a:rPr lang="en-US" altLang="zh-CN"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泛调研</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045" y="1810353"/>
            <a:ext cx="7518400" cy="4978400"/>
          </a:xfrm>
          <a:prstGeom prst="rect">
            <a:avLst/>
          </a:prstGeom>
        </p:spPr>
      </p:pic>
    </p:spTree>
    <p:extLst>
      <p:ext uri="{BB962C8B-B14F-4D97-AF65-F5344CB8AC3E}">
        <p14:creationId xmlns:p14="http://schemas.microsoft.com/office/powerpoint/2010/main" val="347926281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303212" y="1080393"/>
            <a:ext cx="11363672" cy="5615284"/>
          </a:xfrm>
          <a:prstGeom prst="rect">
            <a:avLst/>
          </a:prstGeom>
        </p:spPr>
      </p:pic>
      <p:sp>
        <p:nvSpPr>
          <p:cNvPr id="7" name="标题 1"/>
          <p:cNvSpPr>
            <a:spLocks noChangeArrowheads="1"/>
          </p:cNvSpPr>
          <p:nvPr/>
        </p:nvSpPr>
        <p:spPr bwMode="auto">
          <a:xfrm>
            <a:off x="303212" y="41499"/>
            <a:ext cx="112791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800"/>
              </a:spcBef>
              <a:buClr>
                <a:schemeClr val="accent1"/>
              </a:buClr>
              <a:buSzPct val="60000"/>
            </a:pP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1.1.1 </a:t>
            </a:r>
            <a:r>
              <a:rPr lang="en-US" altLang="zh-CN" sz="2800" b="1" dirty="0" err="1"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cnki</a:t>
            </a: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 </a:t>
            </a: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scholar</a:t>
            </a:r>
            <a:r>
              <a:rPr lang="zh-CN" altLang="en-US"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a:t>
            </a:r>
            <a:r>
              <a:rPr lang="zh-CN" altLang="en-US" sz="2800" b="1" dirty="0">
                <a:solidFill>
                  <a:srgbClr val="0070C0"/>
                </a:solidFill>
                <a:latin typeface="华文楷体" panose="02010600040101010101" pitchFamily="2" charset="-122"/>
                <a:ea typeface="华文楷体" panose="02010600040101010101" pitchFamily="2" charset="-122"/>
                <a:sym typeface="Arial" panose="020B0604020202020204" pitchFamily="34" charset="0"/>
              </a:rPr>
              <a:t>一览中外文文献</a:t>
            </a:r>
          </a:p>
        </p:txBody>
      </p:sp>
      <p:pic>
        <p:nvPicPr>
          <p:cNvPr id="4" name="图片 3"/>
          <p:cNvPicPr>
            <a:picLocks noChangeAspect="1"/>
          </p:cNvPicPr>
          <p:nvPr/>
        </p:nvPicPr>
        <p:blipFill>
          <a:blip r:embed="rId3"/>
          <a:stretch>
            <a:fillRect/>
          </a:stretch>
        </p:blipFill>
        <p:spPr>
          <a:xfrm>
            <a:off x="49797" y="823866"/>
            <a:ext cx="11786018" cy="5871811"/>
          </a:xfrm>
          <a:prstGeom prst="rect">
            <a:avLst/>
          </a:prstGeom>
        </p:spPr>
      </p:pic>
      <p:sp>
        <p:nvSpPr>
          <p:cNvPr id="5" name="矩形 4"/>
          <p:cNvSpPr/>
          <p:nvPr/>
        </p:nvSpPr>
        <p:spPr>
          <a:xfrm>
            <a:off x="6095999" y="169816"/>
            <a:ext cx="2589299"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http://scholar.cnki.net</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20528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38857" y="505190"/>
            <a:ext cx="11314286" cy="5847619"/>
          </a:xfrm>
          <a:prstGeom prst="rect">
            <a:avLst/>
          </a:prstGeom>
        </p:spPr>
      </p:pic>
    </p:spTree>
    <p:extLst>
      <p:ext uri="{BB962C8B-B14F-4D97-AF65-F5344CB8AC3E}">
        <p14:creationId xmlns:p14="http://schemas.microsoft.com/office/powerpoint/2010/main" val="326043202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72190" y="1099897"/>
            <a:ext cx="11590666" cy="5220944"/>
          </a:xfrm>
          <a:prstGeom prst="rect">
            <a:avLst/>
          </a:prstGeom>
        </p:spPr>
      </p:pic>
      <p:sp>
        <p:nvSpPr>
          <p:cNvPr id="21507" name="标题 1"/>
          <p:cNvSpPr>
            <a:spLocks noChangeArrowheads="1"/>
          </p:cNvSpPr>
          <p:nvPr/>
        </p:nvSpPr>
        <p:spPr bwMode="auto">
          <a:xfrm>
            <a:off x="479281" y="200389"/>
            <a:ext cx="112791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800"/>
              </a:spcBef>
              <a:buClr>
                <a:schemeClr val="accent1"/>
              </a:buClr>
              <a:buSzPct val="60000"/>
            </a:pP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1.1.2</a:t>
            </a:r>
            <a:r>
              <a:rPr lang="zh-CN" altLang="en-US"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指数分析：把握</a:t>
            </a:r>
            <a:r>
              <a:rPr lang="zh-CN" altLang="en-US" sz="2800" b="1" dirty="0">
                <a:solidFill>
                  <a:srgbClr val="0070C0"/>
                </a:solidFill>
                <a:latin typeface="华文楷体" panose="02010600040101010101" pitchFamily="2" charset="-122"/>
                <a:ea typeface="华文楷体" panose="02010600040101010101" pitchFamily="2" charset="-122"/>
                <a:sym typeface="Arial" panose="020B0604020202020204" pitchFamily="34" charset="0"/>
              </a:rPr>
              <a:t>学科发展趋势</a:t>
            </a:r>
          </a:p>
        </p:txBody>
      </p:sp>
      <p:pic>
        <p:nvPicPr>
          <p:cNvPr id="9" name="图片 8"/>
          <p:cNvPicPr>
            <a:picLocks noChangeAspect="1"/>
          </p:cNvPicPr>
          <p:nvPr/>
        </p:nvPicPr>
        <p:blipFill>
          <a:blip r:embed="rId3"/>
          <a:stretch>
            <a:fillRect/>
          </a:stretch>
        </p:blipFill>
        <p:spPr>
          <a:xfrm>
            <a:off x="479281" y="1434825"/>
            <a:ext cx="10610781" cy="4551089"/>
          </a:xfrm>
          <a:prstGeom prst="rect">
            <a:avLst/>
          </a:prstGeom>
        </p:spPr>
      </p:pic>
      <p:pic>
        <p:nvPicPr>
          <p:cNvPr id="10" name="图片 9"/>
          <p:cNvPicPr>
            <a:picLocks noChangeAspect="1"/>
          </p:cNvPicPr>
          <p:nvPr/>
        </p:nvPicPr>
        <p:blipFill>
          <a:blip r:embed="rId4"/>
          <a:stretch>
            <a:fillRect/>
          </a:stretch>
        </p:blipFill>
        <p:spPr>
          <a:xfrm>
            <a:off x="223636" y="1289682"/>
            <a:ext cx="11790476" cy="4438095"/>
          </a:xfrm>
          <a:prstGeom prst="rect">
            <a:avLst/>
          </a:prstGeom>
        </p:spPr>
      </p:pic>
      <p:pic>
        <p:nvPicPr>
          <p:cNvPr id="11" name="图片 10"/>
          <p:cNvPicPr>
            <a:picLocks noChangeAspect="1"/>
          </p:cNvPicPr>
          <p:nvPr/>
        </p:nvPicPr>
        <p:blipFill>
          <a:blip r:embed="rId5"/>
          <a:stretch>
            <a:fillRect/>
          </a:stretch>
        </p:blipFill>
        <p:spPr>
          <a:xfrm>
            <a:off x="399826" y="1427122"/>
            <a:ext cx="11438095" cy="3380952"/>
          </a:xfrm>
          <a:prstGeom prst="rect">
            <a:avLst/>
          </a:prstGeom>
        </p:spPr>
      </p:pic>
      <p:pic>
        <p:nvPicPr>
          <p:cNvPr id="13" name="图片 12"/>
          <p:cNvPicPr>
            <a:picLocks noChangeAspect="1"/>
          </p:cNvPicPr>
          <p:nvPr/>
        </p:nvPicPr>
        <p:blipFill>
          <a:blip r:embed="rId6"/>
          <a:stretch>
            <a:fillRect/>
          </a:stretch>
        </p:blipFill>
        <p:spPr>
          <a:xfrm>
            <a:off x="343619" y="1467095"/>
            <a:ext cx="11504762" cy="3923809"/>
          </a:xfrm>
          <a:prstGeom prst="rect">
            <a:avLst/>
          </a:prstGeom>
        </p:spPr>
      </p:pic>
      <p:pic>
        <p:nvPicPr>
          <p:cNvPr id="15" name="图片 14"/>
          <p:cNvPicPr>
            <a:picLocks noChangeAspect="1"/>
          </p:cNvPicPr>
          <p:nvPr/>
        </p:nvPicPr>
        <p:blipFill>
          <a:blip r:embed="rId7"/>
          <a:stretch>
            <a:fillRect/>
          </a:stretch>
        </p:blipFill>
        <p:spPr>
          <a:xfrm>
            <a:off x="391238" y="1438524"/>
            <a:ext cx="11409524" cy="3980952"/>
          </a:xfrm>
          <a:prstGeom prst="rect">
            <a:avLst/>
          </a:prstGeom>
        </p:spPr>
      </p:pic>
      <p:pic>
        <p:nvPicPr>
          <p:cNvPr id="18" name="图片 17"/>
          <p:cNvPicPr>
            <a:picLocks noChangeAspect="1"/>
          </p:cNvPicPr>
          <p:nvPr/>
        </p:nvPicPr>
        <p:blipFill>
          <a:blip r:embed="rId8"/>
          <a:stretch>
            <a:fillRect/>
          </a:stretch>
        </p:blipFill>
        <p:spPr>
          <a:xfrm>
            <a:off x="353143" y="1386143"/>
            <a:ext cx="11485714" cy="4085714"/>
          </a:xfrm>
          <a:prstGeom prst="rect">
            <a:avLst/>
          </a:prstGeom>
        </p:spPr>
      </p:pic>
      <p:pic>
        <p:nvPicPr>
          <p:cNvPr id="19" name="图片 18"/>
          <p:cNvPicPr>
            <a:picLocks noChangeAspect="1"/>
          </p:cNvPicPr>
          <p:nvPr/>
        </p:nvPicPr>
        <p:blipFill>
          <a:blip r:embed="rId9"/>
          <a:stretch>
            <a:fillRect/>
          </a:stretch>
        </p:blipFill>
        <p:spPr>
          <a:xfrm>
            <a:off x="372190" y="1519476"/>
            <a:ext cx="11447619" cy="3819048"/>
          </a:xfrm>
          <a:prstGeom prst="rect">
            <a:avLst/>
          </a:prstGeom>
        </p:spPr>
      </p:pic>
    </p:spTree>
    <p:extLst>
      <p:ext uri="{BB962C8B-B14F-4D97-AF65-F5344CB8AC3E}">
        <p14:creationId xmlns:p14="http://schemas.microsoft.com/office/powerpoint/2010/main" val="3829114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a:t>
            </a:r>
            <a:r>
              <a:rPr lang="en-US" altLang="zh-CN" sz="2800" b="1" dirty="0" err="1">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如何进行科研选题</a:t>
            </a:r>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精调研</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260533" y="1120032"/>
            <a:ext cx="11125981" cy="4828101"/>
          </a:xfrm>
          <a:prstGeom prst="rect">
            <a:avLst/>
          </a:prstGeom>
        </p:spPr>
      </p:pic>
      <p:pic>
        <p:nvPicPr>
          <p:cNvPr id="4" name="图片 3"/>
          <p:cNvPicPr>
            <a:picLocks noChangeAspect="1"/>
          </p:cNvPicPr>
          <p:nvPr/>
        </p:nvPicPr>
        <p:blipFill>
          <a:blip r:embed="rId3"/>
          <a:stretch>
            <a:fillRect/>
          </a:stretch>
        </p:blipFill>
        <p:spPr>
          <a:xfrm>
            <a:off x="362287" y="1303893"/>
            <a:ext cx="11478606" cy="5271849"/>
          </a:xfrm>
          <a:prstGeom prst="rect">
            <a:avLst/>
          </a:prstGeom>
        </p:spPr>
      </p:pic>
    </p:spTree>
    <p:extLst>
      <p:ext uri="{BB962C8B-B14F-4D97-AF65-F5344CB8AC3E}">
        <p14:creationId xmlns:p14="http://schemas.microsoft.com/office/powerpoint/2010/main" val="599690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2274555" y="1569610"/>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smtClean="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1</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11" name="圆角矩形 10"/>
          <p:cNvSpPr>
            <a:spLocks noChangeArrowheads="1"/>
          </p:cNvSpPr>
          <p:nvPr/>
        </p:nvSpPr>
        <p:spPr bwMode="auto">
          <a:xfrm>
            <a:off x="3319266" y="1580180"/>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zh-CN" altLang="en-US" sz="2665" b="1" dirty="0" smtClean="0">
                <a:solidFill>
                  <a:srgbClr val="1B539D"/>
                </a:solidFill>
                <a:latin typeface="微软雅黑" panose="020B0503020204020204" pitchFamily="34" charset="-122"/>
                <a:ea typeface="微软雅黑" panose="020B0503020204020204" pitchFamily="34" charset="-122"/>
              </a:rPr>
              <a:t>认识新版</a:t>
            </a:r>
            <a:r>
              <a:rPr lang="en-US" altLang="zh-CN" sz="2665" b="1" dirty="0" smtClean="0">
                <a:solidFill>
                  <a:srgbClr val="1B539D"/>
                </a:solidFill>
                <a:latin typeface="微软雅黑" panose="020B0503020204020204" pitchFamily="34" charset="-122"/>
                <a:ea typeface="微软雅黑" panose="020B0503020204020204" pitchFamily="34" charset="-122"/>
              </a:rPr>
              <a:t>CNKI</a:t>
            </a:r>
            <a:endParaRPr lang="en-US" altLang="zh-CN" sz="2665" b="1" dirty="0">
              <a:solidFill>
                <a:srgbClr val="1B539D"/>
              </a:solidFill>
              <a:latin typeface="微软雅黑" panose="020B0503020204020204" pitchFamily="34" charset="-122"/>
              <a:ea typeface="微软雅黑" panose="020B0503020204020204" pitchFamily="34" charset="-122"/>
            </a:endParaRPr>
          </a:p>
        </p:txBody>
      </p:sp>
      <p:sp>
        <p:nvSpPr>
          <p:cNvPr id="4" name="圆角矩形 3"/>
          <p:cNvSpPr/>
          <p:nvPr/>
        </p:nvSpPr>
        <p:spPr>
          <a:xfrm>
            <a:off x="2274555" y="2773557"/>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smtClean="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2</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5" name="圆角矩形 4"/>
          <p:cNvSpPr>
            <a:spLocks noChangeArrowheads="1"/>
          </p:cNvSpPr>
          <p:nvPr/>
        </p:nvSpPr>
        <p:spPr bwMode="auto">
          <a:xfrm>
            <a:off x="3319266" y="2794698"/>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en-US" altLang="zh-CN" sz="2665" b="1" dirty="0" smtClean="0">
                <a:solidFill>
                  <a:srgbClr val="1B539D"/>
                </a:solidFill>
                <a:latin typeface="微软雅黑" panose="020B0503020204020204" pitchFamily="34" charset="-122"/>
                <a:ea typeface="微软雅黑" panose="020B0503020204020204" pitchFamily="34" charset="-122"/>
              </a:rPr>
              <a:t>CNKI——</a:t>
            </a:r>
            <a:r>
              <a:rPr lang="zh-CN" altLang="en-US" sz="2665" b="1" dirty="0" smtClean="0">
                <a:solidFill>
                  <a:srgbClr val="1B539D"/>
                </a:solidFill>
                <a:latin typeface="微软雅黑" panose="020B0503020204020204" pitchFamily="34" charset="-122"/>
                <a:ea typeface="微软雅黑" panose="020B0503020204020204" pitchFamily="34" charset="-122"/>
              </a:rPr>
              <a:t>做你的科研好助手</a:t>
            </a:r>
            <a:endParaRPr lang="zh-CN" altLang="en-US" sz="2665" b="1" dirty="0">
              <a:solidFill>
                <a:srgbClr val="1B539D"/>
              </a:solidFill>
              <a:latin typeface="微软雅黑" panose="020B0503020204020204" pitchFamily="34" charset="-122"/>
              <a:ea typeface="微软雅黑" panose="020B0503020204020204" pitchFamily="34" charset="-122"/>
            </a:endParaRPr>
          </a:p>
        </p:txBody>
      </p:sp>
      <p:sp>
        <p:nvSpPr>
          <p:cNvPr id="12" name="文本框 24"/>
          <p:cNvSpPr>
            <a:spLocks noChangeArrowheads="1"/>
          </p:cNvSpPr>
          <p:nvPr/>
        </p:nvSpPr>
        <p:spPr bwMode="auto">
          <a:xfrm>
            <a:off x="501650" y="65788"/>
            <a:ext cx="42052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en-US" sz="4400" b="1" dirty="0">
                <a:solidFill>
                  <a:srgbClr val="1B539D"/>
                </a:solidFill>
                <a:latin typeface="微软雅黑" panose="020B0503020204020204" pitchFamily="34" charset="-122"/>
                <a:ea typeface="微软雅黑" panose="020B0503020204020204" pitchFamily="34" charset="-122"/>
                <a:sym typeface="Times New Roman" panose="02020603050405020304" pitchFamily="18" charset="0"/>
              </a:rPr>
              <a:t>CONTENT</a:t>
            </a:r>
            <a:endParaRPr lang="en-US" sz="4000" b="1" dirty="0">
              <a:solidFill>
                <a:srgbClr val="1B539D"/>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15" name="圆角矩形 14"/>
          <p:cNvSpPr/>
          <p:nvPr/>
        </p:nvSpPr>
        <p:spPr>
          <a:xfrm>
            <a:off x="2274555" y="4009216"/>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3</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16" name="圆角矩形 15"/>
          <p:cNvSpPr>
            <a:spLocks noChangeArrowheads="1"/>
          </p:cNvSpPr>
          <p:nvPr/>
        </p:nvSpPr>
        <p:spPr bwMode="auto">
          <a:xfrm>
            <a:off x="3319266" y="4046628"/>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en-US" altLang="zh-CN" sz="2665" b="1" dirty="0" smtClean="0">
                <a:solidFill>
                  <a:srgbClr val="1B539D"/>
                </a:solidFill>
                <a:latin typeface="微软雅黑" panose="020B0503020204020204" pitchFamily="34" charset="-122"/>
                <a:ea typeface="微软雅黑" panose="020B0503020204020204" pitchFamily="34" charset="-122"/>
              </a:rPr>
              <a:t>CNKI</a:t>
            </a:r>
            <a:r>
              <a:rPr lang="zh-CN" altLang="en-US" sz="2665" b="1" dirty="0" smtClean="0">
                <a:solidFill>
                  <a:srgbClr val="1B539D"/>
                </a:solidFill>
                <a:latin typeface="微软雅黑" panose="020B0503020204020204" pitchFamily="34" charset="-122"/>
                <a:ea typeface="微软雅黑" panose="020B0503020204020204" pitchFamily="34" charset="-122"/>
              </a:rPr>
              <a:t>研学</a:t>
            </a:r>
            <a:r>
              <a:rPr lang="zh-CN" altLang="en-US" sz="2665" b="1" dirty="0">
                <a:solidFill>
                  <a:srgbClr val="1B539D"/>
                </a:solidFill>
                <a:latin typeface="微软雅黑" panose="020B0503020204020204" pitchFamily="34" charset="-122"/>
                <a:ea typeface="微软雅黑" panose="020B0503020204020204" pitchFamily="34" charset="-122"/>
              </a:rPr>
              <a:t>平台</a:t>
            </a:r>
            <a:r>
              <a:rPr lang="zh-CN" altLang="en-US" sz="2665" b="1" dirty="0" smtClean="0">
                <a:solidFill>
                  <a:srgbClr val="1B539D"/>
                </a:solidFill>
                <a:latin typeface="微软雅黑" panose="020B0503020204020204" pitchFamily="34" charset="-122"/>
                <a:ea typeface="微软雅黑" panose="020B0503020204020204" pitchFamily="34" charset="-122"/>
              </a:rPr>
              <a:t>助力科研</a:t>
            </a:r>
            <a:r>
              <a:rPr lang="zh-CN" altLang="en-US" sz="2665" b="1" dirty="0">
                <a:solidFill>
                  <a:srgbClr val="1B539D"/>
                </a:solidFill>
                <a:latin typeface="微软雅黑" panose="020B0503020204020204" pitchFamily="34" charset="-122"/>
                <a:ea typeface="微软雅黑" panose="020B0503020204020204" pitchFamily="34" charset="-122"/>
              </a:rPr>
              <a:t>探究式学习</a:t>
            </a:r>
          </a:p>
        </p:txBody>
      </p:sp>
      <p:sp>
        <p:nvSpPr>
          <p:cNvPr id="13" name="圆角矩形 12"/>
          <p:cNvSpPr/>
          <p:nvPr/>
        </p:nvSpPr>
        <p:spPr>
          <a:xfrm>
            <a:off x="2274555" y="5207463"/>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smtClean="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4</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14" name="圆角矩形 13"/>
          <p:cNvSpPr>
            <a:spLocks noChangeArrowheads="1"/>
          </p:cNvSpPr>
          <p:nvPr/>
        </p:nvSpPr>
        <p:spPr bwMode="auto">
          <a:xfrm>
            <a:off x="3319266" y="5244875"/>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en-US" altLang="zh-CN" sz="2665" b="1" dirty="0" smtClean="0">
                <a:solidFill>
                  <a:srgbClr val="1B539D"/>
                </a:solidFill>
                <a:latin typeface="微软雅黑" panose="020B0503020204020204" pitchFamily="34" charset="-122"/>
                <a:ea typeface="微软雅黑" panose="020B0503020204020204" pitchFamily="34" charset="-122"/>
              </a:rPr>
              <a:t>CNKI</a:t>
            </a:r>
            <a:r>
              <a:rPr lang="zh-CN" altLang="en-US" sz="2665" b="1" dirty="0" smtClean="0">
                <a:solidFill>
                  <a:srgbClr val="1B539D"/>
                </a:solidFill>
                <a:latin typeface="微软雅黑" panose="020B0503020204020204" pitchFamily="34" charset="-122"/>
                <a:ea typeface="微软雅黑" panose="020B0503020204020204" pitchFamily="34" charset="-122"/>
              </a:rPr>
              <a:t>增值服务小工具</a:t>
            </a:r>
            <a:endParaRPr lang="zh-CN" altLang="en-US" sz="2665" b="1" dirty="0">
              <a:solidFill>
                <a:srgbClr val="1B539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62105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.1如何进行科研选题---</a:t>
            </a:r>
            <a:r>
              <a:rPr lang="zh-CN" altLang="en-US" sz="2800" b="1" dirty="0">
                <a:solidFill>
                  <a:srgbClr val="CC6600"/>
                </a:solidFill>
                <a:latin typeface="华文楷体" panose="02010600040101010101" pitchFamily="2" charset="-122"/>
                <a:ea typeface="华文楷体" panose="02010600040101010101" pitchFamily="2" charset="-122"/>
              </a:rPr>
              <a:t>关注高频被引文献</a:t>
            </a:r>
          </a:p>
        </p:txBody>
      </p:sp>
      <p:pic>
        <p:nvPicPr>
          <p:cNvPr id="7" name="图片 6"/>
          <p:cNvPicPr>
            <a:picLocks noChangeAspect="1"/>
          </p:cNvPicPr>
          <p:nvPr/>
        </p:nvPicPr>
        <p:blipFill>
          <a:blip r:embed="rId2"/>
          <a:stretch>
            <a:fillRect/>
          </a:stretch>
        </p:blipFill>
        <p:spPr>
          <a:xfrm>
            <a:off x="656257" y="974889"/>
            <a:ext cx="10832609" cy="5416305"/>
          </a:xfrm>
          <a:prstGeom prst="rect">
            <a:avLst/>
          </a:prstGeom>
        </p:spPr>
      </p:pic>
    </p:spTree>
    <p:extLst>
      <p:ext uri="{BB962C8B-B14F-4D97-AF65-F5344CB8AC3E}">
        <p14:creationId xmlns:p14="http://schemas.microsoft.com/office/powerpoint/2010/main" val="1239636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5333" y="974889"/>
            <a:ext cx="12066667" cy="5809524"/>
          </a:xfrm>
          <a:prstGeom prst="rect">
            <a:avLst/>
          </a:prstGeom>
        </p:spPr>
      </p:pic>
      <p:pic>
        <p:nvPicPr>
          <p:cNvPr id="4" name="图片 3"/>
          <p:cNvPicPr>
            <a:picLocks noChangeAspect="1"/>
          </p:cNvPicPr>
          <p:nvPr/>
        </p:nvPicPr>
        <p:blipFill>
          <a:blip r:embed="rId3"/>
          <a:stretch>
            <a:fillRect/>
          </a:stretch>
        </p:blipFill>
        <p:spPr>
          <a:xfrm>
            <a:off x="175706" y="974889"/>
            <a:ext cx="12016294" cy="5668940"/>
          </a:xfrm>
          <a:prstGeom prst="rect">
            <a:avLst/>
          </a:prstGeom>
        </p:spPr>
      </p:pic>
      <p:pic>
        <p:nvPicPr>
          <p:cNvPr id="5" name="图片 4"/>
          <p:cNvPicPr>
            <a:picLocks noChangeAspect="1"/>
          </p:cNvPicPr>
          <p:nvPr/>
        </p:nvPicPr>
        <p:blipFill>
          <a:blip r:embed="rId4"/>
          <a:stretch>
            <a:fillRect/>
          </a:stretch>
        </p:blipFill>
        <p:spPr>
          <a:xfrm>
            <a:off x="-300983" y="1167238"/>
            <a:ext cx="12581862" cy="4609524"/>
          </a:xfrm>
          <a:prstGeom prst="rect">
            <a:avLst/>
          </a:prstGeom>
        </p:spPr>
      </p:pic>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.2如何进行科研选题---</a:t>
            </a:r>
            <a:r>
              <a:rPr lang="zh-CN" altLang="en-US" sz="2800" b="1" dirty="0" smtClean="0">
                <a:solidFill>
                  <a:srgbClr val="CC6600"/>
                </a:solidFill>
                <a:latin typeface="华文楷体" panose="02010600040101010101" pitchFamily="2" charset="-122"/>
                <a:ea typeface="华文楷体" panose="02010600040101010101" pitchFamily="2" charset="-122"/>
              </a:rPr>
              <a:t>关注知网节</a:t>
            </a:r>
            <a:endParaRPr lang="zh-CN" altLang="en-US" sz="2800" b="1" dirty="0">
              <a:solidFill>
                <a:srgbClr val="CC6600"/>
              </a:solidFill>
              <a:latin typeface="华文楷体" panose="02010600040101010101" pitchFamily="2" charset="-122"/>
              <a:ea typeface="华文楷体" panose="02010600040101010101" pitchFamily="2" charset="-122"/>
            </a:endParaRPr>
          </a:p>
        </p:txBody>
      </p:sp>
      <p:grpSp>
        <p:nvGrpSpPr>
          <p:cNvPr id="12" name="组合 11"/>
          <p:cNvGrpSpPr/>
          <p:nvPr/>
        </p:nvGrpSpPr>
        <p:grpSpPr>
          <a:xfrm>
            <a:off x="5683684" y="1916866"/>
            <a:ext cx="2686050" cy="2235200"/>
            <a:chOff x="4220980" y="4431677"/>
            <a:chExt cx="2686050" cy="2235200"/>
          </a:xfrm>
        </p:grpSpPr>
        <p:grpSp>
          <p:nvGrpSpPr>
            <p:cNvPr id="13" name="Group 7"/>
            <p:cNvGrpSpPr/>
            <p:nvPr/>
          </p:nvGrpSpPr>
          <p:grpSpPr bwMode="auto">
            <a:xfrm>
              <a:off x="4220980" y="4431677"/>
              <a:ext cx="2686050" cy="2235200"/>
              <a:chOff x="0" y="0"/>
              <a:chExt cx="1399224" cy="1399224"/>
            </a:xfrm>
          </p:grpSpPr>
          <p:sp>
            <p:nvSpPr>
              <p:cNvPr id="15" name="椭圆 11"/>
              <p:cNvSpPr>
                <a:spLocks noChangeArrowheads="1"/>
              </p:cNvSpPr>
              <p:nvPr/>
            </p:nvSpPr>
            <p:spPr bwMode="auto">
              <a:xfrm>
                <a:off x="0" y="0"/>
                <a:ext cx="1399224" cy="1399224"/>
              </a:xfrm>
              <a:prstGeom prst="ellipse">
                <a:avLst/>
              </a:prstGeom>
              <a:solidFill>
                <a:srgbClr val="FF9679">
                  <a:alpha val="3803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 name="椭圆 12"/>
              <p:cNvSpPr>
                <a:spLocks noChangeArrowheads="1"/>
              </p:cNvSpPr>
              <p:nvPr/>
            </p:nvSpPr>
            <p:spPr bwMode="auto">
              <a:xfrm>
                <a:off x="159540" y="159540"/>
                <a:ext cx="1080144" cy="1080144"/>
              </a:xfrm>
              <a:prstGeom prst="ellipse">
                <a:avLst/>
              </a:pr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14" name="TextBox 10">
              <a:hlinkClick r:id="rId6" action="ppaction://hlinksldjump"/>
            </p:cNvPr>
            <p:cNvSpPr>
              <a:spLocks noChangeArrowheads="1"/>
            </p:cNvSpPr>
            <p:nvPr/>
          </p:nvSpPr>
          <p:spPr bwMode="auto">
            <a:xfrm>
              <a:off x="4351223" y="5149827"/>
              <a:ext cx="229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sz="2800" dirty="0">
                  <a:solidFill>
                    <a:srgbClr val="000000"/>
                  </a:solidFill>
                  <a:latin typeface="微软雅黑" panose="020B0503020204020204" pitchFamily="34" charset="-122"/>
                  <a:ea typeface="华文行楷" panose="02010800040101010101" pitchFamily="2" charset="-122"/>
                  <a:sym typeface="华文行楷" panose="02010800040101010101" pitchFamily="2" charset="-122"/>
                </a:rPr>
                <a:t>一篇文献</a:t>
              </a:r>
              <a:endParaRPr lang="zh-CN" altLang="en-US" sz="2800" dirty="0">
                <a:solidFill>
                  <a:schemeClr val="tx1"/>
                </a:solidFill>
                <a:sym typeface="Calibri" panose="020F0502020204030204" pitchFamily="34" charset="0"/>
              </a:endParaRPr>
            </a:p>
          </p:txBody>
        </p:sp>
      </p:grpSp>
      <p:grpSp>
        <p:nvGrpSpPr>
          <p:cNvPr id="22" name="Group 16"/>
          <p:cNvGrpSpPr/>
          <p:nvPr/>
        </p:nvGrpSpPr>
        <p:grpSpPr bwMode="auto">
          <a:xfrm>
            <a:off x="9387656" y="1984141"/>
            <a:ext cx="2693988" cy="2222500"/>
            <a:chOff x="0" y="0"/>
            <a:chExt cx="1365910" cy="1365910"/>
          </a:xfrm>
        </p:grpSpPr>
        <p:grpSp>
          <p:nvGrpSpPr>
            <p:cNvPr id="23" name="Group 17"/>
            <p:cNvGrpSpPr/>
            <p:nvPr/>
          </p:nvGrpSpPr>
          <p:grpSpPr bwMode="auto">
            <a:xfrm>
              <a:off x="0" y="0"/>
              <a:ext cx="1365910" cy="1365910"/>
              <a:chOff x="0" y="0"/>
              <a:chExt cx="1365910" cy="1365910"/>
            </a:xfrm>
          </p:grpSpPr>
          <p:sp>
            <p:nvSpPr>
              <p:cNvPr id="25" name="椭圆 16"/>
              <p:cNvSpPr>
                <a:spLocks noChangeArrowheads="1"/>
              </p:cNvSpPr>
              <p:nvPr/>
            </p:nvSpPr>
            <p:spPr bwMode="auto">
              <a:xfrm>
                <a:off x="0" y="0"/>
                <a:ext cx="1365910" cy="1365910"/>
              </a:xfrm>
              <a:prstGeom prst="ellipse">
                <a:avLst/>
              </a:prstGeom>
              <a:solidFill>
                <a:srgbClr val="F347EB">
                  <a:alpha val="3803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6" name="椭圆 17"/>
              <p:cNvSpPr>
                <a:spLocks noChangeArrowheads="1"/>
              </p:cNvSpPr>
              <p:nvPr/>
            </p:nvSpPr>
            <p:spPr bwMode="auto">
              <a:xfrm>
                <a:off x="170806" y="170806"/>
                <a:ext cx="1024298" cy="1024298"/>
              </a:xfrm>
              <a:prstGeom prst="ellipse">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24" name="TextBox 15">
              <a:hlinkClick r:id="rId6" action="ppaction://hlinksldjump"/>
            </p:cNvPr>
            <p:cNvSpPr>
              <a:spLocks noChangeArrowheads="1"/>
            </p:cNvSpPr>
            <p:nvPr/>
          </p:nvSpPr>
          <p:spPr bwMode="auto">
            <a:xfrm>
              <a:off x="254347" y="312208"/>
              <a:ext cx="990024" cy="95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dirty="0">
                  <a:solidFill>
                    <a:srgbClr val="000000"/>
                  </a:solidFill>
                  <a:latin typeface="微软雅黑" panose="020B0503020204020204" pitchFamily="34" charset="-122"/>
                  <a:ea typeface="华文行楷" panose="02010800040101010101" pitchFamily="2" charset="-122"/>
                  <a:sym typeface="仿宋_GB2312" charset="-122"/>
                </a:rPr>
                <a:t>引证文献：</a:t>
              </a:r>
              <a:endParaRPr lang="en-US" altLang="zh-CN" dirty="0">
                <a:solidFill>
                  <a:srgbClr val="000000"/>
                </a:solidFill>
                <a:latin typeface="微软雅黑" panose="020B0503020204020204" pitchFamily="34" charset="-122"/>
                <a:ea typeface="华文行楷" panose="02010800040101010101" pitchFamily="2" charset="-122"/>
                <a:sym typeface="仿宋_GB2312" charset="-122"/>
              </a:endParaRPr>
            </a:p>
            <a:p>
              <a:pPr algn="ctr" eaLnBrk="1" hangingPunct="1">
                <a:lnSpc>
                  <a:spcPct val="100000"/>
                </a:lnSpc>
                <a:spcBef>
                  <a:spcPct val="0"/>
                </a:spcBef>
                <a:buClrTx/>
                <a:buSzTx/>
                <a:buFont typeface="Arial" panose="020B0604020202020204" pitchFamily="34" charset="0"/>
                <a:buNone/>
              </a:pPr>
              <a:r>
                <a:rPr lang="zh-CN" altLang="en-US" dirty="0">
                  <a:solidFill>
                    <a:srgbClr val="000000"/>
                  </a:solidFill>
                  <a:latin typeface="微软雅黑" panose="020B0503020204020204" pitchFamily="34" charset="-122"/>
                  <a:ea typeface="华文行楷" panose="02010800040101010101" pitchFamily="2" charset="-122"/>
                  <a:sym typeface="仿宋_GB2312" charset="-122"/>
                </a:rPr>
                <a:t>哪些人认可？文献传播情况？</a:t>
              </a:r>
              <a:endParaRPr lang="en-US" altLang="zh-CN" dirty="0">
                <a:solidFill>
                  <a:srgbClr val="000000"/>
                </a:solidFill>
                <a:latin typeface="微软雅黑" panose="020B0503020204020204" pitchFamily="34" charset="-122"/>
                <a:ea typeface="华文行楷" panose="02010800040101010101" pitchFamily="2" charset="-122"/>
                <a:sym typeface="仿宋_GB2312" charset="-122"/>
              </a:endParaRPr>
            </a:p>
          </p:txBody>
        </p:sp>
      </p:grpSp>
      <p:grpSp>
        <p:nvGrpSpPr>
          <p:cNvPr id="17" name="Group 11"/>
          <p:cNvGrpSpPr/>
          <p:nvPr/>
        </p:nvGrpSpPr>
        <p:grpSpPr bwMode="auto">
          <a:xfrm>
            <a:off x="1670092" y="1889454"/>
            <a:ext cx="2719388" cy="2128837"/>
            <a:chOff x="0" y="1"/>
            <a:chExt cx="1530848" cy="1530848"/>
          </a:xfrm>
        </p:grpSpPr>
        <p:grpSp>
          <p:nvGrpSpPr>
            <p:cNvPr id="18" name="Group 12"/>
            <p:cNvGrpSpPr/>
            <p:nvPr/>
          </p:nvGrpSpPr>
          <p:grpSpPr bwMode="auto">
            <a:xfrm>
              <a:off x="0" y="1"/>
              <a:ext cx="1530848" cy="1530848"/>
              <a:chOff x="0" y="1"/>
              <a:chExt cx="1416256" cy="1416256"/>
            </a:xfrm>
          </p:grpSpPr>
          <p:sp>
            <p:nvSpPr>
              <p:cNvPr id="20" name="椭圆 6"/>
              <p:cNvSpPr>
                <a:spLocks noChangeArrowheads="1"/>
              </p:cNvSpPr>
              <p:nvPr/>
            </p:nvSpPr>
            <p:spPr bwMode="auto">
              <a:xfrm>
                <a:off x="0" y="1"/>
                <a:ext cx="1416256" cy="1416256"/>
              </a:xfrm>
              <a:prstGeom prst="ellipse">
                <a:avLst/>
              </a:prstGeom>
              <a:solidFill>
                <a:srgbClr val="32AEDA">
                  <a:alpha val="3803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1" name="椭圆 7"/>
              <p:cNvSpPr>
                <a:spLocks noChangeArrowheads="1"/>
              </p:cNvSpPr>
              <p:nvPr/>
            </p:nvSpPr>
            <p:spPr bwMode="auto">
              <a:xfrm>
                <a:off x="185759" y="185760"/>
                <a:ext cx="1044737" cy="1044737"/>
              </a:xfrm>
              <a:prstGeom prst="ellipse">
                <a:avLst/>
              </a:prstGeom>
              <a:blipFill dpi="0" rotWithShape="1">
                <a:blip r:embed="rId8"/>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19" name="TextBox 5">
              <a:hlinkClick r:id="rId6" action="ppaction://hlinksldjump"/>
            </p:cNvPr>
            <p:cNvSpPr>
              <a:spLocks noChangeArrowheads="1"/>
            </p:cNvSpPr>
            <p:nvPr/>
          </p:nvSpPr>
          <p:spPr bwMode="auto">
            <a:xfrm>
              <a:off x="270850" y="380687"/>
              <a:ext cx="989148" cy="75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dirty="0">
                  <a:solidFill>
                    <a:srgbClr val="000000"/>
                  </a:solidFill>
                  <a:latin typeface="微软雅黑" panose="020B0503020204020204" pitchFamily="34" charset="-122"/>
                  <a:ea typeface="华文行楷" panose="02010800040101010101" pitchFamily="2" charset="-122"/>
                  <a:sym typeface="华文行楷" panose="02010800040101010101" pitchFamily="2" charset="-122"/>
                </a:rPr>
                <a:t>参考文献：前人的研究脉络</a:t>
              </a:r>
              <a:endParaRPr lang="zh-CN" altLang="en-US" sz="2800" dirty="0">
                <a:solidFill>
                  <a:schemeClr val="tx1"/>
                </a:solidFill>
                <a:sym typeface="Calibri" panose="020F0502020204030204" pitchFamily="34" charset="0"/>
              </a:endParaRPr>
            </a:p>
          </p:txBody>
        </p:sp>
      </p:grpSp>
      <p:sp>
        <p:nvSpPr>
          <p:cNvPr id="29" name="圆角矩形 5"/>
          <p:cNvSpPr>
            <a:spLocks noChangeArrowheads="1"/>
          </p:cNvSpPr>
          <p:nvPr/>
        </p:nvSpPr>
        <p:spPr bwMode="auto">
          <a:xfrm>
            <a:off x="2820160" y="4898808"/>
            <a:ext cx="3676650" cy="1390650"/>
          </a:xfrm>
          <a:prstGeom prst="roundRect">
            <a:avLst>
              <a:gd name="adj" fmla="val 16667"/>
            </a:avLst>
          </a:prstGeom>
          <a:solidFill>
            <a:schemeClr val="bg1"/>
          </a:solidFill>
          <a:ln w="25400">
            <a:solidFill>
              <a:srgbClr val="FF0000"/>
            </a:solidFill>
            <a:round/>
          </a:ln>
        </p:spPr>
        <p:txBody>
          <a:bodyPr wrap="none" lIns="0" tIns="0" rIns="0" bIns="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rPr>
              <a:t>可以获得高被引文献</a:t>
            </a:r>
          </a:p>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rPr>
              <a:t>可以了解文献研究脉络</a:t>
            </a:r>
          </a:p>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rPr>
              <a:t>可以了解文献传播程度</a:t>
            </a:r>
          </a:p>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ea typeface="微软雅黑" panose="020B0503020204020204" pitchFamily="34" charset="-122"/>
                <a:sym typeface="Calibri" panose="020F0502020204030204" pitchFamily="34" charset="0"/>
              </a:rPr>
              <a:t>可以获得更多相关文献</a:t>
            </a:r>
          </a:p>
        </p:txBody>
      </p:sp>
      <p:sp>
        <p:nvSpPr>
          <p:cNvPr id="28" name="右箭头 19"/>
          <p:cNvSpPr>
            <a:spLocks noChangeArrowheads="1"/>
          </p:cNvSpPr>
          <p:nvPr/>
        </p:nvSpPr>
        <p:spPr bwMode="auto">
          <a:xfrm>
            <a:off x="8570867" y="2780465"/>
            <a:ext cx="722313" cy="508000"/>
          </a:xfrm>
          <a:prstGeom prst="rightArrow">
            <a:avLst>
              <a:gd name="adj1" fmla="val 50000"/>
              <a:gd name="adj2" fmla="val 62622"/>
            </a:avLst>
          </a:prstGeom>
          <a:solidFill>
            <a:schemeClr val="accent1"/>
          </a:solidFill>
          <a:ln w="25400">
            <a:solidFill>
              <a:srgbClr val="89A4A7"/>
            </a:solidFill>
            <a:miter lim="800000"/>
          </a:ln>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sym typeface="宋体" panose="02010600030101010101" pitchFamily="2" charset="-122"/>
            </a:endParaRPr>
          </a:p>
        </p:txBody>
      </p:sp>
      <p:sp>
        <p:nvSpPr>
          <p:cNvPr id="27" name="右箭头 18"/>
          <p:cNvSpPr>
            <a:spLocks noChangeArrowheads="1"/>
          </p:cNvSpPr>
          <p:nvPr/>
        </p:nvSpPr>
        <p:spPr bwMode="auto">
          <a:xfrm>
            <a:off x="4729465" y="2760428"/>
            <a:ext cx="720725" cy="508000"/>
          </a:xfrm>
          <a:prstGeom prst="rightArrow">
            <a:avLst>
              <a:gd name="adj1" fmla="val 50000"/>
              <a:gd name="adj2" fmla="val 62543"/>
            </a:avLst>
          </a:prstGeom>
          <a:solidFill>
            <a:schemeClr val="accent1"/>
          </a:solidFill>
          <a:ln w="25400">
            <a:solidFill>
              <a:srgbClr val="89A4A7"/>
            </a:solidFill>
            <a:miter lim="800000"/>
          </a:ln>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sym typeface="宋体" panose="02010600030101010101" pitchFamily="2" charset="-122"/>
            </a:endParaRPr>
          </a:p>
        </p:txBody>
      </p:sp>
      <p:sp>
        <p:nvSpPr>
          <p:cNvPr id="30" name="矩形标注 2">
            <a:hlinkClick r:id="rId6" action="ppaction://hlinksldjump"/>
          </p:cNvPr>
          <p:cNvSpPr>
            <a:spLocks noChangeArrowheads="1"/>
          </p:cNvSpPr>
          <p:nvPr/>
        </p:nvSpPr>
        <p:spPr bwMode="auto">
          <a:xfrm>
            <a:off x="8730791" y="3141587"/>
            <a:ext cx="1890713" cy="403225"/>
          </a:xfrm>
          <a:prstGeom prst="wedgeRectCallout">
            <a:avLst>
              <a:gd name="adj1" fmla="val -40356"/>
              <a:gd name="adj2" fmla="val -135611"/>
            </a:avLst>
          </a:prstGeom>
          <a:solidFill>
            <a:schemeClr val="bg1"/>
          </a:solidFill>
          <a:ln w="25400">
            <a:solidFill>
              <a:srgbClr val="FF0000"/>
            </a:solidFill>
            <a:miter lim="800000"/>
          </a:ln>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 typeface="Arial" panose="020B0604020202020204" pitchFamily="34" charset="0"/>
              <a:buNone/>
            </a:pPr>
            <a:r>
              <a:rPr lang="zh-CN" altLang="en-US" sz="1800" b="1" dirty="0">
                <a:solidFill>
                  <a:srgbClr val="FF0000"/>
                </a:solidFill>
                <a:latin typeface="Calibri" panose="020F0502020204030204" pitchFamily="34" charset="0"/>
              </a:rPr>
              <a:t>点击引证文献</a:t>
            </a:r>
          </a:p>
        </p:txBody>
      </p:sp>
      <p:pic>
        <p:nvPicPr>
          <p:cNvPr id="8" name="图片 7"/>
          <p:cNvPicPr>
            <a:picLocks noChangeAspect="1"/>
          </p:cNvPicPr>
          <p:nvPr/>
        </p:nvPicPr>
        <p:blipFill>
          <a:blip r:embed="rId9"/>
          <a:stretch>
            <a:fillRect/>
          </a:stretch>
        </p:blipFill>
        <p:spPr>
          <a:xfrm>
            <a:off x="1383409" y="1110495"/>
            <a:ext cx="9238095" cy="5257143"/>
          </a:xfrm>
          <a:prstGeom prst="rect">
            <a:avLst/>
          </a:prstGeom>
        </p:spPr>
      </p:pic>
      <p:pic>
        <p:nvPicPr>
          <p:cNvPr id="11" name="图片 10"/>
          <p:cNvPicPr>
            <a:picLocks noChangeAspect="1"/>
          </p:cNvPicPr>
          <p:nvPr/>
        </p:nvPicPr>
        <p:blipFill>
          <a:blip r:embed="rId10"/>
          <a:stretch>
            <a:fillRect/>
          </a:stretch>
        </p:blipFill>
        <p:spPr>
          <a:xfrm>
            <a:off x="1541809" y="1110495"/>
            <a:ext cx="9323809" cy="4971429"/>
          </a:xfrm>
          <a:prstGeom prst="rect">
            <a:avLst/>
          </a:prstGeom>
        </p:spPr>
      </p:pic>
      <p:pic>
        <p:nvPicPr>
          <p:cNvPr id="35" name="图片 34"/>
          <p:cNvPicPr>
            <a:picLocks noChangeAspect="1"/>
          </p:cNvPicPr>
          <p:nvPr/>
        </p:nvPicPr>
        <p:blipFill>
          <a:blip r:embed="rId11"/>
          <a:stretch>
            <a:fillRect/>
          </a:stretch>
        </p:blipFill>
        <p:spPr>
          <a:xfrm>
            <a:off x="-31810" y="904597"/>
            <a:ext cx="12380952" cy="5809524"/>
          </a:xfrm>
          <a:prstGeom prst="rect">
            <a:avLst/>
          </a:prstGeom>
        </p:spPr>
      </p:pic>
      <p:pic>
        <p:nvPicPr>
          <p:cNvPr id="36" name="图片 35"/>
          <p:cNvPicPr>
            <a:picLocks noChangeAspect="1"/>
          </p:cNvPicPr>
          <p:nvPr/>
        </p:nvPicPr>
        <p:blipFill>
          <a:blip r:embed="rId12"/>
          <a:stretch>
            <a:fillRect/>
          </a:stretch>
        </p:blipFill>
        <p:spPr>
          <a:xfrm>
            <a:off x="231128" y="974889"/>
            <a:ext cx="12100124" cy="5448177"/>
          </a:xfrm>
          <a:prstGeom prst="rect">
            <a:avLst/>
          </a:prstGeom>
        </p:spPr>
      </p:pic>
      <p:pic>
        <p:nvPicPr>
          <p:cNvPr id="3" name="图片 2"/>
          <p:cNvPicPr>
            <a:picLocks noChangeAspect="1"/>
          </p:cNvPicPr>
          <p:nvPr/>
        </p:nvPicPr>
        <p:blipFill>
          <a:blip r:embed="rId13"/>
          <a:stretch>
            <a:fillRect/>
          </a:stretch>
        </p:blipFill>
        <p:spPr>
          <a:xfrm>
            <a:off x="231370" y="1047634"/>
            <a:ext cx="11854592" cy="5382863"/>
          </a:xfrm>
          <a:prstGeom prst="rect">
            <a:avLst/>
          </a:prstGeom>
        </p:spPr>
      </p:pic>
      <p:pic>
        <p:nvPicPr>
          <p:cNvPr id="6" name="图片 5"/>
          <p:cNvPicPr>
            <a:picLocks noChangeAspect="1"/>
          </p:cNvPicPr>
          <p:nvPr/>
        </p:nvPicPr>
        <p:blipFill>
          <a:blip r:embed="rId14"/>
          <a:stretch>
            <a:fillRect/>
          </a:stretch>
        </p:blipFill>
        <p:spPr>
          <a:xfrm>
            <a:off x="165099" y="974889"/>
            <a:ext cx="12123809" cy="5857143"/>
          </a:xfrm>
          <a:prstGeom prst="rect">
            <a:avLst/>
          </a:prstGeom>
        </p:spPr>
      </p:pic>
      <p:pic>
        <p:nvPicPr>
          <p:cNvPr id="7" name="图片 6"/>
          <p:cNvPicPr>
            <a:picLocks noChangeAspect="1"/>
          </p:cNvPicPr>
          <p:nvPr/>
        </p:nvPicPr>
        <p:blipFill>
          <a:blip r:embed="rId15"/>
          <a:stretch>
            <a:fillRect/>
          </a:stretch>
        </p:blipFill>
        <p:spPr>
          <a:xfrm>
            <a:off x="210991" y="1069330"/>
            <a:ext cx="12227031" cy="5762702"/>
          </a:xfrm>
          <a:prstGeom prst="rect">
            <a:avLst/>
          </a:prstGeom>
        </p:spPr>
      </p:pic>
      <p:pic>
        <p:nvPicPr>
          <p:cNvPr id="9" name="图片 8"/>
          <p:cNvPicPr>
            <a:picLocks noChangeAspect="1"/>
          </p:cNvPicPr>
          <p:nvPr/>
        </p:nvPicPr>
        <p:blipFill>
          <a:blip r:embed="rId16"/>
          <a:stretch>
            <a:fillRect/>
          </a:stretch>
        </p:blipFill>
        <p:spPr>
          <a:xfrm>
            <a:off x="330346" y="954350"/>
            <a:ext cx="11761905" cy="5885714"/>
          </a:xfrm>
          <a:prstGeom prst="rect">
            <a:avLst/>
          </a:prstGeom>
        </p:spPr>
      </p:pic>
    </p:spTree>
    <p:extLst>
      <p:ext uri="{BB962C8B-B14F-4D97-AF65-F5344CB8AC3E}">
        <p14:creationId xmlns:p14="http://schemas.microsoft.com/office/powerpoint/2010/main" val="3244566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ppt_x"/>
                                          </p:val>
                                        </p:tav>
                                        <p:tav tm="100000">
                                          <p:val>
                                            <p:strVal val="#ppt_x"/>
                                          </p:val>
                                        </p:tav>
                                      </p:tavLst>
                                    </p:anim>
                                    <p:anim calcmode="lin" valueType="num">
                                      <p:cBhvr additive="base">
                                        <p:cTn id="5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500" fill="hold"/>
                                        <p:tgtEl>
                                          <p:spTgt spid="11"/>
                                        </p:tgtEl>
                                        <p:attrNameLst>
                                          <p:attrName>ppt_x</p:attrName>
                                        </p:attrNameLst>
                                      </p:cBhvr>
                                      <p:tavLst>
                                        <p:tav tm="0">
                                          <p:val>
                                            <p:strVal val="#ppt_x"/>
                                          </p:val>
                                        </p:tav>
                                        <p:tav tm="100000">
                                          <p:val>
                                            <p:strVal val="#ppt_x"/>
                                          </p:val>
                                        </p:tav>
                                      </p:tavLst>
                                    </p:anim>
                                    <p:anim calcmode="lin" valueType="num">
                                      <p:cBhvr additive="base">
                                        <p:cTn id="6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additive="base">
                                        <p:cTn id="74" dur="500" fill="hold"/>
                                        <p:tgtEl>
                                          <p:spTgt spid="35"/>
                                        </p:tgtEl>
                                        <p:attrNameLst>
                                          <p:attrName>ppt_x</p:attrName>
                                        </p:attrNameLst>
                                      </p:cBhvr>
                                      <p:tavLst>
                                        <p:tav tm="0">
                                          <p:val>
                                            <p:strVal val="#ppt_x"/>
                                          </p:val>
                                        </p:tav>
                                        <p:tav tm="100000">
                                          <p:val>
                                            <p:strVal val="#ppt_x"/>
                                          </p:val>
                                        </p:tav>
                                      </p:tavLst>
                                    </p:anim>
                                    <p:anim calcmode="lin" valueType="num">
                                      <p:cBhvr additive="base">
                                        <p:cTn id="7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additive="base">
                                        <p:cTn id="80" dur="500" fill="hold"/>
                                        <p:tgtEl>
                                          <p:spTgt spid="36"/>
                                        </p:tgtEl>
                                        <p:attrNameLst>
                                          <p:attrName>ppt_x</p:attrName>
                                        </p:attrNameLst>
                                      </p:cBhvr>
                                      <p:tavLst>
                                        <p:tav tm="0">
                                          <p:val>
                                            <p:strVal val="#ppt_x"/>
                                          </p:val>
                                        </p:tav>
                                        <p:tav tm="100000">
                                          <p:val>
                                            <p:strVal val="#ppt_x"/>
                                          </p:val>
                                        </p:tav>
                                      </p:tavLst>
                                    </p:anim>
                                    <p:anim calcmode="lin" valueType="num">
                                      <p:cBhvr additive="base">
                                        <p:cTn id="8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3"/>
                                        </p:tgtEl>
                                        <p:attrNameLst>
                                          <p:attrName>style.visibility</p:attrName>
                                        </p:attrNameLst>
                                      </p:cBhvr>
                                      <p:to>
                                        <p:strVal val="visible"/>
                                      </p:to>
                                    </p:set>
                                    <p:anim calcmode="lin" valueType="num">
                                      <p:cBhvr additive="base">
                                        <p:cTn id="86" dur="500" fill="hold"/>
                                        <p:tgtEl>
                                          <p:spTgt spid="3"/>
                                        </p:tgtEl>
                                        <p:attrNameLst>
                                          <p:attrName>ppt_x</p:attrName>
                                        </p:attrNameLst>
                                      </p:cBhvr>
                                      <p:tavLst>
                                        <p:tav tm="0">
                                          <p:val>
                                            <p:strVal val="#ppt_x"/>
                                          </p:val>
                                        </p:tav>
                                        <p:tav tm="100000">
                                          <p:val>
                                            <p:strVal val="#ppt_x"/>
                                          </p:val>
                                        </p:tav>
                                      </p:tavLst>
                                    </p:anim>
                                    <p:anim calcmode="lin" valueType="num">
                                      <p:cBhvr additive="base">
                                        <p:cTn id="8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 calcmode="lin" valueType="num">
                                      <p:cBhvr additive="base">
                                        <p:cTn id="92" dur="500" fill="hold"/>
                                        <p:tgtEl>
                                          <p:spTgt spid="6"/>
                                        </p:tgtEl>
                                        <p:attrNameLst>
                                          <p:attrName>ppt_x</p:attrName>
                                        </p:attrNameLst>
                                      </p:cBhvr>
                                      <p:tavLst>
                                        <p:tav tm="0">
                                          <p:val>
                                            <p:strVal val="#ppt_x"/>
                                          </p:val>
                                        </p:tav>
                                        <p:tav tm="100000">
                                          <p:val>
                                            <p:strVal val="#ppt_x"/>
                                          </p:val>
                                        </p:tav>
                                      </p:tavLst>
                                    </p:anim>
                                    <p:anim calcmode="lin" valueType="num">
                                      <p:cBhvr additive="base">
                                        <p:cTn id="9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7"/>
                                        </p:tgtEl>
                                        <p:attrNameLst>
                                          <p:attrName>style.visibility</p:attrName>
                                        </p:attrNameLst>
                                      </p:cBhvr>
                                      <p:to>
                                        <p:strVal val="visible"/>
                                      </p:to>
                                    </p:set>
                                    <p:anim calcmode="lin" valueType="num">
                                      <p:cBhvr additive="base">
                                        <p:cTn id="98" dur="500" fill="hold"/>
                                        <p:tgtEl>
                                          <p:spTgt spid="7"/>
                                        </p:tgtEl>
                                        <p:attrNameLst>
                                          <p:attrName>ppt_x</p:attrName>
                                        </p:attrNameLst>
                                      </p:cBhvr>
                                      <p:tavLst>
                                        <p:tav tm="0">
                                          <p:val>
                                            <p:strVal val="#ppt_x"/>
                                          </p:val>
                                        </p:tav>
                                        <p:tav tm="100000">
                                          <p:val>
                                            <p:strVal val="#ppt_x"/>
                                          </p:val>
                                        </p:tav>
                                      </p:tavLst>
                                    </p:anim>
                                    <p:anim calcmode="lin" valueType="num">
                                      <p:cBhvr additive="base">
                                        <p:cTn id="9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 calcmode="lin" valueType="num">
                                      <p:cBhvr additive="base">
                                        <p:cTn id="104" dur="500" fill="hold"/>
                                        <p:tgtEl>
                                          <p:spTgt spid="9"/>
                                        </p:tgtEl>
                                        <p:attrNameLst>
                                          <p:attrName>ppt_x</p:attrName>
                                        </p:attrNameLst>
                                      </p:cBhvr>
                                      <p:tavLst>
                                        <p:tav tm="0">
                                          <p:val>
                                            <p:strVal val="#ppt_x"/>
                                          </p:val>
                                        </p:tav>
                                        <p:tav tm="100000">
                                          <p:val>
                                            <p:strVal val="#ppt_x"/>
                                          </p:val>
                                        </p:tav>
                                      </p:tavLst>
                                    </p:anim>
                                    <p:anim calcmode="lin" valueType="num">
                                      <p:cBhvr additive="base">
                                        <p:cTn id="10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7"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86362" y="55955"/>
            <a:ext cx="1178632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en-US" altLang="zh-CN"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1.2 .3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主题分组</a:t>
            </a:r>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smtClean="0">
                <a:solidFill>
                  <a:srgbClr val="CC6600"/>
                </a:solidFill>
                <a:latin typeface="华文楷体" panose="02010600040101010101" pitchFamily="2" charset="-122"/>
                <a:ea typeface="华文楷体" panose="02010600040101010101" pitchFamily="2" charset="-122"/>
              </a:rPr>
              <a:t>有效</a:t>
            </a:r>
            <a:r>
              <a:rPr lang="zh-CN" altLang="en-US" sz="2800" b="1" dirty="0">
                <a:solidFill>
                  <a:srgbClr val="CC6600"/>
                </a:solidFill>
                <a:latin typeface="华文楷体" panose="02010600040101010101" pitchFamily="2" charset="-122"/>
                <a:ea typeface="华文楷体" panose="02010600040101010101" pitchFamily="2" charset="-122"/>
              </a:rPr>
              <a:t>地将主题内容揭示出来</a:t>
            </a:r>
            <a:r>
              <a:rPr lang="zh-CN" altLang="en-US" sz="2800" b="1" dirty="0" smtClean="0">
                <a:solidFill>
                  <a:srgbClr val="CC6600"/>
                </a:solidFill>
                <a:latin typeface="华文楷体" panose="02010600040101010101" pitchFamily="2" charset="-122"/>
                <a:ea typeface="华文楷体" panose="02010600040101010101" pitchFamily="2" charset="-122"/>
              </a:rPr>
              <a:t>，切中读者的</a:t>
            </a:r>
            <a:r>
              <a:rPr lang="zh-CN" altLang="en-US" sz="2800" b="1" dirty="0">
                <a:solidFill>
                  <a:srgbClr val="CC6600"/>
                </a:solidFill>
                <a:latin typeface="华文楷体" panose="02010600040101010101" pitchFamily="2" charset="-122"/>
                <a:ea typeface="华文楷体" panose="02010600040101010101" pitchFamily="2" charset="-122"/>
              </a:rPr>
              <a:t>检索意图</a:t>
            </a:r>
          </a:p>
          <a:p>
            <a:endParaRPr lang="zh-CN" altLang="en-US" sz="2800" b="1" dirty="0">
              <a:solidFill>
                <a:srgbClr val="CC6600"/>
              </a:solidFill>
              <a:latin typeface="华文楷体" panose="02010600040101010101" pitchFamily="2" charset="-122"/>
              <a:ea typeface="华文楷体" panose="02010600040101010101" pitchFamily="2" charset="-122"/>
            </a:endParaRPr>
          </a:p>
        </p:txBody>
      </p:sp>
      <p:pic>
        <p:nvPicPr>
          <p:cNvPr id="2" name="图片 1"/>
          <p:cNvPicPr>
            <a:picLocks noChangeAspect="1"/>
          </p:cNvPicPr>
          <p:nvPr/>
        </p:nvPicPr>
        <p:blipFill>
          <a:blip r:embed="rId2"/>
          <a:stretch>
            <a:fillRect/>
          </a:stretch>
        </p:blipFill>
        <p:spPr>
          <a:xfrm>
            <a:off x="192373" y="1032948"/>
            <a:ext cx="11574301" cy="5277536"/>
          </a:xfrm>
          <a:prstGeom prst="rect">
            <a:avLst/>
          </a:prstGeom>
        </p:spPr>
      </p:pic>
      <p:pic>
        <p:nvPicPr>
          <p:cNvPr id="4" name="图片 3"/>
          <p:cNvPicPr>
            <a:picLocks noChangeAspect="1"/>
          </p:cNvPicPr>
          <p:nvPr/>
        </p:nvPicPr>
        <p:blipFill>
          <a:blip r:embed="rId3"/>
          <a:stretch>
            <a:fillRect/>
          </a:stretch>
        </p:blipFill>
        <p:spPr>
          <a:xfrm>
            <a:off x="730477" y="928859"/>
            <a:ext cx="10876190" cy="5485714"/>
          </a:xfrm>
          <a:prstGeom prst="rect">
            <a:avLst/>
          </a:prstGeom>
        </p:spPr>
      </p:pic>
    </p:spTree>
    <p:extLst>
      <p:ext uri="{BB962C8B-B14F-4D97-AF65-F5344CB8AC3E}">
        <p14:creationId xmlns:p14="http://schemas.microsoft.com/office/powerpoint/2010/main" val="3595288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1.2 .4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学科</a:t>
            </a:r>
            <a:r>
              <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带头人选题</a:t>
            </a:r>
            <a:r>
              <a:rPr lang="en-US" altLang="zh-CN"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a:solidFill>
                  <a:srgbClr val="CC6600"/>
                </a:solidFill>
                <a:latin typeface="华文楷体" panose="02010600040101010101" pitchFamily="2" charset="-122"/>
                <a:ea typeface="华文楷体" panose="02010600040101010101" pitchFamily="2" charset="-122"/>
                <a:sym typeface="微软雅黑" panose="020B0503020204020204" pitchFamily="34" charset="-122"/>
              </a:rPr>
              <a:t>一步找到牛人</a:t>
            </a:r>
          </a:p>
        </p:txBody>
      </p:sp>
      <p:pic>
        <p:nvPicPr>
          <p:cNvPr id="2" name="图片 1"/>
          <p:cNvPicPr>
            <a:picLocks noChangeAspect="1"/>
          </p:cNvPicPr>
          <p:nvPr/>
        </p:nvPicPr>
        <p:blipFill>
          <a:blip r:embed="rId2"/>
          <a:stretch>
            <a:fillRect/>
          </a:stretch>
        </p:blipFill>
        <p:spPr>
          <a:xfrm>
            <a:off x="0" y="1118569"/>
            <a:ext cx="11829143" cy="5545196"/>
          </a:xfrm>
          <a:prstGeom prst="rect">
            <a:avLst/>
          </a:prstGeom>
        </p:spPr>
      </p:pic>
      <p:pic>
        <p:nvPicPr>
          <p:cNvPr id="6" name="图片 5"/>
          <p:cNvPicPr>
            <a:picLocks noChangeAspect="1"/>
          </p:cNvPicPr>
          <p:nvPr/>
        </p:nvPicPr>
        <p:blipFill>
          <a:blip r:embed="rId3"/>
          <a:stretch>
            <a:fillRect/>
          </a:stretch>
        </p:blipFill>
        <p:spPr>
          <a:xfrm>
            <a:off x="585790" y="1143714"/>
            <a:ext cx="10933333" cy="5714286"/>
          </a:xfrm>
          <a:prstGeom prst="rect">
            <a:avLst/>
          </a:prstGeom>
        </p:spPr>
      </p:pic>
    </p:spTree>
    <p:extLst>
      <p:ext uri="{BB962C8B-B14F-4D97-AF65-F5344CB8AC3E}">
        <p14:creationId xmlns:p14="http://schemas.microsoft.com/office/powerpoint/2010/main" val="4188861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a:spLocks noGrp="1" noChangeArrowheads="1"/>
          </p:cNvSpPr>
          <p:nvPr/>
        </p:nvSpPr>
        <p:spPr bwMode="auto">
          <a:xfrm>
            <a:off x="404879" y="164684"/>
            <a:ext cx="8768150" cy="772583"/>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buNone/>
            </a:pPr>
            <a:r>
              <a:rPr lang="zh-CN" altLang="en-US" sz="32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作者发文检索：详细了解作者研究方向</a:t>
            </a:r>
          </a:p>
        </p:txBody>
      </p:sp>
      <p:pic>
        <p:nvPicPr>
          <p:cNvPr id="2" name="图片 1"/>
          <p:cNvPicPr>
            <a:picLocks noChangeAspect="1"/>
          </p:cNvPicPr>
          <p:nvPr/>
        </p:nvPicPr>
        <p:blipFill>
          <a:blip r:embed="rId2"/>
          <a:stretch>
            <a:fillRect/>
          </a:stretch>
        </p:blipFill>
        <p:spPr>
          <a:xfrm>
            <a:off x="187164" y="937267"/>
            <a:ext cx="11781367" cy="5508171"/>
          </a:xfrm>
          <a:prstGeom prst="rect">
            <a:avLst/>
          </a:prstGeom>
        </p:spPr>
      </p:pic>
      <p:pic>
        <p:nvPicPr>
          <p:cNvPr id="3" name="图片 2"/>
          <p:cNvPicPr>
            <a:picLocks noChangeAspect="1"/>
          </p:cNvPicPr>
          <p:nvPr/>
        </p:nvPicPr>
        <p:blipFill>
          <a:blip r:embed="rId3"/>
          <a:stretch>
            <a:fillRect/>
          </a:stretch>
        </p:blipFill>
        <p:spPr>
          <a:xfrm>
            <a:off x="404879" y="937267"/>
            <a:ext cx="12257143" cy="5819048"/>
          </a:xfrm>
          <a:prstGeom prst="rect">
            <a:avLst/>
          </a:prstGeom>
        </p:spPr>
      </p:pic>
      <p:pic>
        <p:nvPicPr>
          <p:cNvPr id="7" name="图片 6"/>
          <p:cNvPicPr>
            <a:picLocks noChangeAspect="1"/>
          </p:cNvPicPr>
          <p:nvPr/>
        </p:nvPicPr>
        <p:blipFill>
          <a:blip r:embed="rId4"/>
          <a:stretch>
            <a:fillRect/>
          </a:stretch>
        </p:blipFill>
        <p:spPr>
          <a:xfrm>
            <a:off x="0" y="991333"/>
            <a:ext cx="12533333" cy="5866667"/>
          </a:xfrm>
          <a:prstGeom prst="rect">
            <a:avLst/>
          </a:prstGeom>
        </p:spPr>
      </p:pic>
    </p:spTree>
    <p:extLst>
      <p:ext uri="{BB962C8B-B14F-4D97-AF65-F5344CB8AC3E}">
        <p14:creationId xmlns:p14="http://schemas.microsoft.com/office/powerpoint/2010/main" val="43503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1.2 .5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权威机构选题</a:t>
            </a:r>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了解不同机构研究方向</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364571" y="974889"/>
            <a:ext cx="11505911" cy="5201418"/>
          </a:xfrm>
          <a:prstGeom prst="rect">
            <a:avLst/>
          </a:prstGeom>
        </p:spPr>
      </p:pic>
      <p:pic>
        <p:nvPicPr>
          <p:cNvPr id="3" name="图片 2"/>
          <p:cNvPicPr>
            <a:picLocks noChangeAspect="1"/>
          </p:cNvPicPr>
          <p:nvPr/>
        </p:nvPicPr>
        <p:blipFill>
          <a:blip r:embed="rId3"/>
          <a:stretch>
            <a:fillRect/>
          </a:stretch>
        </p:blipFill>
        <p:spPr>
          <a:xfrm>
            <a:off x="689211" y="974889"/>
            <a:ext cx="10876190" cy="5723809"/>
          </a:xfrm>
          <a:prstGeom prst="rect">
            <a:avLst/>
          </a:prstGeom>
        </p:spPr>
      </p:pic>
    </p:spTree>
    <p:extLst>
      <p:ext uri="{BB962C8B-B14F-4D97-AF65-F5344CB8AC3E}">
        <p14:creationId xmlns:p14="http://schemas.microsoft.com/office/powerpoint/2010/main" val="867654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ChangeArrowheads="1"/>
          </p:cNvSpPr>
          <p:nvPr/>
        </p:nvSpPr>
        <p:spPr bwMode="auto">
          <a:xfrm>
            <a:off x="304799" y="174800"/>
            <a:ext cx="112791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800"/>
              </a:spcBef>
              <a:buClr>
                <a:schemeClr val="accent1"/>
              </a:buClr>
              <a:buSzPct val="60000"/>
            </a:pPr>
            <a:r>
              <a:rPr lang="zh-CN" altLang="en-US"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综合分析</a:t>
            </a: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a:t>
            </a:r>
            <a:r>
              <a:rPr lang="zh-CN" altLang="en-US"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计量可视化分析</a:t>
            </a:r>
            <a:endParaRPr lang="zh-CN" altLang="en-US" sz="2800" b="1" dirty="0">
              <a:solidFill>
                <a:srgbClr val="0070C0"/>
              </a:solidFill>
              <a:latin typeface="华文楷体" panose="02010600040101010101" pitchFamily="2" charset="-122"/>
              <a:ea typeface="华文楷体" panose="02010600040101010101" pitchFamily="2" charset="-122"/>
              <a:sym typeface="Arial" panose="020B0604020202020204" pitchFamily="34" charset="0"/>
            </a:endParaRPr>
          </a:p>
        </p:txBody>
      </p:sp>
      <p:pic>
        <p:nvPicPr>
          <p:cNvPr id="7" name="图片 6"/>
          <p:cNvPicPr>
            <a:picLocks noChangeAspect="1"/>
          </p:cNvPicPr>
          <p:nvPr/>
        </p:nvPicPr>
        <p:blipFill>
          <a:blip r:embed="rId2"/>
          <a:stretch>
            <a:fillRect/>
          </a:stretch>
        </p:blipFill>
        <p:spPr>
          <a:xfrm>
            <a:off x="0" y="828850"/>
            <a:ext cx="12314286" cy="5771429"/>
          </a:xfrm>
          <a:prstGeom prst="rect">
            <a:avLst/>
          </a:prstGeom>
        </p:spPr>
      </p:pic>
      <p:pic>
        <p:nvPicPr>
          <p:cNvPr id="8" name="图片 7"/>
          <p:cNvPicPr>
            <a:picLocks noChangeAspect="1"/>
          </p:cNvPicPr>
          <p:nvPr/>
        </p:nvPicPr>
        <p:blipFill>
          <a:blip r:embed="rId3"/>
          <a:stretch>
            <a:fillRect/>
          </a:stretch>
        </p:blipFill>
        <p:spPr>
          <a:xfrm>
            <a:off x="66667" y="1048476"/>
            <a:ext cx="12247619" cy="5809524"/>
          </a:xfrm>
          <a:prstGeom prst="rect">
            <a:avLst/>
          </a:prstGeom>
        </p:spPr>
      </p:pic>
      <p:pic>
        <p:nvPicPr>
          <p:cNvPr id="9" name="图片 8"/>
          <p:cNvPicPr>
            <a:picLocks noChangeAspect="1"/>
          </p:cNvPicPr>
          <p:nvPr/>
        </p:nvPicPr>
        <p:blipFill>
          <a:blip r:embed="rId4"/>
          <a:stretch>
            <a:fillRect/>
          </a:stretch>
        </p:blipFill>
        <p:spPr>
          <a:xfrm>
            <a:off x="149155" y="863231"/>
            <a:ext cx="11590476" cy="5961905"/>
          </a:xfrm>
          <a:prstGeom prst="rect">
            <a:avLst/>
          </a:prstGeom>
        </p:spPr>
      </p:pic>
      <p:pic>
        <p:nvPicPr>
          <p:cNvPr id="10" name="图片 9"/>
          <p:cNvPicPr>
            <a:picLocks noChangeAspect="1"/>
          </p:cNvPicPr>
          <p:nvPr/>
        </p:nvPicPr>
        <p:blipFill>
          <a:blip r:embed="rId5"/>
          <a:stretch>
            <a:fillRect/>
          </a:stretch>
        </p:blipFill>
        <p:spPr>
          <a:xfrm>
            <a:off x="304799" y="603993"/>
            <a:ext cx="11628571" cy="5780952"/>
          </a:xfrm>
          <a:prstGeom prst="rect">
            <a:avLst/>
          </a:prstGeom>
        </p:spPr>
      </p:pic>
      <p:pic>
        <p:nvPicPr>
          <p:cNvPr id="11" name="图片 10"/>
          <p:cNvPicPr>
            <a:picLocks noChangeAspect="1"/>
          </p:cNvPicPr>
          <p:nvPr/>
        </p:nvPicPr>
        <p:blipFill>
          <a:blip r:embed="rId6"/>
          <a:stretch>
            <a:fillRect/>
          </a:stretch>
        </p:blipFill>
        <p:spPr>
          <a:xfrm>
            <a:off x="149155" y="751142"/>
            <a:ext cx="12238095" cy="5819048"/>
          </a:xfrm>
          <a:prstGeom prst="rect">
            <a:avLst/>
          </a:prstGeom>
        </p:spPr>
      </p:pic>
      <p:pic>
        <p:nvPicPr>
          <p:cNvPr id="12" name="图片 11"/>
          <p:cNvPicPr>
            <a:picLocks noChangeAspect="1"/>
          </p:cNvPicPr>
          <p:nvPr/>
        </p:nvPicPr>
        <p:blipFill>
          <a:blip r:embed="rId7"/>
          <a:stretch>
            <a:fillRect/>
          </a:stretch>
        </p:blipFill>
        <p:spPr>
          <a:xfrm>
            <a:off x="86476" y="805190"/>
            <a:ext cx="12019047" cy="5247619"/>
          </a:xfrm>
          <a:prstGeom prst="rect">
            <a:avLst/>
          </a:prstGeom>
        </p:spPr>
      </p:pic>
      <p:pic>
        <p:nvPicPr>
          <p:cNvPr id="13" name="图片 12"/>
          <p:cNvPicPr>
            <a:picLocks noChangeAspect="1"/>
          </p:cNvPicPr>
          <p:nvPr/>
        </p:nvPicPr>
        <p:blipFill>
          <a:blip r:embed="rId8"/>
          <a:stretch>
            <a:fillRect/>
          </a:stretch>
        </p:blipFill>
        <p:spPr>
          <a:xfrm>
            <a:off x="207911" y="1097333"/>
            <a:ext cx="11819047" cy="5009524"/>
          </a:xfrm>
          <a:prstGeom prst="rect">
            <a:avLst/>
          </a:prstGeom>
        </p:spPr>
      </p:pic>
    </p:spTree>
    <p:extLst>
      <p:ext uri="{BB962C8B-B14F-4D97-AF65-F5344CB8AC3E}">
        <p14:creationId xmlns:p14="http://schemas.microsoft.com/office/powerpoint/2010/main" val="2280092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矩形 1"/>
          <p:cNvSpPr>
            <a:spLocks noChangeArrowheads="1"/>
          </p:cNvSpPr>
          <p:nvPr/>
        </p:nvSpPr>
        <p:spPr bwMode="auto">
          <a:xfrm>
            <a:off x="273575" y="317295"/>
            <a:ext cx="45272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rPr>
              <a:t>1.2.6 </a:t>
            </a:r>
            <a:r>
              <a:rPr lang="zh-CN" altLang="en-US" sz="2800" b="1" dirty="0">
                <a:solidFill>
                  <a:srgbClr val="4F81BD"/>
                </a:solidFill>
                <a:latin typeface="华文楷体" panose="02010600040101010101" pitchFamily="2" charset="-122"/>
                <a:ea typeface="华文楷体" panose="02010600040101010101" pitchFamily="2" charset="-122"/>
              </a:rPr>
              <a:t>从科研指南中选、选题</a:t>
            </a:r>
          </a:p>
        </p:txBody>
      </p:sp>
      <p:pic>
        <p:nvPicPr>
          <p:cNvPr id="6" name="图片 5"/>
          <p:cNvPicPr>
            <a:picLocks noChangeAspect="1"/>
          </p:cNvPicPr>
          <p:nvPr/>
        </p:nvPicPr>
        <p:blipFill>
          <a:blip r:embed="rId2"/>
          <a:stretch>
            <a:fillRect/>
          </a:stretch>
        </p:blipFill>
        <p:spPr>
          <a:xfrm>
            <a:off x="0" y="1029429"/>
            <a:ext cx="11866667" cy="5828571"/>
          </a:xfrm>
          <a:prstGeom prst="rect">
            <a:avLst/>
          </a:prstGeom>
        </p:spPr>
      </p:pic>
      <p:pic>
        <p:nvPicPr>
          <p:cNvPr id="7" name="图片 6"/>
          <p:cNvPicPr>
            <a:picLocks noChangeAspect="1"/>
          </p:cNvPicPr>
          <p:nvPr/>
        </p:nvPicPr>
        <p:blipFill>
          <a:blip r:embed="rId3"/>
          <a:stretch>
            <a:fillRect/>
          </a:stretch>
        </p:blipFill>
        <p:spPr>
          <a:xfrm>
            <a:off x="638629" y="1029429"/>
            <a:ext cx="10885714" cy="5733333"/>
          </a:xfrm>
          <a:prstGeom prst="rect">
            <a:avLst/>
          </a:prstGeom>
        </p:spPr>
      </p:pic>
      <p:pic>
        <p:nvPicPr>
          <p:cNvPr id="8" name="图片 7"/>
          <p:cNvPicPr>
            <a:picLocks noChangeAspect="1"/>
          </p:cNvPicPr>
          <p:nvPr/>
        </p:nvPicPr>
        <p:blipFill>
          <a:blip r:embed="rId4"/>
          <a:stretch>
            <a:fillRect/>
          </a:stretch>
        </p:blipFill>
        <p:spPr>
          <a:xfrm>
            <a:off x="0" y="1152352"/>
            <a:ext cx="12287981" cy="5487485"/>
          </a:xfrm>
          <a:prstGeom prst="rect">
            <a:avLst/>
          </a:prstGeom>
        </p:spPr>
      </p:pic>
      <p:pic>
        <p:nvPicPr>
          <p:cNvPr id="9" name="图片 8"/>
          <p:cNvPicPr>
            <a:picLocks noChangeAspect="1"/>
          </p:cNvPicPr>
          <p:nvPr/>
        </p:nvPicPr>
        <p:blipFill>
          <a:blip r:embed="rId5"/>
          <a:stretch>
            <a:fillRect/>
          </a:stretch>
        </p:blipFill>
        <p:spPr>
          <a:xfrm>
            <a:off x="459590" y="1152352"/>
            <a:ext cx="11828391" cy="5109305"/>
          </a:xfrm>
          <a:prstGeom prst="rect">
            <a:avLst/>
          </a:prstGeom>
        </p:spPr>
      </p:pic>
      <p:pic>
        <p:nvPicPr>
          <p:cNvPr id="10" name="图片 9"/>
          <p:cNvPicPr>
            <a:picLocks noChangeAspect="1"/>
          </p:cNvPicPr>
          <p:nvPr/>
        </p:nvPicPr>
        <p:blipFill>
          <a:blip r:embed="rId6"/>
          <a:stretch>
            <a:fillRect/>
          </a:stretch>
        </p:blipFill>
        <p:spPr>
          <a:xfrm>
            <a:off x="0" y="1010380"/>
            <a:ext cx="12923809" cy="5866667"/>
          </a:xfrm>
          <a:prstGeom prst="rect">
            <a:avLst/>
          </a:prstGeom>
        </p:spPr>
      </p:pic>
    </p:spTree>
    <p:extLst>
      <p:ext uri="{BB962C8B-B14F-4D97-AF65-F5344CB8AC3E}">
        <p14:creationId xmlns:p14="http://schemas.microsoft.com/office/powerpoint/2010/main" val="946305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2663" y="1773238"/>
            <a:ext cx="7129462" cy="2092325"/>
          </a:xfrm>
          <a:prstGeom prst="rect">
            <a:avLst/>
          </a:prstGeom>
          <a:noFill/>
        </p:spPr>
        <p:txBody>
          <a:bodyPr>
            <a:spAutoFit/>
          </a:bodyPr>
          <a:lstStyle/>
          <a:p>
            <a:pPr>
              <a:defRPr/>
            </a:pPr>
            <a:r>
              <a:rPr lang="zh-CN" altLang="en-US" sz="2800" dirty="0" smtClean="0">
                <a:solidFill>
                  <a:schemeClr val="accent1">
                    <a:lumMod val="75000"/>
                  </a:schemeClr>
                </a:solidFill>
                <a:latin typeface="楷体" pitchFamily="49" charset="-122"/>
                <a:ea typeface="楷体" pitchFamily="49" charset="-122"/>
              </a:rPr>
              <a:t>从文献检索空白点选题</a:t>
            </a:r>
            <a:endParaRPr lang="en-US" altLang="zh-CN" sz="2800" dirty="0" smtClean="0">
              <a:solidFill>
                <a:schemeClr val="accent1">
                  <a:lumMod val="75000"/>
                </a:schemeClr>
              </a:solidFill>
              <a:latin typeface="楷体" pitchFamily="49" charset="-122"/>
              <a:ea typeface="楷体" pitchFamily="49" charset="-122"/>
            </a:endParaRPr>
          </a:p>
          <a:p>
            <a:pPr>
              <a:defRPr/>
            </a:pPr>
            <a:r>
              <a:rPr lang="zh-CN" altLang="en-US" sz="2800" dirty="0" smtClean="0">
                <a:solidFill>
                  <a:schemeClr val="accent1">
                    <a:lumMod val="75000"/>
                  </a:schemeClr>
                </a:solidFill>
                <a:latin typeface="楷体" pitchFamily="49" charset="-122"/>
                <a:ea typeface="楷体" pitchFamily="49" charset="-122"/>
              </a:rPr>
              <a:t>从学术争论中选题</a:t>
            </a:r>
            <a:endParaRPr lang="en-US" altLang="zh-CN" sz="2800" dirty="0" smtClean="0">
              <a:solidFill>
                <a:schemeClr val="accent1">
                  <a:lumMod val="75000"/>
                </a:schemeClr>
              </a:solidFill>
              <a:latin typeface="楷体" pitchFamily="49" charset="-122"/>
              <a:ea typeface="楷体" pitchFamily="49" charset="-122"/>
            </a:endParaRPr>
          </a:p>
          <a:p>
            <a:pPr>
              <a:defRPr/>
            </a:pPr>
            <a:r>
              <a:rPr lang="zh-CN" altLang="en-US" sz="2800" dirty="0" smtClean="0">
                <a:solidFill>
                  <a:schemeClr val="accent1">
                    <a:lumMod val="75000"/>
                  </a:schemeClr>
                </a:solidFill>
                <a:latin typeface="楷体" pitchFamily="49" charset="-122"/>
                <a:ea typeface="楷体" pitchFamily="49" charset="-122"/>
              </a:rPr>
              <a:t>从书本上记载的难题中选题</a:t>
            </a:r>
            <a:endParaRPr lang="en-US" altLang="zh-CN" sz="2800" dirty="0" smtClean="0">
              <a:solidFill>
                <a:schemeClr val="accent1">
                  <a:lumMod val="75000"/>
                </a:schemeClr>
              </a:solidFill>
              <a:latin typeface="楷体" pitchFamily="49" charset="-122"/>
              <a:ea typeface="楷体" pitchFamily="49" charset="-122"/>
            </a:endParaRPr>
          </a:p>
          <a:p>
            <a:pPr>
              <a:defRPr/>
            </a:pPr>
            <a:r>
              <a:rPr lang="zh-CN" altLang="en-US" sz="2800" dirty="0" smtClean="0">
                <a:solidFill>
                  <a:schemeClr val="accent1">
                    <a:lumMod val="75000"/>
                  </a:schemeClr>
                </a:solidFill>
                <a:latin typeface="楷体" pitchFamily="49" charset="-122"/>
                <a:ea typeface="楷体" pitchFamily="49" charset="-122"/>
              </a:rPr>
              <a:t>用借鉴移植的办法帮助选题</a:t>
            </a:r>
            <a:endParaRPr lang="en-US" altLang="zh-CN" sz="2800" dirty="0" smtClean="0">
              <a:solidFill>
                <a:schemeClr val="accent1">
                  <a:lumMod val="75000"/>
                </a:schemeClr>
              </a:solidFill>
              <a:latin typeface="楷体" pitchFamily="49" charset="-122"/>
              <a:ea typeface="楷体" pitchFamily="49" charset="-122"/>
            </a:endParaRPr>
          </a:p>
          <a:p>
            <a:pPr>
              <a:defRPr/>
            </a:pPr>
            <a:endParaRPr lang="zh-CN" altLang="en-US" dirty="0"/>
          </a:p>
        </p:txBody>
      </p:sp>
    </p:spTree>
    <p:extLst>
      <p:ext uri="{BB962C8B-B14F-4D97-AF65-F5344CB8AC3E}">
        <p14:creationId xmlns:p14="http://schemas.microsoft.com/office/powerpoint/2010/main" val="222036938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80115" y="2598057"/>
            <a:ext cx="5225142" cy="646331"/>
          </a:xfrm>
          <a:prstGeom prst="rect">
            <a:avLst/>
          </a:prstGeom>
          <a:noFill/>
        </p:spPr>
        <p:txBody>
          <a:bodyPr wrap="square" rtlCol="0">
            <a:spAutoFit/>
          </a:bodyPr>
          <a:lstStyle/>
          <a:p>
            <a:r>
              <a:rPr lang="zh-CN" altLang="en-US" sz="3600" b="1" dirty="0" smtClean="0">
                <a:solidFill>
                  <a:srgbClr val="0070C0"/>
                </a:solidFill>
                <a:latin typeface="微软雅黑" panose="020B0503020204020204" pitchFamily="34" charset="-122"/>
                <a:ea typeface="微软雅黑" panose="020B0503020204020204" pitchFamily="34" charset="-122"/>
              </a:rPr>
              <a:t>梳理检索方式</a:t>
            </a:r>
            <a:endParaRPr lang="zh-CN" altLang="en-US" sz="36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0532184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524918" y="3028927"/>
            <a:ext cx="7098418" cy="1107996"/>
          </a:xfrm>
          <a:prstGeom prst="rect">
            <a:avLst/>
          </a:prstGeom>
        </p:spPr>
        <p:txBody>
          <a:bodyPr wrap="none">
            <a:spAutoFit/>
          </a:bodyPr>
          <a:lstStyle/>
          <a:p>
            <a:pPr algn="ctr"/>
            <a:r>
              <a:rPr lang="en-US" altLang="zh-CN" sz="6600" b="1" dirty="0" smtClean="0">
                <a:solidFill>
                  <a:prstClr val="white"/>
                </a:solidFill>
                <a:latin typeface="微软雅黑" panose="020B0503020204020204" pitchFamily="34" charset="-122"/>
                <a:ea typeface="微软雅黑" panose="020B0503020204020204" pitchFamily="34" charset="-122"/>
              </a:rPr>
              <a:t>1</a:t>
            </a:r>
            <a:r>
              <a:rPr lang="zh-CN" altLang="en-US" sz="6600" b="1" dirty="0" smtClean="0">
                <a:solidFill>
                  <a:prstClr val="white"/>
                </a:solidFill>
                <a:latin typeface="微软雅黑" panose="020B0503020204020204" pitchFamily="34" charset="-122"/>
                <a:ea typeface="微软雅黑" panose="020B0503020204020204" pitchFamily="34" charset="-122"/>
              </a:rPr>
              <a:t>、认识新版</a:t>
            </a:r>
            <a:r>
              <a:rPr lang="en-US" altLang="zh-CN" sz="6600" b="1" dirty="0" smtClean="0">
                <a:solidFill>
                  <a:prstClr val="white"/>
                </a:solidFill>
                <a:latin typeface="微软雅黑" panose="020B0503020204020204" pitchFamily="34" charset="-122"/>
                <a:ea typeface="微软雅黑" panose="020B0503020204020204" pitchFamily="34" charset="-122"/>
              </a:rPr>
              <a:t>CNKI</a:t>
            </a:r>
            <a:endParaRPr lang="en-US" altLang="zh-CN" sz="66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273575" y="317295"/>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华文楷体" panose="02010600040101010101" pitchFamily="2" charset="-122"/>
                <a:ea typeface="华文楷体" panose="02010600040101010101" pitchFamily="2" charset="-122"/>
              </a:rPr>
              <a:t>①一框式检索</a:t>
            </a:r>
            <a:endParaRPr lang="zh-CN" altLang="en-US" sz="2800" b="1" dirty="0">
              <a:solidFill>
                <a:srgbClr val="4F81BD"/>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0" y="1158856"/>
            <a:ext cx="11930743" cy="5096800"/>
          </a:xfrm>
          <a:prstGeom prst="rect">
            <a:avLst/>
          </a:prstGeom>
        </p:spPr>
      </p:pic>
    </p:spTree>
    <p:extLst>
      <p:ext uri="{BB962C8B-B14F-4D97-AF65-F5344CB8AC3E}">
        <p14:creationId xmlns:p14="http://schemas.microsoft.com/office/powerpoint/2010/main" val="3300578061"/>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466171" y="1122685"/>
            <a:ext cx="11537143" cy="5138963"/>
          </a:xfrm>
          <a:prstGeom prst="rect">
            <a:avLst/>
          </a:prstGeom>
        </p:spPr>
      </p:pic>
      <p:sp>
        <p:nvSpPr>
          <p:cNvPr id="5" name="矩形 4"/>
          <p:cNvSpPr>
            <a:spLocks noChangeArrowheads="1"/>
          </p:cNvSpPr>
          <p:nvPr/>
        </p:nvSpPr>
        <p:spPr bwMode="auto">
          <a:xfrm>
            <a:off x="466171" y="346323"/>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华文楷体" panose="02010600040101010101" pitchFamily="2" charset="-122"/>
                <a:ea typeface="华文楷体" panose="02010600040101010101" pitchFamily="2" charset="-122"/>
              </a:rPr>
              <a:t>②高级检索</a:t>
            </a:r>
            <a:endParaRPr lang="zh-CN" altLang="en-US" sz="2800" b="1" dirty="0">
              <a:solidFill>
                <a:srgbClr val="4F81BD"/>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nvPicPr>
        <p:blipFill>
          <a:blip r:embed="rId3"/>
          <a:stretch>
            <a:fillRect/>
          </a:stretch>
        </p:blipFill>
        <p:spPr>
          <a:xfrm>
            <a:off x="466171" y="1122685"/>
            <a:ext cx="12372539" cy="5584953"/>
          </a:xfrm>
          <a:prstGeom prst="rect">
            <a:avLst/>
          </a:prstGeom>
        </p:spPr>
      </p:pic>
    </p:spTree>
    <p:extLst>
      <p:ext uri="{BB962C8B-B14F-4D97-AF65-F5344CB8AC3E}">
        <p14:creationId xmlns:p14="http://schemas.microsoft.com/office/powerpoint/2010/main" val="2857638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273575" y="317295"/>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华文楷体" panose="02010600040101010101" pitchFamily="2" charset="-122"/>
                <a:ea typeface="华文楷体" panose="02010600040101010101" pitchFamily="2" charset="-122"/>
              </a:rPr>
              <a:t>③专业</a:t>
            </a:r>
            <a:r>
              <a:rPr lang="zh-CN" altLang="en-US" sz="2800" b="1" dirty="0" smtClean="0">
                <a:solidFill>
                  <a:srgbClr val="4F81BD"/>
                </a:solidFill>
                <a:latin typeface="华文楷体" panose="02010600040101010101" pitchFamily="2" charset="-122"/>
                <a:ea typeface="华文楷体" panose="02010600040101010101" pitchFamily="2" charset="-122"/>
              </a:rPr>
              <a:t>检索</a:t>
            </a:r>
            <a:endParaRPr lang="zh-CN" altLang="en-US" sz="2800" b="1" dirty="0">
              <a:solidFill>
                <a:srgbClr val="4F81BD"/>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145143" y="1364344"/>
            <a:ext cx="11183832" cy="4476886"/>
          </a:xfrm>
          <a:prstGeom prst="rect">
            <a:avLst/>
          </a:prstGeom>
        </p:spPr>
      </p:pic>
      <p:pic>
        <p:nvPicPr>
          <p:cNvPr id="6" name="图片 5"/>
          <p:cNvPicPr>
            <a:picLocks noChangeAspect="1"/>
          </p:cNvPicPr>
          <p:nvPr/>
        </p:nvPicPr>
        <p:blipFill>
          <a:blip r:embed="rId3"/>
          <a:stretch>
            <a:fillRect/>
          </a:stretch>
        </p:blipFill>
        <p:spPr>
          <a:xfrm>
            <a:off x="2346034" y="1115019"/>
            <a:ext cx="8914286" cy="5876190"/>
          </a:xfrm>
          <a:prstGeom prst="rect">
            <a:avLst/>
          </a:prstGeom>
        </p:spPr>
      </p:pic>
      <p:pic>
        <p:nvPicPr>
          <p:cNvPr id="7" name="图片 6"/>
          <p:cNvPicPr>
            <a:picLocks noChangeAspect="1"/>
          </p:cNvPicPr>
          <p:nvPr/>
        </p:nvPicPr>
        <p:blipFill>
          <a:blip r:embed="rId4"/>
          <a:stretch>
            <a:fillRect/>
          </a:stretch>
        </p:blipFill>
        <p:spPr>
          <a:xfrm>
            <a:off x="145143" y="1000857"/>
            <a:ext cx="11923809" cy="5857143"/>
          </a:xfrm>
          <a:prstGeom prst="rect">
            <a:avLst/>
          </a:prstGeom>
        </p:spPr>
      </p:pic>
    </p:spTree>
    <p:extLst>
      <p:ext uri="{BB962C8B-B14F-4D97-AF65-F5344CB8AC3E}">
        <p14:creationId xmlns:p14="http://schemas.microsoft.com/office/powerpoint/2010/main" val="2021643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273575" y="317295"/>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华文楷体" panose="02010600040101010101" pitchFamily="2" charset="-122"/>
                <a:ea typeface="华文楷体" panose="02010600040101010101" pitchFamily="2" charset="-122"/>
              </a:rPr>
              <a:t>④出版物检索</a:t>
            </a:r>
            <a:endParaRPr lang="zh-CN" altLang="en-US" sz="2800" b="1" dirty="0">
              <a:solidFill>
                <a:srgbClr val="4F81BD"/>
              </a:solidFill>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2"/>
          <a:stretch>
            <a:fillRect/>
          </a:stretch>
        </p:blipFill>
        <p:spPr>
          <a:xfrm>
            <a:off x="113918" y="1001485"/>
            <a:ext cx="11524187" cy="5188857"/>
          </a:xfrm>
          <a:prstGeom prst="rect">
            <a:avLst/>
          </a:prstGeom>
        </p:spPr>
      </p:pic>
    </p:spTree>
    <p:extLst>
      <p:ext uri="{BB962C8B-B14F-4D97-AF65-F5344CB8AC3E}">
        <p14:creationId xmlns:p14="http://schemas.microsoft.com/office/powerpoint/2010/main" val="51793160"/>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609563" y="485228"/>
            <a:ext cx="11685714" cy="5866667"/>
          </a:xfrm>
          <a:prstGeom prst="rect">
            <a:avLst/>
          </a:prstGeom>
        </p:spPr>
      </p:pic>
    </p:spTree>
    <p:extLst>
      <p:ext uri="{BB962C8B-B14F-4D97-AF65-F5344CB8AC3E}">
        <p14:creationId xmlns:p14="http://schemas.microsoft.com/office/powerpoint/2010/main" val="2773243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4"/>
          <p:cNvSpPr>
            <a:spLocks noGrp="1" noChangeArrowheads="1"/>
          </p:cNvSpPr>
          <p:nvPr/>
        </p:nvSpPr>
        <p:spPr bwMode="auto">
          <a:xfrm>
            <a:off x="555474" y="140221"/>
            <a:ext cx="5105097" cy="772583"/>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90000"/>
              </a:lnSpc>
              <a:spcBef>
                <a:spcPct val="0"/>
              </a:spcBef>
              <a:buClrTx/>
              <a:buSzTx/>
              <a:buFont typeface="Arial" panose="020B0604020202020204" pitchFamily="34" charset="0"/>
              <a:buNone/>
            </a:pPr>
            <a:r>
              <a:rPr lang="zh-CN" altLang="en-US" sz="3200" b="1" dirty="0" smtClean="0">
                <a:solidFill>
                  <a:schemeClr val="accent1"/>
                </a:solidFill>
                <a:latin typeface="华文新魏" panose="02010800040101010101" pitchFamily="2" charset="-122"/>
                <a:ea typeface="华文新魏" panose="02010800040101010101" pitchFamily="2" charset="-122"/>
              </a:rPr>
              <a:t>核心期刊、</a:t>
            </a:r>
            <a:r>
              <a:rPr lang="en-US" altLang="zh-CN" sz="3200" b="1" dirty="0" smtClean="0">
                <a:solidFill>
                  <a:schemeClr val="accent1"/>
                </a:solidFill>
                <a:latin typeface="华文新魏" panose="02010800040101010101" pitchFamily="2" charset="-122"/>
                <a:ea typeface="华文新魏" panose="02010800040101010101" pitchFamily="2" charset="-122"/>
              </a:rPr>
              <a:t>CSCD</a:t>
            </a:r>
            <a:r>
              <a:rPr lang="zh-CN" altLang="en-US" sz="3200" b="1" dirty="0" smtClean="0">
                <a:solidFill>
                  <a:schemeClr val="accent1"/>
                </a:solidFill>
                <a:latin typeface="华文新魏" panose="02010800040101010101" pitchFamily="2" charset="-122"/>
                <a:ea typeface="华文新魏" panose="02010800040101010101" pitchFamily="2" charset="-122"/>
              </a:rPr>
              <a:t>、</a:t>
            </a:r>
            <a:r>
              <a:rPr lang="en-US" altLang="zh-CN" sz="3200" b="1" dirty="0" smtClean="0">
                <a:solidFill>
                  <a:schemeClr val="accent1"/>
                </a:solidFill>
                <a:latin typeface="华文新魏" panose="02010800040101010101" pitchFamily="2" charset="-122"/>
                <a:ea typeface="华文新魏" panose="02010800040101010101" pitchFamily="2" charset="-122"/>
              </a:rPr>
              <a:t>CSSCI</a:t>
            </a:r>
            <a:endParaRPr lang="zh-CN" altLang="en-US" sz="3200" b="1" dirty="0">
              <a:solidFill>
                <a:schemeClr val="accent1"/>
              </a:solidFill>
              <a:latin typeface="华文新魏" panose="02010800040101010101" pitchFamily="2" charset="-122"/>
              <a:ea typeface="华文新魏" panose="02010800040101010101" pitchFamily="2" charset="-122"/>
            </a:endParaRPr>
          </a:p>
        </p:txBody>
      </p:sp>
      <p:pic>
        <p:nvPicPr>
          <p:cNvPr id="3" name="图片 2"/>
          <p:cNvPicPr>
            <a:picLocks noChangeAspect="1"/>
          </p:cNvPicPr>
          <p:nvPr/>
        </p:nvPicPr>
        <p:blipFill>
          <a:blip r:embed="rId2"/>
          <a:stretch>
            <a:fillRect/>
          </a:stretch>
        </p:blipFill>
        <p:spPr>
          <a:xfrm>
            <a:off x="243391" y="912804"/>
            <a:ext cx="11676190" cy="5828571"/>
          </a:xfrm>
          <a:prstGeom prst="rect">
            <a:avLst/>
          </a:prstGeom>
        </p:spPr>
      </p:pic>
      <p:pic>
        <p:nvPicPr>
          <p:cNvPr id="7" name="图片 6"/>
          <p:cNvPicPr>
            <a:picLocks noChangeAspect="1"/>
          </p:cNvPicPr>
          <p:nvPr/>
        </p:nvPicPr>
        <p:blipFill>
          <a:blip r:embed="rId3"/>
          <a:stretch>
            <a:fillRect/>
          </a:stretch>
        </p:blipFill>
        <p:spPr>
          <a:xfrm>
            <a:off x="334857" y="912804"/>
            <a:ext cx="11857143" cy="5809524"/>
          </a:xfrm>
          <a:prstGeom prst="rect">
            <a:avLst/>
          </a:prstGeom>
        </p:spPr>
      </p:pic>
      <p:pic>
        <p:nvPicPr>
          <p:cNvPr id="8" name="图片 7"/>
          <p:cNvPicPr>
            <a:picLocks noChangeAspect="1"/>
          </p:cNvPicPr>
          <p:nvPr/>
        </p:nvPicPr>
        <p:blipFill>
          <a:blip r:embed="rId4"/>
          <a:stretch>
            <a:fillRect/>
          </a:stretch>
        </p:blipFill>
        <p:spPr>
          <a:xfrm>
            <a:off x="200533" y="912804"/>
            <a:ext cx="11761905" cy="5866667"/>
          </a:xfrm>
          <a:prstGeom prst="rect">
            <a:avLst/>
          </a:prstGeom>
        </p:spPr>
      </p:pic>
      <p:pic>
        <p:nvPicPr>
          <p:cNvPr id="9" name="图片 8"/>
          <p:cNvPicPr>
            <a:picLocks noChangeAspect="1"/>
          </p:cNvPicPr>
          <p:nvPr/>
        </p:nvPicPr>
        <p:blipFill>
          <a:blip r:embed="rId5"/>
          <a:stretch>
            <a:fillRect/>
          </a:stretch>
        </p:blipFill>
        <p:spPr>
          <a:xfrm>
            <a:off x="229105" y="855661"/>
            <a:ext cx="11733333" cy="5809524"/>
          </a:xfrm>
          <a:prstGeom prst="rect">
            <a:avLst/>
          </a:prstGeom>
        </p:spPr>
      </p:pic>
    </p:spTree>
    <p:extLst>
      <p:ext uri="{BB962C8B-B14F-4D97-AF65-F5344CB8AC3E}">
        <p14:creationId xmlns:p14="http://schemas.microsoft.com/office/powerpoint/2010/main" val="2367225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a:spLocks noGrp="1" noChangeArrowheads="1"/>
          </p:cNvSpPr>
          <p:nvPr/>
        </p:nvSpPr>
        <p:spPr bwMode="auto">
          <a:xfrm>
            <a:off x="615951" y="195284"/>
            <a:ext cx="3056163" cy="772583"/>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l" eaLnBrk="1" hangingPunct="1">
              <a:lnSpc>
                <a:spcPct val="90000"/>
              </a:lnSpc>
              <a:spcBef>
                <a:spcPct val="0"/>
              </a:spcBef>
              <a:buClrTx/>
              <a:buSzTx/>
              <a:buFont typeface="Arial" panose="020B0604020202020204" pitchFamily="34" charset="0"/>
              <a:buNone/>
            </a:pPr>
            <a:r>
              <a:rPr lang="zh-CN" altLang="en-US" sz="3200" b="1" dirty="0">
                <a:solidFill>
                  <a:schemeClr val="accent1"/>
                </a:solidFill>
                <a:latin typeface="华文新魏" panose="02010800040101010101" pitchFamily="2" charset="-122"/>
                <a:ea typeface="华文新魏" panose="02010800040101010101" pitchFamily="2" charset="-122"/>
              </a:rPr>
              <a:t>博</a:t>
            </a:r>
            <a:r>
              <a:rPr lang="zh-CN" altLang="en-US" sz="3200" b="1" dirty="0" smtClean="0">
                <a:solidFill>
                  <a:schemeClr val="accent1"/>
                </a:solidFill>
                <a:latin typeface="华文新魏" panose="02010800040101010101" pitchFamily="2" charset="-122"/>
                <a:ea typeface="华文新魏" panose="02010800040101010101" pitchFamily="2" charset="-122"/>
              </a:rPr>
              <a:t>硕士论文导航</a:t>
            </a:r>
            <a:endParaRPr lang="zh-CN" altLang="en-US" sz="3200" b="1" dirty="0">
              <a:solidFill>
                <a:schemeClr val="accent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2"/>
          <a:stretch>
            <a:fillRect/>
          </a:stretch>
        </p:blipFill>
        <p:spPr>
          <a:xfrm>
            <a:off x="0" y="1134534"/>
            <a:ext cx="11695238" cy="5828571"/>
          </a:xfrm>
          <a:prstGeom prst="rect">
            <a:avLst/>
          </a:prstGeom>
        </p:spPr>
      </p:pic>
      <p:pic>
        <p:nvPicPr>
          <p:cNvPr id="6" name="图片 5"/>
          <p:cNvPicPr>
            <a:picLocks noChangeAspect="1"/>
          </p:cNvPicPr>
          <p:nvPr/>
        </p:nvPicPr>
        <p:blipFill>
          <a:blip r:embed="rId3"/>
          <a:stretch>
            <a:fillRect/>
          </a:stretch>
        </p:blipFill>
        <p:spPr>
          <a:xfrm>
            <a:off x="344381" y="1467867"/>
            <a:ext cx="11847619" cy="5495238"/>
          </a:xfrm>
          <a:prstGeom prst="rect">
            <a:avLst/>
          </a:prstGeom>
        </p:spPr>
      </p:pic>
    </p:spTree>
    <p:extLst>
      <p:ext uri="{BB962C8B-B14F-4D97-AF65-F5344CB8AC3E}">
        <p14:creationId xmlns:p14="http://schemas.microsoft.com/office/powerpoint/2010/main" val="2882686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273575" y="317295"/>
            <a:ext cx="3775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4F81BD"/>
                </a:solidFill>
                <a:latin typeface="华文楷体" panose="02010600040101010101" pitchFamily="2" charset="-122"/>
                <a:ea typeface="华文楷体" panose="02010600040101010101" pitchFamily="2" charset="-122"/>
              </a:rPr>
              <a:t>⑤跨库检索和单库检索</a:t>
            </a:r>
            <a:endParaRPr lang="zh-CN" altLang="en-US" sz="2800" b="1" dirty="0">
              <a:solidFill>
                <a:srgbClr val="4F81BD"/>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2"/>
          <a:stretch>
            <a:fillRect/>
          </a:stretch>
        </p:blipFill>
        <p:spPr>
          <a:xfrm>
            <a:off x="255817" y="986972"/>
            <a:ext cx="11936183" cy="5448161"/>
          </a:xfrm>
          <a:prstGeom prst="rect">
            <a:avLst/>
          </a:prstGeom>
        </p:spPr>
      </p:pic>
      <p:pic>
        <p:nvPicPr>
          <p:cNvPr id="5" name="图片 4"/>
          <p:cNvPicPr>
            <a:picLocks noChangeAspect="1"/>
          </p:cNvPicPr>
          <p:nvPr/>
        </p:nvPicPr>
        <p:blipFill>
          <a:blip r:embed="rId3"/>
          <a:stretch>
            <a:fillRect/>
          </a:stretch>
        </p:blipFill>
        <p:spPr>
          <a:xfrm>
            <a:off x="302086" y="1132204"/>
            <a:ext cx="11773800" cy="5654767"/>
          </a:xfrm>
          <a:prstGeom prst="rect">
            <a:avLst/>
          </a:prstGeom>
        </p:spPr>
      </p:pic>
      <p:pic>
        <p:nvPicPr>
          <p:cNvPr id="6" name="图片 5"/>
          <p:cNvPicPr>
            <a:picLocks noChangeAspect="1"/>
          </p:cNvPicPr>
          <p:nvPr/>
        </p:nvPicPr>
        <p:blipFill>
          <a:blip r:embed="rId4"/>
          <a:stretch>
            <a:fillRect/>
          </a:stretch>
        </p:blipFill>
        <p:spPr>
          <a:xfrm>
            <a:off x="126450" y="1077756"/>
            <a:ext cx="12194916" cy="5533296"/>
          </a:xfrm>
          <a:prstGeom prst="rect">
            <a:avLst/>
          </a:prstGeom>
        </p:spPr>
      </p:pic>
    </p:spTree>
    <p:extLst>
      <p:ext uri="{BB962C8B-B14F-4D97-AF65-F5344CB8AC3E}">
        <p14:creationId xmlns:p14="http://schemas.microsoft.com/office/powerpoint/2010/main" val="411870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MH_PageTitle"/>
          <p:cNvSpPr>
            <a:spLocks noGrp="1" noChangeArrowheads="1"/>
          </p:cNvSpPr>
          <p:nvPr>
            <p:ph type="title" idx="4294967295"/>
          </p:nvPr>
        </p:nvSpPr>
        <p:spPr>
          <a:xfrm>
            <a:off x="550333" y="143934"/>
            <a:ext cx="10515600" cy="1767417"/>
          </a:xfrm>
          <a:prstGeom prst="rect">
            <a:avLst/>
          </a:prstGeom>
        </p:spPr>
        <p:txBody>
          <a:bodyPr anchor="ctr"/>
          <a:lstStyle/>
          <a:p>
            <a:pPr eaLnBrk="1" hangingPunct="1"/>
            <a:r>
              <a:rPr lang="zh-CN" altLang="en-US" sz="5335"/>
              <a:t>小结：</a:t>
            </a:r>
            <a:r>
              <a:rPr lang="en-US" altLang="zh-CN" smtClean="0"/>
              <a:t> </a:t>
            </a:r>
            <a:endParaRPr lang="zh-CN" altLang="en-US" smtClean="0"/>
          </a:p>
        </p:txBody>
      </p:sp>
      <p:sp>
        <p:nvSpPr>
          <p:cNvPr id="49155" name="MH_Other_1"/>
          <p:cNvSpPr>
            <a:spLocks noChangeArrowheads="1"/>
          </p:cNvSpPr>
          <p:nvPr/>
        </p:nvSpPr>
        <p:spPr bwMode="auto">
          <a:xfrm>
            <a:off x="2334684" y="1388534"/>
            <a:ext cx="946149" cy="814917"/>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6" name="MH_Other_2"/>
          <p:cNvSpPr>
            <a:spLocks noChangeArrowheads="1"/>
          </p:cNvSpPr>
          <p:nvPr/>
        </p:nvSpPr>
        <p:spPr bwMode="auto">
          <a:xfrm>
            <a:off x="2806701" y="1388534"/>
            <a:ext cx="946151" cy="814917"/>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7" name="MH_Other_3"/>
          <p:cNvSpPr>
            <a:spLocks noChangeArrowheads="1"/>
          </p:cNvSpPr>
          <p:nvPr/>
        </p:nvSpPr>
        <p:spPr bwMode="auto">
          <a:xfrm flipV="1">
            <a:off x="8341784" y="6076951"/>
            <a:ext cx="946149" cy="814916"/>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8" name="MH_Other_4"/>
          <p:cNvSpPr>
            <a:spLocks noChangeArrowheads="1"/>
          </p:cNvSpPr>
          <p:nvPr/>
        </p:nvSpPr>
        <p:spPr bwMode="auto">
          <a:xfrm flipV="1">
            <a:off x="8813801" y="6076951"/>
            <a:ext cx="946151" cy="814916"/>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9" name="MH_Other_5"/>
          <p:cNvSpPr>
            <a:spLocks noChangeArrowheads="1"/>
          </p:cNvSpPr>
          <p:nvPr/>
        </p:nvSpPr>
        <p:spPr bwMode="auto">
          <a:xfrm>
            <a:off x="2334684" y="2203451"/>
            <a:ext cx="7399867" cy="61383"/>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FFFFFF"/>
              </a:solidFill>
            </a:endParaRPr>
          </a:p>
        </p:txBody>
      </p:sp>
      <p:sp>
        <p:nvSpPr>
          <p:cNvPr id="49160" name="MH_Other_6"/>
          <p:cNvSpPr>
            <a:spLocks noChangeArrowheads="1"/>
          </p:cNvSpPr>
          <p:nvPr/>
        </p:nvSpPr>
        <p:spPr bwMode="auto">
          <a:xfrm>
            <a:off x="2334684" y="6076951"/>
            <a:ext cx="7399867" cy="61383"/>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FFFFFF"/>
              </a:solidFill>
            </a:endParaRPr>
          </a:p>
        </p:txBody>
      </p:sp>
      <p:sp>
        <p:nvSpPr>
          <p:cNvPr id="49161" name="MH_Desc_1"/>
          <p:cNvSpPr>
            <a:spLocks noChangeArrowheads="1"/>
          </p:cNvSpPr>
          <p:nvPr/>
        </p:nvSpPr>
        <p:spPr bwMode="auto">
          <a:xfrm>
            <a:off x="2334685" y="2264834"/>
            <a:ext cx="7522633" cy="3812117"/>
          </a:xfrm>
          <a:prstGeom prst="roundRect">
            <a:avLst>
              <a:gd name="adj" fmla="val 6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ClrTx/>
              <a:buSzTx/>
              <a:buFont typeface="Arial" panose="020B0604020202020204" pitchFamily="34" charset="0"/>
              <a:buNone/>
            </a:pPr>
            <a:r>
              <a:rPr lang="zh-CN" altLang="en-US" sz="1865" dirty="0">
                <a:solidFill>
                  <a:schemeClr val="tx1"/>
                </a:solidFill>
              </a:rPr>
              <a:t> </a:t>
            </a:r>
            <a:r>
              <a:rPr lang="zh-CN" altLang="en-US" dirty="0">
                <a:solidFill>
                  <a:schemeClr val="tx1"/>
                </a:solidFill>
              </a:rPr>
              <a:t>     选题调研，皆可通过总库平台一站式检索资源，选择合适的</a:t>
            </a:r>
            <a:r>
              <a:rPr lang="zh-CN" altLang="en-US" dirty="0">
                <a:solidFill>
                  <a:srgbClr val="FF0000"/>
                </a:solidFill>
              </a:rPr>
              <a:t>检索方式</a:t>
            </a:r>
            <a:r>
              <a:rPr lang="zh-CN" altLang="en-US" dirty="0">
                <a:solidFill>
                  <a:schemeClr val="tx1"/>
                </a:solidFill>
              </a:rPr>
              <a:t>，通过</a:t>
            </a:r>
            <a:r>
              <a:rPr lang="zh-CN" altLang="en-US" dirty="0">
                <a:solidFill>
                  <a:srgbClr val="FF0000"/>
                </a:solidFill>
              </a:rPr>
              <a:t>分组、排序</a:t>
            </a:r>
            <a:r>
              <a:rPr lang="zh-CN" altLang="en-US" dirty="0">
                <a:solidFill>
                  <a:schemeClr val="tx1"/>
                </a:solidFill>
              </a:rPr>
              <a:t>功能进一步细分需求，分析挖掘热点趋势、学科交叉点，准确定位高质量文献、最新文献。</a:t>
            </a:r>
            <a:endParaRPr lang="en-US" altLang="zh-CN" dirty="0">
              <a:solidFill>
                <a:schemeClr val="tx1"/>
              </a:solidFill>
            </a:endParaRPr>
          </a:p>
          <a:p>
            <a:pPr eaLnBrk="1" hangingPunct="1">
              <a:lnSpc>
                <a:spcPct val="150000"/>
              </a:lnSpc>
              <a:spcBef>
                <a:spcPct val="0"/>
              </a:spcBef>
              <a:buClrTx/>
              <a:buSzTx/>
              <a:buFont typeface="Arial" panose="020B0604020202020204" pitchFamily="34" charset="0"/>
              <a:buNone/>
            </a:pPr>
            <a:r>
              <a:rPr lang="zh-CN" altLang="en-US" dirty="0">
                <a:solidFill>
                  <a:schemeClr val="tx1"/>
                </a:solidFill>
              </a:rPr>
              <a:t>    通过不同的分组、排序组合找到选题立项的突破口！</a:t>
            </a:r>
          </a:p>
          <a:p>
            <a:pPr eaLnBrk="1" hangingPunct="1">
              <a:lnSpc>
                <a:spcPct val="150000"/>
              </a:lnSpc>
              <a:spcBef>
                <a:spcPct val="0"/>
              </a:spcBef>
              <a:buClrTx/>
              <a:buSzTx/>
              <a:buFont typeface="Arial" panose="020B0604020202020204" pitchFamily="34" charset="0"/>
              <a:buNone/>
            </a:pPr>
            <a:endParaRPr lang="zh-CN" altLang="en-US" sz="1865" dirty="0">
              <a:solidFill>
                <a:schemeClr val="tx1"/>
              </a:solidFill>
            </a:endParaRPr>
          </a:p>
        </p:txBody>
      </p:sp>
    </p:spTree>
    <p:extLst>
      <p:ext uri="{BB962C8B-B14F-4D97-AF65-F5344CB8AC3E}">
        <p14:creationId xmlns:p14="http://schemas.microsoft.com/office/powerpoint/2010/main" val="2081572877"/>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1"/>
          <p:cNvSpPr>
            <a:spLocks noChangeArrowheads="1"/>
          </p:cNvSpPr>
          <p:nvPr/>
        </p:nvSpPr>
        <p:spPr bwMode="auto">
          <a:xfrm>
            <a:off x="21352" y="461433"/>
            <a:ext cx="10379765" cy="10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en-US" altLang="zh-CN" sz="5865" b="1">
                <a:latin typeface="楷体" panose="02010609060101010101" pitchFamily="49" charset="-122"/>
                <a:ea typeface="楷体" panose="02010609060101010101" pitchFamily="49" charset="-122"/>
              </a:rPr>
              <a:t>2</a:t>
            </a:r>
            <a:r>
              <a:rPr lang="zh-CN" altLang="en-US" sz="5865" b="1">
                <a:latin typeface="楷体" panose="02010609060101010101" pitchFamily="49" charset="-122"/>
                <a:ea typeface="楷体" panose="02010609060101010101" pitchFamily="49" charset="-122"/>
              </a:rPr>
              <a:t>、如何撰写文献并管理文献？</a:t>
            </a:r>
          </a:p>
        </p:txBody>
      </p:sp>
      <p:sp>
        <p:nvSpPr>
          <p:cNvPr id="45058" name="内容占位符 6"/>
          <p:cNvSpPr txBox="1"/>
          <p:nvPr/>
        </p:nvSpPr>
        <p:spPr>
          <a:xfrm>
            <a:off x="351367" y="1989667"/>
            <a:ext cx="10945284" cy="2878667"/>
          </a:xfrm>
          <a:prstGeom prst="rect">
            <a:avLst/>
          </a:prstGeom>
          <a:noFill/>
          <a:ln w="9525">
            <a:noFill/>
            <a:miter/>
          </a:ln>
        </p:spPr>
        <p:txBody>
          <a:bodyPr/>
          <a:lstStyle/>
          <a:p>
            <a:pPr algn="just">
              <a:lnSpc>
                <a:spcPct val="90000"/>
              </a:lnSpc>
              <a:spcBef>
                <a:spcPts val="800"/>
              </a:spcBef>
              <a:buClr>
                <a:schemeClr val="accent1"/>
              </a:buClr>
              <a:buSzPct val="60000"/>
              <a:defRPr/>
            </a:pPr>
            <a:r>
              <a:rPr lang="zh-CN" altLang="en-US" sz="4000" b="1" noProof="1">
                <a:solidFill>
                  <a:srgbClr val="F97C27"/>
                </a:solidFill>
                <a:latin typeface="Arial" panose="020B0604020202020204" pitchFamily="34" charset="0"/>
                <a:ea typeface="宋体" panose="02010600030101010101" pitchFamily="2" charset="-122"/>
                <a:cs typeface="+mn-ea"/>
              </a:rPr>
              <a:t>写论文的过程中需要用到哪些资源呢？</a:t>
            </a:r>
            <a:endParaRPr lang="en-US" altLang="x-none" sz="4000" b="1" noProof="1">
              <a:solidFill>
                <a:srgbClr val="F97C27"/>
              </a:solidFill>
              <a:latin typeface="Arial" panose="020B0604020202020204" pitchFamily="34" charset="0"/>
              <a:ea typeface="宋体" panose="02010600030101010101" pitchFamily="2" charset="-122"/>
            </a:endParaRPr>
          </a:p>
          <a:p>
            <a:pPr marL="457200" indent="-457200" algn="just">
              <a:lnSpc>
                <a:spcPct val="90000"/>
              </a:lnSpc>
              <a:spcBef>
                <a:spcPts val="800"/>
              </a:spcBef>
              <a:buClr>
                <a:schemeClr val="accent1"/>
              </a:buClr>
              <a:buSzPct val="60000"/>
              <a:defRPr/>
            </a:pPr>
            <a:r>
              <a:rPr lang="en-US" altLang="x-none" sz="4000" noProof="1">
                <a:solidFill>
                  <a:srgbClr val="09886D"/>
                </a:solidFill>
                <a:latin typeface="Arial" panose="020B0604020202020204" pitchFamily="34" charset="0"/>
                <a:ea typeface="宋体" panose="02010600030101010101" pitchFamily="2" charset="-122"/>
                <a:cs typeface="+mn-ea"/>
              </a:rPr>
              <a:t> </a:t>
            </a:r>
            <a:r>
              <a:rPr lang="zh-CN" altLang="en-US" sz="2935" noProof="1">
                <a:solidFill>
                  <a:srgbClr val="09886D"/>
                </a:solidFill>
                <a:latin typeface="Arial" panose="020B0604020202020204" pitchFamily="34" charset="0"/>
                <a:ea typeface="宋体" panose="02010600030101010101" pitchFamily="2" charset="-122"/>
                <a:cs typeface="+mn-ea"/>
              </a:rPr>
              <a:t>一篇完整的论文不仅需要期刊、博硕、会议的支撑，也需要事实数据、图片库、统计数据、标准、专利等素材。</a:t>
            </a:r>
          </a:p>
          <a:p>
            <a:pPr marL="457200" indent="-457200" algn="just">
              <a:lnSpc>
                <a:spcPct val="90000"/>
              </a:lnSpc>
              <a:spcBef>
                <a:spcPts val="800"/>
              </a:spcBef>
              <a:buClr>
                <a:schemeClr val="accent1"/>
              </a:buClr>
              <a:buSzPct val="60000"/>
              <a:defRPr/>
            </a:pPr>
            <a:endParaRPr lang="en-US" altLang="x-none" sz="4000" b="1" noProof="1">
              <a:solidFill>
                <a:srgbClr val="E98517"/>
              </a:solidFill>
              <a:latin typeface="Arial" panose="020B0604020202020204" pitchFamily="34" charset="0"/>
              <a:ea typeface="宋体" panose="02010600030101010101" pitchFamily="2" charset="-122"/>
            </a:endParaRPr>
          </a:p>
          <a:p>
            <a:pPr algn="just">
              <a:lnSpc>
                <a:spcPct val="90000"/>
              </a:lnSpc>
              <a:spcBef>
                <a:spcPts val="800"/>
              </a:spcBef>
              <a:buClr>
                <a:schemeClr val="accent1"/>
              </a:buClr>
              <a:buSzPct val="60000"/>
              <a:defRPr/>
            </a:pPr>
            <a:endParaRPr lang="zh-CN" altLang="en-US" sz="4000" noProof="1">
              <a:solidFill>
                <a:srgbClr val="09886D"/>
              </a:solidFill>
              <a:latin typeface="Arial" panose="020B0604020202020204" pitchFamily="34" charset="0"/>
              <a:ea typeface="宋体" panose="02010600030101010101" pitchFamily="2" charset="-122"/>
            </a:endParaRP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23236" y="909283"/>
            <a:ext cx="6872650" cy="0"/>
          </a:xfrm>
          <a:prstGeom prst="line">
            <a:avLst/>
          </a:prstGeom>
        </p:spPr>
        <p:style>
          <a:lnRef idx="1">
            <a:schemeClr val="accent4"/>
          </a:lnRef>
          <a:fillRef idx="0">
            <a:schemeClr val="accent4"/>
          </a:fillRef>
          <a:effectRef idx="0">
            <a:schemeClr val="accent4"/>
          </a:effectRef>
          <a:fontRef idx="minor">
            <a:schemeClr val="tx1"/>
          </a:fontRef>
        </p:style>
      </p:cxnSp>
      <p:sp>
        <p:nvSpPr>
          <p:cNvPr id="7" name="标题 1"/>
          <p:cNvSpPr txBox="1"/>
          <p:nvPr/>
        </p:nvSpPr>
        <p:spPr bwMode="auto">
          <a:xfrm>
            <a:off x="123236" y="322966"/>
            <a:ext cx="7612878"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3735" b="1" kern="0" dirty="0" smtClean="0">
                <a:solidFill>
                  <a:srgbClr val="1B539D"/>
                </a:solidFill>
                <a:latin typeface="微软雅黑" panose="020B0503020204020204" pitchFamily="34" charset="-122"/>
                <a:ea typeface="微软雅黑" panose="020B0503020204020204" pitchFamily="34" charset="-122"/>
              </a:rPr>
              <a:t>中国知识基础设施工程（</a:t>
            </a:r>
            <a:r>
              <a:rPr lang="en-US" altLang="zh-CN" sz="3735" b="1" kern="0" dirty="0" smtClean="0">
                <a:solidFill>
                  <a:srgbClr val="1B539D"/>
                </a:solidFill>
                <a:latin typeface="微软雅黑" panose="020B0503020204020204" pitchFamily="34" charset="-122"/>
                <a:ea typeface="微软雅黑" panose="020B0503020204020204" pitchFamily="34" charset="-122"/>
              </a:rPr>
              <a:t>CNKI</a:t>
            </a:r>
            <a:r>
              <a:rPr lang="zh-CN" altLang="en-US" sz="3735" b="1" kern="0" dirty="0" smtClean="0">
                <a:solidFill>
                  <a:srgbClr val="1B539D"/>
                </a:solidFill>
                <a:latin typeface="微软雅黑" panose="020B0503020204020204" pitchFamily="34" charset="-122"/>
                <a:ea typeface="微软雅黑" panose="020B0503020204020204" pitchFamily="34" charset="-122"/>
              </a:rPr>
              <a:t>）</a:t>
            </a:r>
            <a:endParaRPr lang="zh-CN" altLang="en-US" sz="3735" b="1" kern="0" dirty="0">
              <a:solidFill>
                <a:srgbClr val="1B539D"/>
              </a:solidFill>
              <a:latin typeface="微软雅黑" panose="020B0503020204020204" pitchFamily="34" charset="-122"/>
              <a:ea typeface="微软雅黑" panose="020B0503020204020204" pitchFamily="34" charset="-122"/>
            </a:endParaRPr>
          </a:p>
        </p:txBody>
      </p:sp>
      <p:sp>
        <p:nvSpPr>
          <p:cNvPr id="8" name="文本占位符 5122"/>
          <p:cNvSpPr txBox="1">
            <a:spLocks noChangeArrowheads="1"/>
          </p:cNvSpPr>
          <p:nvPr/>
        </p:nvSpPr>
        <p:spPr>
          <a:xfrm>
            <a:off x="317270" y="1322159"/>
            <a:ext cx="10509775" cy="2423091"/>
          </a:xfrm>
          <a:prstGeom prst="rect">
            <a:avLst/>
          </a:prstGeom>
        </p:spPr>
        <p:txBody>
          <a:bodyPr/>
          <a:lst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创始于</a:t>
            </a:r>
            <a:r>
              <a:rPr lang="en-US" altLang="zh-CN" sz="1800" dirty="0" smtClean="0">
                <a:latin typeface="微软雅黑" panose="020B0503020204020204" pitchFamily="34" charset="-122"/>
                <a:ea typeface="微软雅黑" panose="020B0503020204020204" pitchFamily="34" charset="-122"/>
              </a:rPr>
              <a:t>1995</a:t>
            </a:r>
            <a:r>
              <a:rPr lang="zh-CN" altLang="en-US" sz="1800" dirty="0" smtClean="0">
                <a:latin typeface="微软雅黑" panose="020B0503020204020204" pitchFamily="34" charset="-122"/>
                <a:ea typeface="微软雅黑" panose="020B0503020204020204" pitchFamily="34" charset="-122"/>
              </a:rPr>
              <a:t>年，由清华大学、清华同方发起；</a:t>
            </a:r>
            <a:endParaRPr lang="en-US" altLang="zh-CN" sz="1800" dirty="0" smtClean="0">
              <a:latin typeface="微软雅黑" panose="020B0503020204020204" pitchFamily="34" charset="-122"/>
              <a:ea typeface="微软雅黑" panose="020B0503020204020204" pitchFamily="3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以实现全社会知识资源传播共享与增值利用为目标的信息化建设项目；</a:t>
            </a:r>
            <a:endParaRPr lang="en-US" altLang="zh-CN" sz="1800" dirty="0" smtClean="0">
              <a:latin typeface="微软雅黑" panose="020B0503020204020204" pitchFamily="34" charset="-122"/>
              <a:ea typeface="微软雅黑" panose="020B0503020204020204" pitchFamily="3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在党和国家领导以及教育部，中宣部、科技部、新闻出版总署等大力支持下，自主研发具有国际领先水平的数字图书馆技术，建成世界上全文信息量规模最大的“</a:t>
            </a:r>
            <a:r>
              <a:rPr lang="en-US" altLang="zh-CN" sz="1800" dirty="0" smtClean="0">
                <a:latin typeface="微软雅黑" panose="020B0503020204020204" pitchFamily="34" charset="-122"/>
                <a:ea typeface="微软雅黑" panose="020B0503020204020204" pitchFamily="34" charset="-122"/>
              </a:rPr>
              <a:t>CNKI</a:t>
            </a:r>
            <a:r>
              <a:rPr lang="zh-CN" altLang="en-US" sz="1800" dirty="0" smtClean="0">
                <a:latin typeface="微软雅黑" panose="020B0503020204020204" pitchFamily="34" charset="-122"/>
                <a:ea typeface="微软雅黑" panose="020B0503020204020204" pitchFamily="34" charset="-122"/>
              </a:rPr>
              <a:t>数字图书馆”；</a:t>
            </a:r>
            <a:endParaRPr lang="en-US" altLang="zh-CN" sz="18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p"/>
            </a:pPr>
            <a:r>
              <a:rPr lang="zh-CN" altLang="en-US" sz="1800" dirty="0">
                <a:latin typeface="微软雅黑" panose="020B0503020204020204" pitchFamily="34" charset="-122"/>
                <a:ea typeface="微软雅黑" panose="020B0503020204020204" pitchFamily="34" charset="-122"/>
              </a:rPr>
              <a:t>目前，中国知网是全球信息量最大、最具价值的中文网站。</a:t>
            </a:r>
          </a:p>
        </p:txBody>
      </p:sp>
      <p:pic>
        <p:nvPicPr>
          <p:cNvPr id="9" name="Picture 2" descr="E:\宣传资料\产品宣传\公司图标\知网LOGO-PN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7167" y="4144434"/>
            <a:ext cx="5384800"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194" descr="zgcu20120807-1-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67" y="3776134"/>
            <a:ext cx="5384800" cy="274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Group 2"/>
          <p:cNvGraphicFramePr>
            <a:graphicFrameLocks noGrp="1"/>
          </p:cNvGraphicFramePr>
          <p:nvPr/>
        </p:nvGraphicFramePr>
        <p:xfrm>
          <a:off x="831851" y="381000"/>
          <a:ext cx="10033000" cy="6409267"/>
        </p:xfrm>
        <a:graphic>
          <a:graphicData uri="http://schemas.openxmlformats.org/drawingml/2006/table">
            <a:tbl>
              <a:tblPr/>
              <a:tblGrid>
                <a:gridCol w="5958416"/>
                <a:gridCol w="4074584"/>
              </a:tblGrid>
              <a:tr h="1181100">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r>
              <a:tr h="5228167">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69645" name="TextBox 5"/>
          <p:cNvSpPr txBox="1">
            <a:spLocks noChangeArrowheads="1"/>
          </p:cNvSpPr>
          <p:nvPr/>
        </p:nvSpPr>
        <p:spPr bwMode="auto">
          <a:xfrm>
            <a:off x="1192655" y="381001"/>
            <a:ext cx="5456943" cy="7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zh-CN" altLang="en-US" sz="3735"/>
              <a:t>科研过程中需要查什么？</a:t>
            </a:r>
          </a:p>
        </p:txBody>
      </p:sp>
      <p:sp>
        <p:nvSpPr>
          <p:cNvPr id="56334" name="TextBox 6"/>
          <p:cNvSpPr txBox="1">
            <a:spLocks noChangeArrowheads="1"/>
          </p:cNvSpPr>
          <p:nvPr/>
        </p:nvSpPr>
        <p:spPr bwMode="auto">
          <a:xfrm>
            <a:off x="6987528" y="381001"/>
            <a:ext cx="4204997" cy="7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sz="3735"/>
              <a:t>CNKI</a:t>
            </a:r>
            <a:r>
              <a:rPr lang="zh-CN" altLang="en-US" sz="3735"/>
              <a:t>可以告诉你！</a:t>
            </a:r>
          </a:p>
        </p:txBody>
      </p:sp>
      <p:sp>
        <p:nvSpPr>
          <p:cNvPr id="69647" name="内容占位符 2"/>
          <p:cNvSpPr txBox="1">
            <a:spLocks noChangeArrowheads="1"/>
          </p:cNvSpPr>
          <p:nvPr/>
        </p:nvSpPr>
        <p:spPr bwMode="auto">
          <a:xfrm>
            <a:off x="1073152" y="1477433"/>
            <a:ext cx="5327649" cy="381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r>
              <a:rPr lang="zh-CN" altLang="en-US" sz="3200"/>
              <a:t>研究成果最新进展</a:t>
            </a:r>
            <a:endParaRPr lang="en-US" sz="3200"/>
          </a:p>
          <a:p>
            <a:pPr eaLnBrk="1" hangingPunct="1"/>
            <a:r>
              <a:rPr lang="zh-CN" altLang="en-US" sz="3200"/>
              <a:t>学科领域内经典文献</a:t>
            </a:r>
            <a:endParaRPr lang="en-US" sz="3200"/>
          </a:p>
          <a:p>
            <a:pPr eaLnBrk="1" hangingPunct="1"/>
            <a:r>
              <a:rPr lang="zh-CN" altLang="en-US" sz="3200"/>
              <a:t>某项先进技术的成果转化</a:t>
            </a:r>
            <a:endParaRPr lang="en-US" sz="3200"/>
          </a:p>
          <a:p>
            <a:pPr eaLnBrk="1" hangingPunct="1"/>
            <a:r>
              <a:rPr lang="zh-CN" altLang="en-US" sz="3200"/>
              <a:t>申请专利时防止重复申请</a:t>
            </a:r>
            <a:endParaRPr lang="en-US" sz="3200"/>
          </a:p>
          <a:p>
            <a:pPr eaLnBrk="1" hangingPunct="1"/>
            <a:r>
              <a:rPr lang="zh-CN" altLang="en-US" sz="3200"/>
              <a:t>实证研究需要大量数据</a:t>
            </a:r>
            <a:endParaRPr lang="en-US" sz="3200"/>
          </a:p>
          <a:p>
            <a:pPr eaLnBrk="1" hangingPunct="1"/>
            <a:r>
              <a:rPr lang="zh-CN" altLang="en-US" sz="3200"/>
              <a:t>偶然遇到的生僻概念</a:t>
            </a:r>
            <a:endParaRPr lang="en-US" sz="3200"/>
          </a:p>
          <a:p>
            <a:pPr eaLnBrk="1" hangingPunct="1"/>
            <a:r>
              <a:rPr lang="zh-CN" altLang="en-US" sz="3200"/>
              <a:t>绘制学术图片时寻找参照</a:t>
            </a:r>
            <a:endParaRPr lang="en-US" sz="3200"/>
          </a:p>
          <a:p>
            <a:pPr eaLnBrk="1" hangingPunct="1"/>
            <a:r>
              <a:rPr lang="zh-CN" altLang="en-US" sz="3200"/>
              <a:t>大量的外文资料扩充视野</a:t>
            </a:r>
          </a:p>
        </p:txBody>
      </p:sp>
      <p:sp>
        <p:nvSpPr>
          <p:cNvPr id="56336" name="内容占位符 2"/>
          <p:cNvSpPr txBox="1">
            <a:spLocks noChangeArrowheads="1"/>
          </p:cNvSpPr>
          <p:nvPr/>
        </p:nvSpPr>
        <p:spPr bwMode="auto">
          <a:xfrm>
            <a:off x="6959601" y="1477433"/>
            <a:ext cx="4129617" cy="381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r>
              <a:rPr lang="zh-CN" altLang="en-US" sz="3200"/>
              <a:t>期刊、博硕、会议</a:t>
            </a:r>
            <a:endParaRPr lang="en-US" sz="3200"/>
          </a:p>
          <a:p>
            <a:pPr eaLnBrk="1" hangingPunct="1"/>
            <a:r>
              <a:rPr lang="zh-CN" altLang="en-US" sz="3200"/>
              <a:t>高被引文献</a:t>
            </a:r>
            <a:endParaRPr lang="en-US" sz="3200"/>
          </a:p>
          <a:p>
            <a:pPr eaLnBrk="1" hangingPunct="1"/>
            <a:r>
              <a:rPr lang="zh-CN" altLang="en-US" sz="3200"/>
              <a:t>科技成果</a:t>
            </a:r>
            <a:endParaRPr lang="en-US" sz="3200"/>
          </a:p>
          <a:p>
            <a:pPr eaLnBrk="1" hangingPunct="1"/>
            <a:r>
              <a:rPr lang="zh-CN" altLang="en-US" sz="3200"/>
              <a:t>专利</a:t>
            </a:r>
            <a:endParaRPr lang="en-US" sz="3200"/>
          </a:p>
          <a:p>
            <a:pPr eaLnBrk="1" hangingPunct="1"/>
            <a:r>
              <a:rPr lang="zh-CN" altLang="en-US" sz="3200"/>
              <a:t>统计数据</a:t>
            </a:r>
            <a:endParaRPr lang="en-US" sz="3200"/>
          </a:p>
          <a:p>
            <a:pPr eaLnBrk="1" hangingPunct="1"/>
            <a:r>
              <a:rPr lang="zh-CN" altLang="en-US" sz="3200"/>
              <a:t>工具书概念</a:t>
            </a:r>
            <a:endParaRPr lang="en-US" sz="3200"/>
          </a:p>
          <a:p>
            <a:pPr eaLnBrk="1" hangingPunct="1"/>
            <a:r>
              <a:rPr lang="zh-CN" altLang="en-US" sz="3200"/>
              <a:t>学术图片</a:t>
            </a:r>
            <a:endParaRPr lang="en-US" sz="3200"/>
          </a:p>
          <a:p>
            <a:pPr eaLnBrk="1" hangingPunct="1"/>
            <a:r>
              <a:rPr lang="zh-CN" altLang="en-US" sz="3200"/>
              <a:t>外文资源</a:t>
            </a:r>
          </a:p>
        </p:txBody>
      </p:sp>
    </p:spTree>
    <p:extLst>
      <p:ext uri="{BB962C8B-B14F-4D97-AF65-F5344CB8AC3E}">
        <p14:creationId xmlns:p14="http://schemas.microsoft.com/office/powerpoint/2010/main" val="1495084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334"/>
                                        </p:tgtEl>
                                        <p:attrNameLst>
                                          <p:attrName>style.visibility</p:attrName>
                                        </p:attrNameLst>
                                      </p:cBhvr>
                                      <p:to>
                                        <p:strVal val="visible"/>
                                      </p:to>
                                    </p:set>
                                    <p:anim calcmode="lin" valueType="num">
                                      <p:cBhvr>
                                        <p:cTn id="7" dur="500" fill="hold"/>
                                        <p:tgtEl>
                                          <p:spTgt spid="56334"/>
                                        </p:tgtEl>
                                        <p:attrNameLst>
                                          <p:attrName>ppt_x</p:attrName>
                                        </p:attrNameLst>
                                      </p:cBhvr>
                                      <p:tavLst>
                                        <p:tav tm="0">
                                          <p:val>
                                            <p:strVal val="1+#ppt_w/2"/>
                                          </p:val>
                                        </p:tav>
                                        <p:tav tm="100000">
                                          <p:val>
                                            <p:strVal val="#ppt_x"/>
                                          </p:val>
                                        </p:tav>
                                      </p:tavLst>
                                    </p:anim>
                                    <p:anim calcmode="lin" valueType="num">
                                      <p:cBhvr>
                                        <p:cTn id="8" dur="500" fill="hold"/>
                                        <p:tgtEl>
                                          <p:spTgt spid="563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6336"/>
                                        </p:tgtEl>
                                        <p:attrNameLst>
                                          <p:attrName>style.visibility</p:attrName>
                                        </p:attrNameLst>
                                      </p:cBhvr>
                                      <p:to>
                                        <p:strVal val="visible"/>
                                      </p:to>
                                    </p:set>
                                    <p:anim calcmode="lin" valueType="num">
                                      <p:cBhvr>
                                        <p:cTn id="13" dur="500" fill="hold"/>
                                        <p:tgtEl>
                                          <p:spTgt spid="56336"/>
                                        </p:tgtEl>
                                        <p:attrNameLst>
                                          <p:attrName>ppt_x</p:attrName>
                                        </p:attrNameLst>
                                      </p:cBhvr>
                                      <p:tavLst>
                                        <p:tav tm="0">
                                          <p:val>
                                            <p:strVal val="1+#ppt_w/2"/>
                                          </p:val>
                                        </p:tav>
                                        <p:tav tm="100000">
                                          <p:val>
                                            <p:strVal val="#ppt_x"/>
                                          </p:val>
                                        </p:tav>
                                      </p:tavLst>
                                    </p:anim>
                                    <p:anim calcmode="lin" valueType="num">
                                      <p:cBhvr>
                                        <p:cTn id="14" dur="500" fill="hold"/>
                                        <p:tgtEl>
                                          <p:spTgt spid="563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4" grpId="0"/>
      <p:bldP spid="5633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6"/>
          <p:cNvSpPr txBox="1">
            <a:spLocks noChangeArrowheads="1"/>
          </p:cNvSpPr>
          <p:nvPr/>
        </p:nvSpPr>
        <p:spPr bwMode="auto">
          <a:xfrm>
            <a:off x="-319617" y="133351"/>
            <a:ext cx="1152101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1</a:t>
            </a:r>
            <a:r>
              <a:rPr lang="zh-CN" altLang="en-US" sz="3200" b="1"/>
              <a:t>）写引文时，需要介绍各种</a:t>
            </a:r>
            <a:r>
              <a:rPr lang="zh-CN" altLang="en-US" sz="3200" b="1">
                <a:solidFill>
                  <a:srgbClr val="FF0000"/>
                </a:solidFill>
              </a:rPr>
              <a:t>概念</a:t>
            </a:r>
          </a:p>
          <a:p>
            <a:pPr algn="ctr" eaLnBrk="1" hangingPunct="1">
              <a:spcBef>
                <a:spcPct val="0"/>
              </a:spcBef>
              <a:buFont typeface="Wingdings 3" panose="05040102010807070707" pitchFamily="18" charset="2"/>
              <a:buNone/>
            </a:pPr>
            <a:r>
              <a:rPr lang="zh-CN" altLang="en-US" sz="3200" b="1">
                <a:solidFill>
                  <a:srgbClr val="F97C27"/>
                </a:solidFill>
              </a:rPr>
              <a:t>怎么办？</a:t>
            </a:r>
            <a:r>
              <a:rPr lang="zh-CN" altLang="zh-CN" sz="3200" b="1">
                <a:solidFill>
                  <a:srgbClr val="F97C27"/>
                </a:solidFill>
              </a:rPr>
              <a:t>——</a:t>
            </a:r>
            <a:r>
              <a:rPr lang="zh-CN" altLang="en-US" sz="3200" b="1">
                <a:solidFill>
                  <a:srgbClr val="F97C27"/>
                </a:solidFill>
              </a:rPr>
              <a:t>利用百科、词典等工具书资源</a:t>
            </a:r>
          </a:p>
        </p:txBody>
      </p:sp>
      <p:pic>
        <p:nvPicPr>
          <p:cNvPr id="3" name="图片 2"/>
          <p:cNvPicPr>
            <a:picLocks noChangeAspect="1"/>
          </p:cNvPicPr>
          <p:nvPr/>
        </p:nvPicPr>
        <p:blipFill>
          <a:blip r:embed="rId2"/>
          <a:stretch>
            <a:fillRect/>
          </a:stretch>
        </p:blipFill>
        <p:spPr>
          <a:xfrm>
            <a:off x="713819" y="1411453"/>
            <a:ext cx="10487581" cy="4739580"/>
          </a:xfrm>
          <a:prstGeom prst="rect">
            <a:avLst/>
          </a:prstGeom>
        </p:spPr>
      </p:pic>
      <p:pic>
        <p:nvPicPr>
          <p:cNvPr id="5" name="图片 4"/>
          <p:cNvPicPr>
            <a:picLocks noChangeAspect="1"/>
          </p:cNvPicPr>
          <p:nvPr/>
        </p:nvPicPr>
        <p:blipFill>
          <a:blip r:embed="rId3"/>
          <a:stretch>
            <a:fillRect/>
          </a:stretch>
        </p:blipFill>
        <p:spPr>
          <a:xfrm>
            <a:off x="227644" y="1411453"/>
            <a:ext cx="11911441" cy="5312698"/>
          </a:xfrm>
          <a:prstGeom prst="rect">
            <a:avLst/>
          </a:prstGeom>
        </p:spPr>
      </p:pic>
      <p:sp>
        <p:nvSpPr>
          <p:cNvPr id="58373" name="圆角矩形 6"/>
          <p:cNvSpPr>
            <a:spLocks noChangeArrowheads="1"/>
          </p:cNvSpPr>
          <p:nvPr/>
        </p:nvSpPr>
        <p:spPr bwMode="auto">
          <a:xfrm>
            <a:off x="3558118" y="6151033"/>
            <a:ext cx="8580967" cy="721784"/>
          </a:xfrm>
          <a:prstGeom prst="roundRect">
            <a:avLst>
              <a:gd name="adj" fmla="val 16667"/>
            </a:avLst>
          </a:prstGeom>
          <a:solidFill>
            <a:srgbClr val="FF0000"/>
          </a:solidFill>
          <a:ln w="25400">
            <a:solidFill>
              <a:srgbClr val="006699"/>
            </a:solidFill>
            <a:round/>
          </a:ln>
        </p:spPr>
        <p:txBody>
          <a:bodyPr wrap="none"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solidFill>
                  <a:srgbClr val="FFFFFF"/>
                </a:solidFill>
                <a:latin typeface="Verdana" panose="020B0604030504040204" pitchFamily="34" charset="0"/>
              </a:rPr>
              <a:t>百科、词典搜索：查找专业学术概念</a:t>
            </a:r>
          </a:p>
        </p:txBody>
      </p:sp>
    </p:spTree>
    <p:extLst>
      <p:ext uri="{BB962C8B-B14F-4D97-AF65-F5344CB8AC3E}">
        <p14:creationId xmlns:p14="http://schemas.microsoft.com/office/powerpoint/2010/main" val="803789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p:cTn id="7" dur="500" fill="hold"/>
                                        <p:tgtEl>
                                          <p:spTgt spid="58373"/>
                                        </p:tgtEl>
                                        <p:attrNameLst>
                                          <p:attrName>ppt_x</p:attrName>
                                        </p:attrNameLst>
                                      </p:cBhvr>
                                      <p:tavLst>
                                        <p:tav tm="0">
                                          <p:val>
                                            <p:strVal val="#ppt_x"/>
                                          </p:val>
                                        </p:tav>
                                        <p:tav tm="100000">
                                          <p:val>
                                            <p:strVal val="#ppt_x"/>
                                          </p:val>
                                        </p:tav>
                                      </p:tavLst>
                                    </p:anim>
                                    <p:anim calcmode="lin" valueType="num">
                                      <p:cBhvr>
                                        <p:cTn id="8" dur="500" fill="hold"/>
                                        <p:tgtEl>
                                          <p:spTgt spid="583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00424" y="1175706"/>
            <a:ext cx="11657143" cy="5847619"/>
          </a:xfrm>
          <a:prstGeom prst="rect">
            <a:avLst/>
          </a:prstGeom>
        </p:spPr>
      </p:pic>
      <p:sp>
        <p:nvSpPr>
          <p:cNvPr id="71683" name="Text Box 3"/>
          <p:cNvSpPr txBox="1">
            <a:spLocks noChangeArrowheads="1"/>
          </p:cNvSpPr>
          <p:nvPr/>
        </p:nvSpPr>
        <p:spPr bwMode="auto">
          <a:xfrm>
            <a:off x="143934" y="0"/>
            <a:ext cx="11713633"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2</a:t>
            </a:r>
            <a:r>
              <a:rPr lang="zh-CN" altLang="en-US" sz="3200" b="1"/>
              <a:t>）写综述时，想知道</a:t>
            </a:r>
            <a:r>
              <a:rPr lang="zh-CN" altLang="en-US" sz="3200" b="1">
                <a:solidFill>
                  <a:srgbClr val="FF0000"/>
                </a:solidFill>
              </a:rPr>
              <a:t>国外进展</a:t>
            </a:r>
          </a:p>
          <a:p>
            <a:pPr algn="ctr" eaLnBrk="1" hangingPunct="1">
              <a:spcBef>
                <a:spcPct val="0"/>
              </a:spcBef>
              <a:buFont typeface="Wingdings 3" panose="05040102010807070707" pitchFamily="18" charset="2"/>
              <a:buNone/>
            </a:pPr>
            <a:r>
              <a:rPr lang="zh-CN" altLang="en-US" sz="3200" b="1">
                <a:solidFill>
                  <a:srgbClr val="F97C27"/>
                </a:solidFill>
              </a:rPr>
              <a:t>怎么办？</a:t>
            </a:r>
            <a:r>
              <a:rPr lang="zh-CN" altLang="zh-CN" sz="3200" b="1">
                <a:solidFill>
                  <a:srgbClr val="F97C27"/>
                </a:solidFill>
              </a:rPr>
              <a:t>——</a:t>
            </a:r>
            <a:r>
              <a:rPr lang="zh-CN" altLang="en-US" sz="3200" b="1">
                <a:solidFill>
                  <a:srgbClr val="F97C27"/>
                </a:solidFill>
              </a:rPr>
              <a:t>外文文献</a:t>
            </a:r>
          </a:p>
        </p:txBody>
      </p:sp>
      <p:sp>
        <p:nvSpPr>
          <p:cNvPr id="70660" name="AutoShape 3"/>
          <p:cNvSpPr>
            <a:spLocks noChangeArrowheads="1"/>
          </p:cNvSpPr>
          <p:nvPr/>
        </p:nvSpPr>
        <p:spPr bwMode="auto">
          <a:xfrm>
            <a:off x="5793318" y="2950633"/>
            <a:ext cx="5776383" cy="939800"/>
          </a:xfrm>
          <a:prstGeom prst="wedgeRoundRectCallout">
            <a:avLst>
              <a:gd name="adj1" fmla="val -68315"/>
              <a:gd name="adj2" fmla="val 165144"/>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sz="2665" b="1">
                <a:solidFill>
                  <a:schemeClr val="bg1"/>
                </a:solidFill>
              </a:rPr>
              <a:t>快速获取外文文献，了解国外</a:t>
            </a:r>
          </a:p>
          <a:p>
            <a:pPr algn="ctr" eaLnBrk="1" hangingPunct="1">
              <a:lnSpc>
                <a:spcPct val="120000"/>
              </a:lnSpc>
              <a:spcBef>
                <a:spcPct val="0"/>
              </a:spcBef>
              <a:buFont typeface="Wingdings 3" panose="05040102010807070707" pitchFamily="18" charset="2"/>
              <a:buNone/>
            </a:pPr>
            <a:r>
              <a:rPr lang="zh-CN" altLang="en-US" sz="2665" b="1">
                <a:solidFill>
                  <a:schemeClr val="bg1"/>
                </a:solidFill>
              </a:rPr>
              <a:t>同行研究热点</a:t>
            </a:r>
          </a:p>
        </p:txBody>
      </p:sp>
      <p:pic>
        <p:nvPicPr>
          <p:cNvPr id="706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543" y="1865842"/>
            <a:ext cx="8642351" cy="412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AutoShape 3"/>
          <p:cNvSpPr>
            <a:spLocks noChangeArrowheads="1"/>
          </p:cNvSpPr>
          <p:nvPr/>
        </p:nvSpPr>
        <p:spPr bwMode="auto">
          <a:xfrm>
            <a:off x="5791200" y="5374218"/>
            <a:ext cx="5776384" cy="1229783"/>
          </a:xfrm>
          <a:prstGeom prst="wedgeRoundRectCallout">
            <a:avLst>
              <a:gd name="adj1" fmla="val -62000"/>
              <a:gd name="adj2" fmla="val 4431"/>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sz="2665" b="1">
                <a:solidFill>
                  <a:schemeClr val="bg1"/>
                </a:solidFill>
              </a:rPr>
              <a:t>外文合作数据库</a:t>
            </a:r>
          </a:p>
          <a:p>
            <a:pPr algn="ctr" eaLnBrk="1" hangingPunct="1">
              <a:lnSpc>
                <a:spcPct val="120000"/>
              </a:lnSpc>
              <a:spcBef>
                <a:spcPct val="0"/>
              </a:spcBef>
              <a:buFont typeface="Wingdings 3" panose="05040102010807070707" pitchFamily="18" charset="2"/>
              <a:buNone/>
            </a:pPr>
            <a:r>
              <a:rPr lang="zh-CN" altLang="en-US" sz="2665" b="1">
                <a:solidFill>
                  <a:schemeClr val="bg1"/>
                </a:solidFill>
              </a:rPr>
              <a:t>  </a:t>
            </a:r>
            <a:r>
              <a:rPr lang="en-US" altLang="zh-CN" b="1">
                <a:solidFill>
                  <a:schemeClr val="bg1"/>
                </a:solidFill>
              </a:rPr>
              <a:t>--</a:t>
            </a:r>
            <a:r>
              <a:rPr lang="zh-CN" altLang="en-US" b="1">
                <a:solidFill>
                  <a:schemeClr val="bg1"/>
                </a:solidFill>
              </a:rPr>
              <a:t>跨国界遴选同步信息资源</a:t>
            </a:r>
            <a:endParaRPr lang="en-US" altLang="zh-CN" b="1">
              <a:solidFill>
                <a:schemeClr val="bg1"/>
              </a:solidFill>
            </a:endParaRPr>
          </a:p>
          <a:p>
            <a:pPr algn="ctr" eaLnBrk="1" hangingPunct="1">
              <a:lnSpc>
                <a:spcPct val="120000"/>
              </a:lnSpc>
              <a:spcBef>
                <a:spcPct val="0"/>
              </a:spcBef>
              <a:buFont typeface="Wingdings 3" panose="05040102010807070707" pitchFamily="18" charset="2"/>
              <a:buNone/>
            </a:pPr>
            <a:r>
              <a:rPr lang="zh-CN" altLang="en-US" b="1">
                <a:solidFill>
                  <a:schemeClr val="bg1"/>
                </a:solidFill>
              </a:rPr>
              <a:t>免费正版题录信息，跳转原库提供下载！</a:t>
            </a:r>
          </a:p>
        </p:txBody>
      </p:sp>
    </p:spTree>
    <p:extLst>
      <p:ext uri="{BB962C8B-B14F-4D97-AF65-F5344CB8AC3E}">
        <p14:creationId xmlns:p14="http://schemas.microsoft.com/office/powerpoint/2010/main" val="2433204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anim calcmode="lin" valueType="num">
                                      <p:cBhvr>
                                        <p:cTn id="7" dur="500" fill="hold"/>
                                        <p:tgtEl>
                                          <p:spTgt spid="70660"/>
                                        </p:tgtEl>
                                        <p:attrNameLst>
                                          <p:attrName>ppt_x</p:attrName>
                                        </p:attrNameLst>
                                      </p:cBhvr>
                                      <p:tavLst>
                                        <p:tav tm="0">
                                          <p:val>
                                            <p:strVal val="#ppt_x"/>
                                          </p:val>
                                        </p:tav>
                                        <p:tav tm="100000">
                                          <p:val>
                                            <p:strVal val="#ppt_x"/>
                                          </p:val>
                                        </p:tav>
                                      </p:tavLst>
                                    </p:anim>
                                    <p:anim calcmode="lin" valueType="num">
                                      <p:cBhvr>
                                        <p:cTn id="8" dur="500" fill="hold"/>
                                        <p:tgtEl>
                                          <p:spTgt spid="706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661"/>
                                        </p:tgtEl>
                                        <p:attrNameLst>
                                          <p:attrName>style.visibility</p:attrName>
                                        </p:attrNameLst>
                                      </p:cBhvr>
                                      <p:to>
                                        <p:strVal val="visible"/>
                                      </p:to>
                                    </p:set>
                                    <p:anim calcmode="lin" valueType="num">
                                      <p:cBhvr>
                                        <p:cTn id="13" dur="500" fill="hold"/>
                                        <p:tgtEl>
                                          <p:spTgt spid="70661"/>
                                        </p:tgtEl>
                                        <p:attrNameLst>
                                          <p:attrName>ppt_x</p:attrName>
                                        </p:attrNameLst>
                                      </p:cBhvr>
                                      <p:tavLst>
                                        <p:tav tm="0">
                                          <p:val>
                                            <p:strVal val="#ppt_x"/>
                                          </p:val>
                                        </p:tav>
                                        <p:tav tm="100000">
                                          <p:val>
                                            <p:strVal val="#ppt_x"/>
                                          </p:val>
                                        </p:tav>
                                      </p:tavLst>
                                    </p:anim>
                                    <p:anim calcmode="lin" valueType="num">
                                      <p:cBhvr>
                                        <p:cTn id="14" dur="500" fill="hold"/>
                                        <p:tgtEl>
                                          <p:spTgt spid="706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662"/>
                                        </p:tgtEl>
                                        <p:attrNameLst>
                                          <p:attrName>style.visibility</p:attrName>
                                        </p:attrNameLst>
                                      </p:cBhvr>
                                      <p:to>
                                        <p:strVal val="visible"/>
                                      </p:to>
                                    </p:set>
                                    <p:anim calcmode="lin" valueType="num">
                                      <p:cBhvr>
                                        <p:cTn id="19" dur="500" fill="hold"/>
                                        <p:tgtEl>
                                          <p:spTgt spid="70662"/>
                                        </p:tgtEl>
                                        <p:attrNameLst>
                                          <p:attrName>ppt_x</p:attrName>
                                        </p:attrNameLst>
                                      </p:cBhvr>
                                      <p:tavLst>
                                        <p:tav tm="0">
                                          <p:val>
                                            <p:strVal val="#ppt_x"/>
                                          </p:val>
                                        </p:tav>
                                        <p:tav tm="100000">
                                          <p:val>
                                            <p:strVal val="#ppt_x"/>
                                          </p:val>
                                        </p:tav>
                                      </p:tavLst>
                                    </p:anim>
                                    <p:anim calcmode="lin" valueType="num">
                                      <p:cBhvr>
                                        <p:cTn id="20" dur="500" fill="hold"/>
                                        <p:tgtEl>
                                          <p:spTgt spid="706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bldLvl="0" animBg="1"/>
      <p:bldP spid="7066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Text Box 5"/>
          <p:cNvSpPr txBox="1">
            <a:spLocks noChangeArrowheads="1"/>
          </p:cNvSpPr>
          <p:nvPr/>
        </p:nvSpPr>
        <p:spPr bwMode="auto">
          <a:xfrm>
            <a:off x="-33867" y="0"/>
            <a:ext cx="1102571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（3）论文写作中，想知道</a:t>
            </a:r>
            <a:r>
              <a:rPr lang="zh-CN" altLang="en-US" sz="3200" b="1">
                <a:solidFill>
                  <a:srgbClr val="FF0000"/>
                </a:solidFill>
              </a:rPr>
              <a:t>事实</a:t>
            </a:r>
            <a:r>
              <a:rPr lang="zh-CN" altLang="en-US" sz="3200" b="1"/>
              <a:t>类资源</a:t>
            </a:r>
          </a:p>
          <a:p>
            <a:pPr algn="ctr" eaLnBrk="1" hangingPunct="1">
              <a:spcBef>
                <a:spcPct val="0"/>
              </a:spcBef>
              <a:buFont typeface="Wingdings 3" panose="05040102010807070707" pitchFamily="18" charset="2"/>
              <a:buNone/>
            </a:pPr>
            <a:r>
              <a:rPr lang="zh-CN" altLang="en-US" sz="3200" b="1">
                <a:solidFill>
                  <a:srgbClr val="F97C27"/>
                </a:solidFill>
              </a:rPr>
              <a:t>怎么办？——年鉴</a:t>
            </a:r>
            <a:endParaRPr lang="zh-CN" altLang="en-US"/>
          </a:p>
        </p:txBody>
      </p:sp>
      <p:pic>
        <p:nvPicPr>
          <p:cNvPr id="2" name="图片 1"/>
          <p:cNvPicPr>
            <a:picLocks noChangeAspect="1"/>
          </p:cNvPicPr>
          <p:nvPr/>
        </p:nvPicPr>
        <p:blipFill>
          <a:blip r:embed="rId2"/>
          <a:stretch>
            <a:fillRect/>
          </a:stretch>
        </p:blipFill>
        <p:spPr>
          <a:xfrm>
            <a:off x="494742" y="1175706"/>
            <a:ext cx="10666743" cy="4835590"/>
          </a:xfrm>
          <a:prstGeom prst="rect">
            <a:avLst/>
          </a:prstGeom>
        </p:spPr>
      </p:pic>
      <p:pic>
        <p:nvPicPr>
          <p:cNvPr id="4" name="图片 3"/>
          <p:cNvPicPr>
            <a:picLocks noChangeAspect="1"/>
          </p:cNvPicPr>
          <p:nvPr/>
        </p:nvPicPr>
        <p:blipFill>
          <a:blip r:embed="rId3"/>
          <a:stretch>
            <a:fillRect/>
          </a:stretch>
        </p:blipFill>
        <p:spPr>
          <a:xfrm>
            <a:off x="353905" y="1175706"/>
            <a:ext cx="11838095" cy="5421019"/>
          </a:xfrm>
          <a:prstGeom prst="rect">
            <a:avLst/>
          </a:prstGeom>
        </p:spPr>
      </p:pic>
      <p:pic>
        <p:nvPicPr>
          <p:cNvPr id="5" name="图片 4"/>
          <p:cNvPicPr>
            <a:picLocks noChangeAspect="1"/>
          </p:cNvPicPr>
          <p:nvPr/>
        </p:nvPicPr>
        <p:blipFill>
          <a:blip r:embed="rId4"/>
          <a:stretch>
            <a:fillRect/>
          </a:stretch>
        </p:blipFill>
        <p:spPr>
          <a:xfrm>
            <a:off x="-33867" y="1062406"/>
            <a:ext cx="12447619" cy="5647619"/>
          </a:xfrm>
          <a:prstGeom prst="rect">
            <a:avLst/>
          </a:prstGeom>
        </p:spPr>
      </p:pic>
    </p:spTree>
    <p:extLst>
      <p:ext uri="{BB962C8B-B14F-4D97-AF65-F5344CB8AC3E}">
        <p14:creationId xmlns:p14="http://schemas.microsoft.com/office/powerpoint/2010/main" val="4267072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Text Box 5"/>
          <p:cNvSpPr txBox="1">
            <a:spLocks noChangeArrowheads="1"/>
          </p:cNvSpPr>
          <p:nvPr/>
        </p:nvSpPr>
        <p:spPr bwMode="auto">
          <a:xfrm>
            <a:off x="46567" y="186267"/>
            <a:ext cx="11715751"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4</a:t>
            </a:r>
            <a:r>
              <a:rPr lang="zh-CN" altLang="en-US" sz="3200" b="1"/>
              <a:t>）论文撰写中，想知道</a:t>
            </a:r>
            <a:r>
              <a:rPr lang="zh-CN" altLang="en-US" sz="3200" b="1">
                <a:solidFill>
                  <a:srgbClr val="FF0000"/>
                </a:solidFill>
              </a:rPr>
              <a:t>数据</a:t>
            </a:r>
            <a:r>
              <a:rPr lang="zh-CN" altLang="en-US" sz="3200" b="1"/>
              <a:t>类资源</a:t>
            </a:r>
          </a:p>
          <a:p>
            <a:pPr algn="ctr" eaLnBrk="1" hangingPunct="1">
              <a:spcBef>
                <a:spcPct val="0"/>
              </a:spcBef>
              <a:buFont typeface="Wingdings 3" panose="05040102010807070707" pitchFamily="18" charset="2"/>
              <a:buNone/>
            </a:pPr>
            <a:r>
              <a:rPr lang="zh-CN" altLang="en-US" sz="3200" b="1">
                <a:solidFill>
                  <a:srgbClr val="F97C27"/>
                </a:solidFill>
              </a:rPr>
              <a:t>怎么办？</a:t>
            </a:r>
            <a:r>
              <a:rPr lang="zh-CN" altLang="zh-CN" sz="3200" b="1">
                <a:solidFill>
                  <a:srgbClr val="F97C27"/>
                </a:solidFill>
              </a:rPr>
              <a:t>——</a:t>
            </a:r>
            <a:r>
              <a:rPr lang="zh-CN" altLang="en-US" sz="3200" b="1">
                <a:solidFill>
                  <a:srgbClr val="F97C27"/>
                </a:solidFill>
              </a:rPr>
              <a:t>统计数据</a:t>
            </a:r>
            <a:endParaRPr lang="zh-CN" altLang="en-US"/>
          </a:p>
        </p:txBody>
      </p:sp>
      <p:pic>
        <p:nvPicPr>
          <p:cNvPr id="2" name="图片 1"/>
          <p:cNvPicPr>
            <a:picLocks noChangeAspect="1"/>
          </p:cNvPicPr>
          <p:nvPr/>
        </p:nvPicPr>
        <p:blipFill>
          <a:blip r:embed="rId2"/>
          <a:stretch>
            <a:fillRect/>
          </a:stretch>
        </p:blipFill>
        <p:spPr>
          <a:xfrm>
            <a:off x="159109" y="1361973"/>
            <a:ext cx="11490666" cy="5283462"/>
          </a:xfrm>
          <a:prstGeom prst="rect">
            <a:avLst/>
          </a:prstGeom>
        </p:spPr>
      </p:pic>
      <p:pic>
        <p:nvPicPr>
          <p:cNvPr id="3" name="图片 2"/>
          <p:cNvPicPr>
            <a:picLocks noChangeAspect="1"/>
          </p:cNvPicPr>
          <p:nvPr/>
        </p:nvPicPr>
        <p:blipFill>
          <a:blip r:embed="rId3"/>
          <a:stretch>
            <a:fillRect/>
          </a:stretch>
        </p:blipFill>
        <p:spPr>
          <a:xfrm>
            <a:off x="159109" y="1361973"/>
            <a:ext cx="11989510" cy="5448161"/>
          </a:xfrm>
          <a:prstGeom prst="rect">
            <a:avLst/>
          </a:prstGeom>
        </p:spPr>
      </p:pic>
    </p:spTree>
    <p:extLst>
      <p:ext uri="{BB962C8B-B14F-4D97-AF65-F5344CB8AC3E}">
        <p14:creationId xmlns:p14="http://schemas.microsoft.com/office/powerpoint/2010/main" val="438191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6381" y="538524"/>
            <a:ext cx="12304762" cy="5780952"/>
          </a:xfrm>
          <a:prstGeom prst="rect">
            <a:avLst/>
          </a:prstGeom>
        </p:spPr>
      </p:pic>
      <p:pic>
        <p:nvPicPr>
          <p:cNvPr id="5" name="图片 4"/>
          <p:cNvPicPr>
            <a:picLocks noChangeAspect="1"/>
          </p:cNvPicPr>
          <p:nvPr/>
        </p:nvPicPr>
        <p:blipFill>
          <a:blip r:embed="rId3"/>
          <a:stretch>
            <a:fillRect/>
          </a:stretch>
        </p:blipFill>
        <p:spPr>
          <a:xfrm>
            <a:off x="53143" y="331019"/>
            <a:ext cx="12085714" cy="5847619"/>
          </a:xfrm>
          <a:prstGeom prst="rect">
            <a:avLst/>
          </a:prstGeom>
        </p:spPr>
      </p:pic>
    </p:spTree>
    <p:extLst>
      <p:ext uri="{BB962C8B-B14F-4D97-AF65-F5344CB8AC3E}">
        <p14:creationId xmlns:p14="http://schemas.microsoft.com/office/powerpoint/2010/main" val="1701130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1683" y="1203534"/>
            <a:ext cx="11818134" cy="5371084"/>
          </a:xfrm>
          <a:prstGeom prst="rect">
            <a:avLst/>
          </a:prstGeom>
        </p:spPr>
      </p:pic>
      <p:sp>
        <p:nvSpPr>
          <p:cNvPr id="75779" name="Text Box 7"/>
          <p:cNvSpPr txBox="1">
            <a:spLocks noChangeArrowheads="1"/>
          </p:cNvSpPr>
          <p:nvPr/>
        </p:nvSpPr>
        <p:spPr bwMode="auto">
          <a:xfrm>
            <a:off x="143934" y="118533"/>
            <a:ext cx="11713633"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（5）论文撰写中，想找一些</a:t>
            </a:r>
            <a:r>
              <a:rPr lang="zh-CN" altLang="en-US" sz="3200" b="1">
                <a:solidFill>
                  <a:srgbClr val="FF0000"/>
                </a:solidFill>
              </a:rPr>
              <a:t>专业图片</a:t>
            </a:r>
            <a:r>
              <a:rPr lang="zh-CN" altLang="en-US" sz="3200" b="1"/>
              <a:t>？</a:t>
            </a:r>
            <a:r>
              <a:rPr lang="zh-CN" altLang="en-US" b="1">
                <a:latin typeface="楷体" panose="02010609060101010101" pitchFamily="49" charset="-122"/>
                <a:ea typeface="楷体" panose="02010609060101010101" pitchFamily="49" charset="-122"/>
              </a:rPr>
              <a:t>还在百度吗？你</a:t>
            </a:r>
            <a:r>
              <a:rPr lang="en-US" altLang="zh-CN" b="1">
                <a:latin typeface="楷体" panose="02010609060101010101" pitchFamily="49" charset="-122"/>
                <a:ea typeface="楷体" panose="02010609060101010101" pitchFamily="49" charset="-122"/>
              </a:rPr>
              <a:t>out</a:t>
            </a:r>
            <a:r>
              <a:rPr lang="zh-CN" altLang="en-US" b="1">
                <a:latin typeface="楷体" panose="02010609060101010101" pitchFamily="49" charset="-122"/>
                <a:ea typeface="楷体" panose="02010609060101010101" pitchFamily="49" charset="-122"/>
              </a:rPr>
              <a:t>了</a:t>
            </a:r>
          </a:p>
          <a:p>
            <a:pPr algn="ctr" eaLnBrk="1" hangingPunct="1">
              <a:spcBef>
                <a:spcPct val="0"/>
              </a:spcBef>
              <a:buFont typeface="Wingdings 3" panose="05040102010807070707" pitchFamily="18" charset="2"/>
              <a:buNone/>
            </a:pPr>
            <a:r>
              <a:rPr lang="zh-CN" altLang="en-US" sz="3200" b="1">
                <a:solidFill>
                  <a:srgbClr val="F97C27"/>
                </a:solidFill>
              </a:rPr>
              <a:t>怎么办？——图片</a:t>
            </a:r>
            <a:endParaRPr lang="zh-CN" altLang="en-US"/>
          </a:p>
        </p:txBody>
      </p:sp>
      <p:pic>
        <p:nvPicPr>
          <p:cNvPr id="3" name="图片 2"/>
          <p:cNvPicPr>
            <a:picLocks noChangeAspect="1"/>
          </p:cNvPicPr>
          <p:nvPr/>
        </p:nvPicPr>
        <p:blipFill>
          <a:blip r:embed="rId3"/>
          <a:stretch>
            <a:fillRect/>
          </a:stretch>
        </p:blipFill>
        <p:spPr>
          <a:xfrm>
            <a:off x="619185" y="1416033"/>
            <a:ext cx="10763130" cy="4946086"/>
          </a:xfrm>
          <a:prstGeom prst="rect">
            <a:avLst/>
          </a:prstGeom>
        </p:spPr>
      </p:pic>
      <p:sp>
        <p:nvSpPr>
          <p:cNvPr id="101380" name="AutoShape 3"/>
          <p:cNvSpPr>
            <a:spLocks noChangeArrowheads="1"/>
          </p:cNvSpPr>
          <p:nvPr/>
        </p:nvSpPr>
        <p:spPr bwMode="auto">
          <a:xfrm>
            <a:off x="6537717" y="4704768"/>
            <a:ext cx="5372100" cy="1657351"/>
          </a:xfrm>
          <a:prstGeom prst="wedgeRoundRectCallout">
            <a:avLst>
              <a:gd name="adj1" fmla="val -65449"/>
              <a:gd name="adj2" fmla="val -61727"/>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b="1" dirty="0">
                <a:solidFill>
                  <a:schemeClr val="bg1"/>
                </a:solidFill>
              </a:rPr>
              <a:t>学术图片库</a:t>
            </a:r>
          </a:p>
          <a:p>
            <a:pPr algn="ctr" eaLnBrk="1" hangingPunct="1">
              <a:lnSpc>
                <a:spcPct val="120000"/>
              </a:lnSpc>
              <a:spcBef>
                <a:spcPct val="0"/>
              </a:spcBef>
              <a:buFont typeface="Wingdings 3" panose="05040102010807070707" pitchFamily="18" charset="2"/>
              <a:buNone/>
            </a:pPr>
            <a:r>
              <a:rPr lang="zh-CN" altLang="en-US" sz="2135" b="1" dirty="0">
                <a:solidFill>
                  <a:schemeClr val="bg1"/>
                </a:solidFill>
              </a:rPr>
              <a:t>  </a:t>
            </a:r>
            <a:r>
              <a:rPr lang="en-US" altLang="zh-CN" sz="2135" b="1" dirty="0">
                <a:solidFill>
                  <a:schemeClr val="bg1"/>
                </a:solidFill>
              </a:rPr>
              <a:t>—</a:t>
            </a:r>
            <a:r>
              <a:rPr lang="zh-CN" altLang="en-US" sz="2135" b="1" dirty="0">
                <a:solidFill>
                  <a:schemeClr val="bg1"/>
                </a:solidFill>
              </a:rPr>
              <a:t>提供有出处来源的权威学术图片，</a:t>
            </a:r>
            <a:endParaRPr lang="en-US" altLang="zh-CN" sz="2135" b="1" dirty="0">
              <a:solidFill>
                <a:schemeClr val="bg1"/>
              </a:solidFill>
            </a:endParaRPr>
          </a:p>
          <a:p>
            <a:pPr algn="ctr" eaLnBrk="1" hangingPunct="1">
              <a:lnSpc>
                <a:spcPct val="120000"/>
              </a:lnSpc>
              <a:spcBef>
                <a:spcPct val="0"/>
              </a:spcBef>
              <a:buFont typeface="Wingdings 3" panose="05040102010807070707" pitchFamily="18" charset="2"/>
              <a:buNone/>
            </a:pPr>
            <a:r>
              <a:rPr lang="zh-CN" altLang="en-US" sz="2135" b="1" dirty="0">
                <a:solidFill>
                  <a:schemeClr val="bg1"/>
                </a:solidFill>
              </a:rPr>
              <a:t>用以丰富学术研究素材，</a:t>
            </a:r>
            <a:endParaRPr lang="en-US" altLang="zh-CN" sz="2135" b="1" dirty="0">
              <a:solidFill>
                <a:schemeClr val="bg1"/>
              </a:solidFill>
            </a:endParaRPr>
          </a:p>
          <a:p>
            <a:pPr algn="ctr" eaLnBrk="1" hangingPunct="1">
              <a:lnSpc>
                <a:spcPct val="120000"/>
              </a:lnSpc>
              <a:spcBef>
                <a:spcPct val="0"/>
              </a:spcBef>
              <a:buFont typeface="Wingdings 3" panose="05040102010807070707" pitchFamily="18" charset="2"/>
              <a:buNone/>
            </a:pPr>
            <a:r>
              <a:rPr lang="zh-CN" altLang="en-US" sz="2135" b="1" dirty="0">
                <a:solidFill>
                  <a:schemeClr val="bg1"/>
                </a:solidFill>
              </a:rPr>
              <a:t>作为绘图参照、形象化学术研究</a:t>
            </a:r>
          </a:p>
        </p:txBody>
      </p:sp>
    </p:spTree>
    <p:extLst>
      <p:ext uri="{BB962C8B-B14F-4D97-AF65-F5344CB8AC3E}">
        <p14:creationId xmlns:p14="http://schemas.microsoft.com/office/powerpoint/2010/main" val="393874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380"/>
                                        </p:tgtEl>
                                        <p:attrNameLst>
                                          <p:attrName>style.visibility</p:attrName>
                                        </p:attrNameLst>
                                      </p:cBhvr>
                                      <p:to>
                                        <p:strVal val="visible"/>
                                      </p:to>
                                    </p:set>
                                    <p:anim calcmode="lin" valueType="num">
                                      <p:cBhvr additive="base">
                                        <p:cTn id="13" dur="500" fill="hold"/>
                                        <p:tgtEl>
                                          <p:spTgt spid="101380"/>
                                        </p:tgtEl>
                                        <p:attrNameLst>
                                          <p:attrName>ppt_x</p:attrName>
                                        </p:attrNameLst>
                                      </p:cBhvr>
                                      <p:tavLst>
                                        <p:tav tm="0">
                                          <p:val>
                                            <p:strVal val="#ppt_x"/>
                                          </p:val>
                                        </p:tav>
                                        <p:tav tm="100000">
                                          <p:val>
                                            <p:strVal val="#ppt_x"/>
                                          </p:val>
                                        </p:tav>
                                      </p:tavLst>
                                    </p:anim>
                                    <p:anim calcmode="lin" valueType="num">
                                      <p:cBhvr additive="base">
                                        <p:cTn id="14" dur="500" fill="hold"/>
                                        <p:tgtEl>
                                          <p:spTgt spid="101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62139" y="1294239"/>
            <a:ext cx="11595428" cy="5270649"/>
          </a:xfrm>
          <a:prstGeom prst="rect">
            <a:avLst/>
          </a:prstGeom>
        </p:spPr>
      </p:pic>
      <p:sp>
        <p:nvSpPr>
          <p:cNvPr id="76803" name="Text Box 2"/>
          <p:cNvSpPr txBox="1">
            <a:spLocks noChangeArrowheads="1"/>
          </p:cNvSpPr>
          <p:nvPr/>
        </p:nvSpPr>
        <p:spPr bwMode="auto">
          <a:xfrm>
            <a:off x="143934" y="118533"/>
            <a:ext cx="11713633"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6</a:t>
            </a:r>
            <a:r>
              <a:rPr lang="zh-CN" altLang="en-US" sz="3200" b="1"/>
              <a:t>）论文撰写中，想查阅</a:t>
            </a:r>
            <a:r>
              <a:rPr lang="zh-CN" altLang="en-US" sz="3200" b="1">
                <a:solidFill>
                  <a:srgbClr val="FF0000"/>
                </a:solidFill>
              </a:rPr>
              <a:t>标准或专利</a:t>
            </a:r>
            <a:r>
              <a:rPr lang="zh-CN" altLang="en-US" sz="3200" b="1"/>
              <a:t>类资料</a:t>
            </a:r>
          </a:p>
          <a:p>
            <a:pPr algn="ctr" eaLnBrk="1" hangingPunct="1">
              <a:spcBef>
                <a:spcPct val="0"/>
              </a:spcBef>
              <a:buFont typeface="Wingdings 3" panose="05040102010807070707" pitchFamily="18" charset="2"/>
              <a:buNone/>
            </a:pPr>
            <a:r>
              <a:rPr lang="zh-CN" altLang="en-US" sz="3200" b="1">
                <a:solidFill>
                  <a:srgbClr val="F97C27"/>
                </a:solidFill>
              </a:rPr>
              <a:t>怎么办？</a:t>
            </a:r>
            <a:endParaRPr lang="zh-CN" altLang="en-US" sz="3200"/>
          </a:p>
        </p:txBody>
      </p:sp>
      <p:sp>
        <p:nvSpPr>
          <p:cNvPr id="107527" name="AutoShape 3"/>
          <p:cNvSpPr>
            <a:spLocks noChangeArrowheads="1"/>
          </p:cNvSpPr>
          <p:nvPr/>
        </p:nvSpPr>
        <p:spPr bwMode="auto">
          <a:xfrm>
            <a:off x="6769100" y="5698067"/>
            <a:ext cx="4853517" cy="759884"/>
          </a:xfrm>
          <a:prstGeom prst="wedgeRoundRectCallout">
            <a:avLst>
              <a:gd name="adj1" fmla="val -62000"/>
              <a:gd name="adj2" fmla="val 4431"/>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b="1">
                <a:solidFill>
                  <a:schemeClr val="bg1"/>
                </a:solidFill>
              </a:rPr>
              <a:t>科技资料必查库</a:t>
            </a:r>
          </a:p>
          <a:p>
            <a:pPr algn="ctr" eaLnBrk="1" hangingPunct="1">
              <a:lnSpc>
                <a:spcPct val="120000"/>
              </a:lnSpc>
              <a:spcBef>
                <a:spcPct val="0"/>
              </a:spcBef>
              <a:buFont typeface="Wingdings 3" panose="05040102010807070707" pitchFamily="18" charset="2"/>
              <a:buNone/>
            </a:pPr>
            <a:r>
              <a:rPr lang="zh-CN" altLang="en-US" sz="2135" b="1">
                <a:solidFill>
                  <a:schemeClr val="bg1"/>
                </a:solidFill>
              </a:rPr>
              <a:t>  </a:t>
            </a:r>
            <a:r>
              <a:rPr lang="en-US" altLang="zh-CN" sz="2135" b="1">
                <a:solidFill>
                  <a:schemeClr val="bg1"/>
                </a:solidFill>
              </a:rPr>
              <a:t>—</a:t>
            </a:r>
            <a:r>
              <a:rPr lang="zh-CN" altLang="en-US" sz="2135" b="1">
                <a:solidFill>
                  <a:schemeClr val="bg1"/>
                </a:solidFill>
              </a:rPr>
              <a:t>查新、成果辨析必备资料支持</a:t>
            </a:r>
          </a:p>
        </p:txBody>
      </p:sp>
    </p:spTree>
    <p:extLst>
      <p:ext uri="{BB962C8B-B14F-4D97-AF65-F5344CB8AC3E}">
        <p14:creationId xmlns:p14="http://schemas.microsoft.com/office/powerpoint/2010/main" val="4006038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7"/>
                                        </p:tgtEl>
                                        <p:attrNameLst>
                                          <p:attrName>style.visibility</p:attrName>
                                        </p:attrNameLst>
                                      </p:cBhvr>
                                      <p:to>
                                        <p:strVal val="visible"/>
                                      </p:to>
                                    </p:set>
                                    <p:anim calcmode="lin" valueType="num">
                                      <p:cBhvr additive="base">
                                        <p:cTn id="7" dur="500" fill="hold"/>
                                        <p:tgtEl>
                                          <p:spTgt spid="107527"/>
                                        </p:tgtEl>
                                        <p:attrNameLst>
                                          <p:attrName>ppt_x</p:attrName>
                                        </p:attrNameLst>
                                      </p:cBhvr>
                                      <p:tavLst>
                                        <p:tav tm="0">
                                          <p:val>
                                            <p:strVal val="#ppt_x"/>
                                          </p:val>
                                        </p:tav>
                                        <p:tav tm="100000">
                                          <p:val>
                                            <p:strVal val="#ppt_x"/>
                                          </p:val>
                                        </p:tav>
                                      </p:tavLst>
                                    </p:anim>
                                    <p:anim calcmode="lin" valueType="num">
                                      <p:cBhvr additive="base">
                                        <p:cTn id="8" dur="500" fill="hold"/>
                                        <p:tgtEl>
                                          <p:spTgt spid="107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矩形 5"/>
          <p:cNvSpPr>
            <a:spLocks noChangeArrowheads="1"/>
          </p:cNvSpPr>
          <p:nvPr/>
        </p:nvSpPr>
        <p:spPr bwMode="auto">
          <a:xfrm>
            <a:off x="48684" y="304800"/>
            <a:ext cx="12096749" cy="135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735" b="1">
                <a:latin typeface="楷体" panose="02010609060101010101" pitchFamily="49" charset="-122"/>
                <a:ea typeface="楷体" panose="02010609060101010101" pitchFamily="49" charset="-122"/>
              </a:rPr>
              <a:t>（</a:t>
            </a:r>
            <a:r>
              <a:rPr lang="zh-CN" altLang="zh-CN" sz="3735" b="1">
                <a:latin typeface="楷体" panose="02010609060101010101" pitchFamily="49" charset="-122"/>
                <a:ea typeface="楷体" panose="02010609060101010101" pitchFamily="49" charset="-122"/>
              </a:rPr>
              <a:t>7</a:t>
            </a:r>
            <a:r>
              <a:rPr lang="zh-CN" altLang="en-US" sz="3735" b="1">
                <a:latin typeface="楷体" panose="02010609060101010101" pitchFamily="49" charset="-122"/>
                <a:ea typeface="楷体" panose="02010609060101010101" pitchFamily="49" charset="-122"/>
              </a:rPr>
              <a:t>）论文撰写中想了解行业最新资源，可以通过</a:t>
            </a:r>
            <a:r>
              <a:rPr lang="zh-CN" altLang="en-US" sz="3735" b="1">
                <a:solidFill>
                  <a:srgbClr val="FF0000"/>
                </a:solidFill>
                <a:latin typeface="楷体" panose="02010609060101010101" pitchFamily="49" charset="-122"/>
                <a:ea typeface="楷体" panose="02010609060101010101" pitchFamily="49" charset="-122"/>
              </a:rPr>
              <a:t>会议</a:t>
            </a:r>
            <a:r>
              <a:rPr lang="zh-CN" altLang="en-US" sz="3735" b="1">
                <a:latin typeface="楷体" panose="02010609060101010101" pitchFamily="49" charset="-122"/>
                <a:ea typeface="楷体" panose="02010609060101010101" pitchFamily="49" charset="-122"/>
              </a:rPr>
              <a:t>数据库，了解学科发展动态</a:t>
            </a:r>
          </a:p>
        </p:txBody>
      </p:sp>
      <p:pic>
        <p:nvPicPr>
          <p:cNvPr id="3" name="图片 2"/>
          <p:cNvPicPr>
            <a:picLocks noChangeAspect="1"/>
          </p:cNvPicPr>
          <p:nvPr/>
        </p:nvPicPr>
        <p:blipFill>
          <a:blip r:embed="rId2"/>
          <a:stretch>
            <a:fillRect/>
          </a:stretch>
        </p:blipFill>
        <p:spPr>
          <a:xfrm>
            <a:off x="0" y="1660940"/>
            <a:ext cx="12828571" cy="5761905"/>
          </a:xfrm>
          <a:prstGeom prst="rect">
            <a:avLst/>
          </a:prstGeom>
        </p:spPr>
      </p:pic>
    </p:spTree>
    <p:extLst>
      <p:ext uri="{BB962C8B-B14F-4D97-AF65-F5344CB8AC3E}">
        <p14:creationId xmlns:p14="http://schemas.microsoft.com/office/powerpoint/2010/main" val="1739204263"/>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p:nvPr/>
        </p:nvGrpSpPr>
        <p:grpSpPr bwMode="auto">
          <a:xfrm>
            <a:off x="192618" y="1341967"/>
            <a:ext cx="11664949" cy="5444067"/>
            <a:chOff x="0" y="0"/>
            <a:chExt cx="9144000" cy="5661248"/>
          </a:xfrm>
        </p:grpSpPr>
        <p:pic>
          <p:nvPicPr>
            <p:cNvPr id="788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4"/>
            <p:cNvSpPr txBox="1">
              <a:spLocks noChangeArrowheads="1"/>
            </p:cNvSpPr>
            <p:nvPr/>
          </p:nvSpPr>
          <p:spPr bwMode="auto">
            <a:xfrm>
              <a:off x="8460432" y="2695130"/>
              <a:ext cx="683568" cy="518489"/>
            </a:xfrm>
            <a:prstGeom prst="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endParaRPr lang="zh-CN" altLang="zh-CN"/>
            </a:p>
          </p:txBody>
        </p:sp>
      </p:grpSp>
      <p:sp>
        <p:nvSpPr>
          <p:cNvPr id="78851" name="TextBox 6"/>
          <p:cNvSpPr txBox="1">
            <a:spLocks noChangeArrowheads="1"/>
          </p:cNvSpPr>
          <p:nvPr/>
        </p:nvSpPr>
        <p:spPr bwMode="auto">
          <a:xfrm>
            <a:off x="1104900" y="241301"/>
            <a:ext cx="10272184" cy="135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zh-CN" altLang="en-US" sz="3735" b="1">
                <a:latin typeface="楷体" panose="02010609060101010101" pitchFamily="49" charset="-122"/>
                <a:ea typeface="楷体" panose="02010609060101010101" pitchFamily="49" charset="-122"/>
              </a:rPr>
              <a:t>除此之外，可能还需要用到哪些类型的资料？</a:t>
            </a:r>
          </a:p>
          <a:p>
            <a:pPr algn="ctr" eaLnBrk="1" hangingPunct="1">
              <a:spcBef>
                <a:spcPct val="0"/>
              </a:spcBef>
              <a:buFont typeface="Wingdings 3" panose="05040102010807070707" pitchFamily="18" charset="2"/>
              <a:buNone/>
            </a:pPr>
            <a:r>
              <a:rPr lang="zh-CN" altLang="zh-CN" sz="3735" b="1">
                <a:latin typeface="楷体" panose="02010609060101010101" pitchFamily="49" charset="-122"/>
                <a:ea typeface="楷体" panose="02010609060101010101" pitchFamily="49" charset="-122"/>
              </a:rPr>
              <a:t>——“</a:t>
            </a:r>
            <a:r>
              <a:rPr lang="zh-CN" altLang="en-US" sz="3735" b="1">
                <a:solidFill>
                  <a:srgbClr val="FF0000"/>
                </a:solidFill>
                <a:latin typeface="楷体" panose="02010609060101010101" pitchFamily="49" charset="-122"/>
                <a:ea typeface="楷体" panose="02010609060101010101" pitchFamily="49" charset="-122"/>
              </a:rPr>
              <a:t>更多</a:t>
            </a:r>
            <a:r>
              <a:rPr lang="zh-CN" altLang="en-US" sz="3735" b="1">
                <a:latin typeface="楷体" panose="02010609060101010101" pitchFamily="49" charset="-122"/>
                <a:ea typeface="楷体" panose="02010609060101010101" pitchFamily="49" charset="-122"/>
              </a:rPr>
              <a:t>”，应有尽有</a:t>
            </a:r>
          </a:p>
        </p:txBody>
      </p:sp>
    </p:spTree>
    <p:extLst>
      <p:ext uri="{BB962C8B-B14F-4D97-AF65-F5344CB8AC3E}">
        <p14:creationId xmlns:p14="http://schemas.microsoft.com/office/powerpoint/2010/main" val="390710153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5885" y="297933"/>
            <a:ext cx="2954655" cy="461665"/>
          </a:xfrm>
          <a:prstGeom prst="rect">
            <a:avLst/>
          </a:prstGeom>
        </p:spPr>
        <p:txBody>
          <a:bodyPr wrap="none">
            <a:spAutoFit/>
          </a:bodyPr>
          <a:lstStyle/>
          <a:p>
            <a:r>
              <a:rPr lang="zh-CN" altLang="en-US" sz="2400" b="1" kern="0" dirty="0" smtClean="0">
                <a:solidFill>
                  <a:srgbClr val="1B539D"/>
                </a:solidFill>
                <a:latin typeface="微软雅黑" panose="020B0503020204020204" pitchFamily="34" charset="-122"/>
                <a:ea typeface="微软雅黑" panose="020B0503020204020204" pitchFamily="34" charset="-122"/>
              </a:rPr>
              <a:t>怎么进入中国知网？</a:t>
            </a:r>
            <a:endParaRPr lang="zh-CN" altLang="en-US" sz="2400" b="1" kern="0" dirty="0">
              <a:solidFill>
                <a:srgbClr val="1B539D"/>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155885" y="1001486"/>
            <a:ext cx="11753365" cy="5319486"/>
          </a:xfrm>
          <a:prstGeom prst="rect">
            <a:avLst/>
          </a:prstGeom>
        </p:spPr>
      </p:pic>
      <p:pic>
        <p:nvPicPr>
          <p:cNvPr id="5" name="图片 4"/>
          <p:cNvPicPr>
            <a:picLocks noChangeAspect="1"/>
          </p:cNvPicPr>
          <p:nvPr/>
        </p:nvPicPr>
        <p:blipFill>
          <a:blip r:embed="rId4"/>
          <a:stretch>
            <a:fillRect/>
          </a:stretch>
        </p:blipFill>
        <p:spPr>
          <a:xfrm>
            <a:off x="275766" y="1051837"/>
            <a:ext cx="11760238" cy="5319486"/>
          </a:xfrm>
          <a:prstGeom prst="rect">
            <a:avLst/>
          </a:prstGeom>
        </p:spPr>
      </p:pic>
      <p:pic>
        <p:nvPicPr>
          <p:cNvPr id="7" name="图片 6"/>
          <p:cNvPicPr>
            <a:picLocks noChangeAspect="1"/>
          </p:cNvPicPr>
          <p:nvPr/>
        </p:nvPicPr>
        <p:blipFill>
          <a:blip r:embed="rId5"/>
          <a:stretch>
            <a:fillRect/>
          </a:stretch>
        </p:blipFill>
        <p:spPr>
          <a:xfrm>
            <a:off x="275766" y="1132642"/>
            <a:ext cx="11665206" cy="528903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noChangeArrowheads="1"/>
          </p:cNvSpPr>
          <p:nvPr/>
        </p:nvSpPr>
        <p:spPr bwMode="auto">
          <a:xfrm>
            <a:off x="3817257" y="2946401"/>
            <a:ext cx="6966855" cy="113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ts val="300"/>
              </a:spcBef>
              <a:buClr>
                <a:srgbClr val="B32C16"/>
              </a:buClr>
            </a:pPr>
            <a:r>
              <a:rPr lang="en-US" altLang="zh-CN" sz="3200" b="1" dirty="0" smtClean="0">
                <a:latin typeface="微软雅黑" panose="020B0503020204020204" pitchFamily="34" charset="-122"/>
                <a:ea typeface="微软雅黑" panose="020B0503020204020204" pitchFamily="34" charset="-122"/>
              </a:rPr>
              <a:t>3</a:t>
            </a:r>
            <a:r>
              <a:rPr lang="zh-CN" altLang="en-US" sz="3200" b="1" dirty="0" smtClean="0">
                <a:latin typeface="微软雅黑" panose="020B0503020204020204" pitchFamily="34" charset="-122"/>
                <a:ea typeface="微软雅黑" panose="020B0503020204020204" pitchFamily="34" charset="-122"/>
              </a:rPr>
              <a:t>、如何发布投稿</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3.1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原版目录页（查找投稿地址和评职称）</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376647" y="1344221"/>
            <a:ext cx="11268423" cy="4929935"/>
          </a:xfrm>
          <a:prstGeom prst="rect">
            <a:avLst/>
          </a:prstGeom>
        </p:spPr>
      </p:pic>
      <p:pic>
        <p:nvPicPr>
          <p:cNvPr id="4" name="图片 3"/>
          <p:cNvPicPr>
            <a:picLocks noChangeAspect="1"/>
          </p:cNvPicPr>
          <p:nvPr/>
        </p:nvPicPr>
        <p:blipFill>
          <a:blip r:embed="rId3"/>
          <a:stretch>
            <a:fillRect/>
          </a:stretch>
        </p:blipFill>
        <p:spPr>
          <a:xfrm>
            <a:off x="720037" y="1392255"/>
            <a:ext cx="11162212" cy="5251233"/>
          </a:xfrm>
          <a:prstGeom prst="rect">
            <a:avLst/>
          </a:prstGeom>
        </p:spPr>
      </p:pic>
      <p:sp>
        <p:nvSpPr>
          <p:cNvPr id="7" name="文本框 6"/>
          <p:cNvSpPr txBox="1"/>
          <p:nvPr/>
        </p:nvSpPr>
        <p:spPr>
          <a:xfrm>
            <a:off x="4180313" y="4978848"/>
            <a:ext cx="1277257" cy="369332"/>
          </a:xfrm>
          <a:prstGeom prst="rect">
            <a:avLst/>
          </a:prstGeom>
          <a:noFill/>
          <a:ln w="19050">
            <a:solidFill>
              <a:srgbClr val="FF0000"/>
            </a:solidFill>
          </a:ln>
        </p:spPr>
        <p:txBody>
          <a:bodyPr wrap="square" rtlCol="0">
            <a:spAutoFit/>
          </a:bodyPr>
          <a:lstStyle/>
          <a:p>
            <a:endParaRPr lang="zh-CN" altLang="en-US" dirty="0"/>
          </a:p>
        </p:txBody>
      </p:sp>
      <p:pic>
        <p:nvPicPr>
          <p:cNvPr id="5" name="图片 4"/>
          <p:cNvPicPr>
            <a:picLocks noChangeAspect="1"/>
          </p:cNvPicPr>
          <p:nvPr/>
        </p:nvPicPr>
        <p:blipFill>
          <a:blip r:embed="rId4"/>
          <a:stretch>
            <a:fillRect/>
          </a:stretch>
        </p:blipFill>
        <p:spPr>
          <a:xfrm>
            <a:off x="838292" y="1110861"/>
            <a:ext cx="10569937" cy="5396654"/>
          </a:xfrm>
          <a:prstGeom prst="rect">
            <a:avLst/>
          </a:prstGeom>
        </p:spPr>
      </p:pic>
      <p:pic>
        <p:nvPicPr>
          <p:cNvPr id="8" name="图片 7"/>
          <p:cNvPicPr>
            <a:picLocks noChangeAspect="1"/>
          </p:cNvPicPr>
          <p:nvPr/>
        </p:nvPicPr>
        <p:blipFill>
          <a:blip r:embed="rId5"/>
          <a:stretch>
            <a:fillRect/>
          </a:stretch>
        </p:blipFill>
        <p:spPr>
          <a:xfrm>
            <a:off x="1720190" y="1583706"/>
            <a:ext cx="9161905" cy="4923809"/>
          </a:xfrm>
          <a:prstGeom prst="rect">
            <a:avLst/>
          </a:prstGeom>
        </p:spPr>
      </p:pic>
      <p:pic>
        <p:nvPicPr>
          <p:cNvPr id="9" name="图片 8"/>
          <p:cNvPicPr>
            <a:picLocks noChangeAspect="1"/>
          </p:cNvPicPr>
          <p:nvPr/>
        </p:nvPicPr>
        <p:blipFill>
          <a:blip r:embed="rId6"/>
          <a:stretch>
            <a:fillRect/>
          </a:stretch>
        </p:blipFill>
        <p:spPr>
          <a:xfrm>
            <a:off x="2642324" y="783706"/>
            <a:ext cx="7952381" cy="572380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3.2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单本期刊检索投稿信息</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0" y="974889"/>
            <a:ext cx="11736915" cy="5591644"/>
          </a:xfrm>
          <a:prstGeom prst="rect">
            <a:avLst/>
          </a:prstGeom>
        </p:spPr>
      </p:pic>
      <p:pic>
        <p:nvPicPr>
          <p:cNvPr id="4" name="图片 3"/>
          <p:cNvPicPr>
            <a:picLocks noChangeAspect="1"/>
          </p:cNvPicPr>
          <p:nvPr/>
        </p:nvPicPr>
        <p:blipFill>
          <a:blip r:embed="rId3"/>
          <a:stretch>
            <a:fillRect/>
          </a:stretch>
        </p:blipFill>
        <p:spPr>
          <a:xfrm>
            <a:off x="478119" y="1153920"/>
            <a:ext cx="11258796" cy="5233581"/>
          </a:xfrm>
          <a:prstGeom prst="rect">
            <a:avLst/>
          </a:prstGeom>
        </p:spPr>
      </p:pic>
      <p:pic>
        <p:nvPicPr>
          <p:cNvPr id="5" name="图片 4"/>
          <p:cNvPicPr>
            <a:picLocks noChangeAspect="1"/>
          </p:cNvPicPr>
          <p:nvPr/>
        </p:nvPicPr>
        <p:blipFill>
          <a:blip r:embed="rId4"/>
          <a:stretch>
            <a:fillRect/>
          </a:stretch>
        </p:blipFill>
        <p:spPr>
          <a:xfrm>
            <a:off x="1364660" y="820390"/>
            <a:ext cx="9485714" cy="5333333"/>
          </a:xfrm>
          <a:prstGeom prst="rect">
            <a:avLst/>
          </a:prstGeom>
        </p:spPr>
      </p:pic>
      <p:pic>
        <p:nvPicPr>
          <p:cNvPr id="6" name="图片 5"/>
          <p:cNvPicPr>
            <a:picLocks noChangeAspect="1"/>
          </p:cNvPicPr>
          <p:nvPr/>
        </p:nvPicPr>
        <p:blipFill>
          <a:blip r:embed="rId5"/>
          <a:stretch>
            <a:fillRect/>
          </a:stretch>
        </p:blipFill>
        <p:spPr>
          <a:xfrm>
            <a:off x="1824153" y="925151"/>
            <a:ext cx="7590476" cy="5123809"/>
          </a:xfrm>
          <a:prstGeom prst="rect">
            <a:avLst/>
          </a:prstGeom>
        </p:spPr>
      </p:pic>
    </p:spTree>
    <p:extLst>
      <p:ext uri="{BB962C8B-B14F-4D97-AF65-F5344CB8AC3E}">
        <p14:creationId xmlns:p14="http://schemas.microsoft.com/office/powerpoint/2010/main" val="3802264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a:xfrm>
            <a:off x="0" y="303894"/>
            <a:ext cx="10073707" cy="1350735"/>
          </a:xfrm>
          <a:prstGeom prst="rect">
            <a:avLst/>
          </a:prstGeom>
        </p:spPr>
        <p:txBody>
          <a:bodyPr anchor="t"/>
          <a:lstStyle/>
          <a:p>
            <a:r>
              <a:rPr lang="en-US" altLang="zh-CN" dirty="0" smtClean="0">
                <a:latin typeface="楷体" panose="02010609060101010101" pitchFamily="49" charset="-122"/>
                <a:ea typeface="楷体" panose="02010609060101010101" pitchFamily="49" charset="-122"/>
              </a:rPr>
              <a:t>4.</a:t>
            </a:r>
            <a:r>
              <a:rPr lang="zh-CN" altLang="en-US" dirty="0" smtClean="0">
                <a:latin typeface="楷体" panose="02010609060101010101" pitchFamily="49" charset="-122"/>
                <a:ea typeface="楷体" panose="02010609060101010101" pitchFamily="49" charset="-122"/>
              </a:rPr>
              <a:t>跟踪分享</a:t>
            </a:r>
            <a:r>
              <a:rPr lang="zh-CN" altLang="en-US" dirty="0">
                <a:latin typeface="楷体" panose="02010609060101010101" pitchFamily="49" charset="-122"/>
                <a:ea typeface="楷体" panose="02010609060101010101" pitchFamily="49" charset="-122"/>
              </a:rPr>
              <a:t/>
            </a:r>
            <a:br>
              <a:rPr lang="zh-CN" altLang="en-US" dirty="0">
                <a:latin typeface="楷体" panose="02010609060101010101" pitchFamily="49" charset="-122"/>
                <a:ea typeface="楷体" panose="02010609060101010101" pitchFamily="49" charset="-122"/>
              </a:rPr>
            </a:br>
            <a:endParaRPr lang="zh-CN" dirty="0" smtClean="0">
              <a:latin typeface="楷体" panose="02010609060101010101" pitchFamily="49" charset="-122"/>
              <a:ea typeface="楷体" panose="02010609060101010101" pitchFamily="49" charset="-122"/>
            </a:endParaRPr>
          </a:p>
        </p:txBody>
      </p:sp>
      <p:sp>
        <p:nvSpPr>
          <p:cNvPr id="80899" name="Rectangle 3"/>
          <p:cNvSpPr>
            <a:spLocks noGrp="1"/>
          </p:cNvSpPr>
          <p:nvPr>
            <p:ph type="body" idx="4294967295"/>
          </p:nvPr>
        </p:nvSpPr>
        <p:spPr>
          <a:xfrm>
            <a:off x="0" y="1784350"/>
            <a:ext cx="12192000" cy="5073650"/>
          </a:xfrm>
          <a:prstGeom prst="rect">
            <a:avLst/>
          </a:prstGeom>
        </p:spPr>
        <p:txBody>
          <a:bodyPr/>
          <a:lstStyle/>
          <a:p>
            <a:pPr eaLnBrk="1" hangingPunct="1">
              <a:lnSpc>
                <a:spcPct val="150000"/>
              </a:lnSpc>
              <a:buClr>
                <a:srgbClr val="C00000"/>
              </a:buClr>
            </a:pPr>
            <a:r>
              <a:rPr lang="zh-CN" altLang="en-US" sz="2800" b="1" smtClean="0"/>
              <a:t>当你了解了如何查找资源，如何进一步深度挖掘信息进行选题立项之后，接下来我们还可以做什么？</a:t>
            </a:r>
            <a:endParaRPr lang="en-US" sz="2800" b="1" smtClean="0"/>
          </a:p>
          <a:p>
            <a:pPr eaLnBrk="1" hangingPunct="1">
              <a:lnSpc>
                <a:spcPct val="150000"/>
              </a:lnSpc>
              <a:buClr>
                <a:srgbClr val="C00000"/>
              </a:buClr>
            </a:pPr>
            <a:r>
              <a:rPr lang="zh-CN" altLang="en-US" sz="2800" b="1" smtClean="0"/>
              <a:t>对一项主题的关注是随时的且具有持久性的！每次一次次查找相关文献和信息？</a:t>
            </a:r>
            <a:endParaRPr lang="en-US" sz="2800" b="1" smtClean="0"/>
          </a:p>
          <a:p>
            <a:pPr eaLnBrk="1" hangingPunct="1">
              <a:lnSpc>
                <a:spcPct val="150000"/>
              </a:lnSpc>
              <a:buClr>
                <a:srgbClr val="C00000"/>
              </a:buClr>
            </a:pPr>
            <a:r>
              <a:rPr lang="zh-CN" altLang="en-US" sz="2800" b="1" smtClean="0"/>
              <a:t>不如时刻分享、时刻跟踪！</a:t>
            </a:r>
            <a:endParaRPr lang="en-US" sz="2800" b="1" smtClean="0"/>
          </a:p>
        </p:txBody>
      </p:sp>
      <p:pic>
        <p:nvPicPr>
          <p:cNvPr id="80900" name="Picture 7"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200" y="4446588"/>
            <a:ext cx="41290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xEl>
                                              <p:pRg st="1" end="1"/>
                                            </p:txEl>
                                          </p:spTgt>
                                        </p:tgtEl>
                                        <p:attrNameLst>
                                          <p:attrName>style.visibility</p:attrName>
                                        </p:attrNameLst>
                                      </p:cBhvr>
                                      <p:to>
                                        <p:strVal val="visible"/>
                                      </p:to>
                                    </p:set>
                                    <p:anim calcmode="lin" valueType="num">
                                      <p:cBhvr additive="base">
                                        <p:cTn id="7"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0900"/>
                                        </p:tgtEl>
                                        <p:attrNameLst>
                                          <p:attrName>style.visibility</p:attrName>
                                        </p:attrNameLst>
                                      </p:cBhvr>
                                      <p:to>
                                        <p:strVal val="visible"/>
                                      </p:to>
                                    </p:set>
                                    <p:animEffect transition="in" filter="fade">
                                      <p:cBhvr>
                                        <p:cTn id="13" dur="500"/>
                                        <p:tgtEl>
                                          <p:spTgt spid="8090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0899">
                                            <p:txEl>
                                              <p:pRg st="2" end="2"/>
                                            </p:txEl>
                                          </p:spTgt>
                                        </p:tgtEl>
                                        <p:attrNameLst>
                                          <p:attrName>style.visibility</p:attrName>
                                        </p:attrNameLst>
                                      </p:cBhvr>
                                      <p:to>
                                        <p:strVal val="visible"/>
                                      </p:to>
                                    </p:set>
                                    <p:anim calcmode="lin" valueType="num">
                                      <p:cBhvr additive="base">
                                        <p:cTn id="18"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08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9657" y="645240"/>
            <a:ext cx="12032343" cy="5563341"/>
          </a:xfrm>
          <a:prstGeom prst="rect">
            <a:avLst/>
          </a:prstGeom>
        </p:spPr>
      </p:pic>
      <p:pic>
        <p:nvPicPr>
          <p:cNvPr id="3" name="图片 2"/>
          <p:cNvPicPr>
            <a:picLocks noChangeAspect="1"/>
          </p:cNvPicPr>
          <p:nvPr/>
        </p:nvPicPr>
        <p:blipFill>
          <a:blip r:embed="rId3"/>
          <a:stretch>
            <a:fillRect/>
          </a:stretch>
        </p:blipFill>
        <p:spPr>
          <a:xfrm>
            <a:off x="0" y="645240"/>
            <a:ext cx="12352381" cy="56857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283815" y="3028927"/>
            <a:ext cx="14970786" cy="2308324"/>
          </a:xfrm>
          <a:prstGeom prst="rect">
            <a:avLst/>
          </a:prstGeom>
        </p:spPr>
        <p:txBody>
          <a:bodyPr wrap="square">
            <a:spAutoFit/>
          </a:bodyPr>
          <a:lstStyle/>
          <a:p>
            <a:pPr algn="ctr"/>
            <a:r>
              <a:rPr lang="en-US" altLang="zh-CN" sz="4800" b="1" dirty="0">
                <a:solidFill>
                  <a:prstClr val="white"/>
                </a:solidFill>
                <a:latin typeface="微软雅黑" panose="020B0503020204020204" pitchFamily="34" charset="-122"/>
                <a:ea typeface="微软雅黑" panose="020B0503020204020204" pitchFamily="34" charset="-122"/>
              </a:rPr>
              <a:t>3</a:t>
            </a:r>
            <a:r>
              <a:rPr lang="zh-CN" altLang="en-US" sz="4800" b="1" dirty="0" smtClean="0">
                <a:solidFill>
                  <a:prstClr val="white"/>
                </a:solidFill>
                <a:latin typeface="微软雅黑" panose="020B0503020204020204" pitchFamily="34" charset="-122"/>
                <a:ea typeface="微软雅黑" panose="020B0503020204020204" pitchFamily="34" charset="-122"/>
              </a:rPr>
              <a:t>、</a:t>
            </a:r>
            <a:r>
              <a:rPr lang="en-US" altLang="zh-CN" sz="4800" b="1" dirty="0" smtClean="0">
                <a:solidFill>
                  <a:prstClr val="white"/>
                </a:solidFill>
                <a:latin typeface="微软雅黑" panose="020B0503020204020204" pitchFamily="34" charset="-122"/>
                <a:ea typeface="微软雅黑" panose="020B0503020204020204" pitchFamily="34" charset="-122"/>
              </a:rPr>
              <a:t>CNKI</a:t>
            </a:r>
            <a:r>
              <a:rPr lang="zh-CN" altLang="en-US" sz="4800" b="1" dirty="0" smtClean="0">
                <a:solidFill>
                  <a:prstClr val="white"/>
                </a:solidFill>
                <a:latin typeface="微软雅黑" panose="020B0503020204020204" pitchFamily="34" charset="-122"/>
                <a:ea typeface="微软雅黑" panose="020B0503020204020204" pitchFamily="34" charset="-122"/>
              </a:rPr>
              <a:t>研学平台助力科研探究式学习</a:t>
            </a:r>
            <a:endParaRPr lang="en-US" altLang="zh-CN" sz="4800" b="1" dirty="0" smtClean="0">
              <a:solidFill>
                <a:prstClr val="white"/>
              </a:solidFill>
              <a:latin typeface="微软雅黑" panose="020B0503020204020204" pitchFamily="34" charset="-122"/>
              <a:ea typeface="微软雅黑" panose="020B0503020204020204" pitchFamily="34" charset="-122"/>
            </a:endParaRPr>
          </a:p>
          <a:p>
            <a:pPr algn="ctr"/>
            <a:r>
              <a:rPr lang="en-US" altLang="zh-CN" sz="4800" b="1" dirty="0">
                <a:solidFill>
                  <a:prstClr val="white"/>
                </a:solidFill>
                <a:latin typeface="微软雅黑" panose="020B0503020204020204" pitchFamily="34" charset="-122"/>
                <a:ea typeface="微软雅黑" panose="020B0503020204020204" pitchFamily="34" charset="-122"/>
              </a:rPr>
              <a:t> </a:t>
            </a:r>
            <a:r>
              <a:rPr lang="en-US" altLang="zh-CN" sz="4800" b="1" dirty="0" smtClean="0">
                <a:solidFill>
                  <a:prstClr val="white"/>
                </a:solidFill>
                <a:latin typeface="微软雅黑" panose="020B0503020204020204" pitchFamily="34" charset="-122"/>
                <a:ea typeface="微软雅黑" panose="020B0503020204020204" pitchFamily="34" charset="-122"/>
              </a:rPr>
              <a:t>             </a:t>
            </a:r>
          </a:p>
          <a:p>
            <a:pPr algn="ctr"/>
            <a:r>
              <a:rPr lang="en-US" altLang="zh-CN" sz="4800" b="1" dirty="0">
                <a:solidFill>
                  <a:prstClr val="white"/>
                </a:solidFill>
                <a:latin typeface="微软雅黑" panose="020B0503020204020204" pitchFamily="34" charset="-122"/>
                <a:ea typeface="微软雅黑" panose="020B0503020204020204" pitchFamily="34" charset="-122"/>
              </a:rPr>
              <a:t> </a:t>
            </a:r>
            <a:r>
              <a:rPr lang="en-US" altLang="zh-CN" sz="4800" b="1" dirty="0" smtClean="0">
                <a:solidFill>
                  <a:prstClr val="white"/>
                </a:solidFill>
                <a:latin typeface="微软雅黑" panose="020B0503020204020204" pitchFamily="34" charset="-122"/>
                <a:ea typeface="微软雅黑" panose="020B0503020204020204" pitchFamily="34" charset="-122"/>
              </a:rPr>
              <a:t>                   </a:t>
            </a:r>
            <a:endParaRPr lang="zh-CN" altLang="en-US" sz="48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0602281"/>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1371" y="845639"/>
            <a:ext cx="10953323" cy="1952530"/>
          </a:xfrm>
          <a:prstGeom prst="rect">
            <a:avLst/>
          </a:prstGeom>
          <a:ln>
            <a:solidFill>
              <a:schemeClr val="tx1"/>
            </a:solidFill>
            <a:prstDash val="dash"/>
          </a:ln>
        </p:spPr>
        <p:txBody>
          <a:bodyPr wrap="square" lIns="144000" tIns="144000" rIns="144000" bIns="144000">
            <a:noAutofit/>
          </a:bodyPr>
          <a:lstStyle/>
          <a:p>
            <a:pPr eaLnBrk="0" hangingPunct="0">
              <a:lnSpc>
                <a:spcPts val="3467"/>
              </a:lnSpc>
              <a:buClr>
                <a:srgbClr val="C00000"/>
              </a:buClr>
            </a:pPr>
            <a:r>
              <a:rPr lang="en-US" altLang="zh-CN" sz="2133" kern="0" dirty="0">
                <a:solidFill>
                  <a:srgbClr val="1B539D"/>
                </a:solidFill>
                <a:latin typeface="微软雅黑" panose="020B0503020204020204" pitchFamily="34" charset="-122"/>
                <a:ea typeface="微软雅黑" panose="020B0503020204020204" pitchFamily="34" charset="-122"/>
              </a:rPr>
              <a:t>       CNKI</a:t>
            </a:r>
            <a:r>
              <a:rPr lang="zh-CN" altLang="zh-CN" sz="2133" kern="0" dirty="0">
                <a:solidFill>
                  <a:srgbClr val="1B539D"/>
                </a:solidFill>
                <a:latin typeface="微软雅黑" panose="020B0503020204020204" pitchFamily="34" charset="-122"/>
                <a:ea typeface="微软雅黑" panose="020B0503020204020204" pitchFamily="34" charset="-122"/>
              </a:rPr>
              <a:t>协同研学平台</a:t>
            </a:r>
            <a:r>
              <a:rPr lang="zh-CN" altLang="zh-CN" sz="2133" kern="0" dirty="0" smtClean="0">
                <a:solidFill>
                  <a:srgbClr val="1B539D"/>
                </a:solidFill>
                <a:latin typeface="微软雅黑" panose="020B0503020204020204" pitchFamily="34" charset="-122"/>
                <a:ea typeface="微软雅黑" panose="020B0503020204020204" pitchFamily="34" charset="-122"/>
              </a:rPr>
              <a:t>（</a:t>
            </a:r>
            <a:r>
              <a:rPr lang="en-US" altLang="zh-CN" sz="2133" kern="0" dirty="0" smtClean="0">
                <a:solidFill>
                  <a:srgbClr val="1B539D"/>
                </a:solidFill>
                <a:latin typeface="微软雅黑" panose="020B0503020204020204" pitchFamily="34" charset="-122"/>
                <a:ea typeface="微软雅黑" panose="020B0503020204020204" pitchFamily="34" charset="-122"/>
              </a:rPr>
              <a:t>ECSP</a:t>
            </a:r>
            <a:r>
              <a:rPr lang="zh-CN" altLang="zh-CN" sz="2133" kern="0" dirty="0" smtClean="0">
                <a:solidFill>
                  <a:srgbClr val="1B539D"/>
                </a:solidFill>
                <a:latin typeface="微软雅黑" panose="020B0503020204020204" pitchFamily="34" charset="-122"/>
                <a:ea typeface="微软雅黑" panose="020B0503020204020204" pitchFamily="34" charset="-122"/>
              </a:rPr>
              <a:t>）</a:t>
            </a:r>
            <a:r>
              <a:rPr lang="zh-CN" altLang="zh-CN" sz="2133" kern="0" dirty="0">
                <a:solidFill>
                  <a:srgbClr val="1B539D"/>
                </a:solidFill>
                <a:latin typeface="微软雅黑" panose="020B0503020204020204" pitchFamily="34" charset="-122"/>
                <a:ea typeface="微软雅黑" panose="020B0503020204020204" pitchFamily="34" charset="-122"/>
              </a:rPr>
              <a:t>是以</a:t>
            </a:r>
            <a:r>
              <a:rPr lang="zh-CN" altLang="zh-CN" sz="2133" kern="0" dirty="0">
                <a:solidFill>
                  <a:srgbClr val="FF0000"/>
                </a:solidFill>
                <a:latin typeface="微软雅黑" panose="020B0503020204020204" pitchFamily="34" charset="-122"/>
                <a:ea typeface="微软雅黑" panose="020B0503020204020204" pitchFamily="34" charset="-122"/>
              </a:rPr>
              <a:t>全新的文献学习和利用方式</a:t>
            </a:r>
            <a:r>
              <a:rPr lang="zh-CN" altLang="zh-CN" sz="2133" kern="0" dirty="0">
                <a:solidFill>
                  <a:srgbClr val="1B539D"/>
                </a:solidFill>
                <a:latin typeface="微软雅黑" panose="020B0503020204020204" pitchFamily="34" charset="-122"/>
                <a:ea typeface="微软雅黑" panose="020B0503020204020204" pitchFamily="34" charset="-122"/>
              </a:rPr>
              <a:t>，在</a:t>
            </a:r>
            <a:r>
              <a:rPr lang="en-US" altLang="zh-CN" sz="2133" b="1" kern="0" dirty="0">
                <a:solidFill>
                  <a:srgbClr val="FF0000"/>
                </a:solidFill>
                <a:latin typeface="微软雅黑" panose="020B0503020204020204" pitchFamily="34" charset="-122"/>
                <a:ea typeface="微软雅黑" panose="020B0503020204020204" pitchFamily="34" charset="-122"/>
              </a:rPr>
              <a:t>XML</a:t>
            </a:r>
            <a:r>
              <a:rPr lang="zh-CN" altLang="zh-CN" sz="2133" b="1" kern="0" dirty="0">
                <a:solidFill>
                  <a:srgbClr val="FF0000"/>
                </a:solidFill>
                <a:latin typeface="微软雅黑" panose="020B0503020204020204" pitchFamily="34" charset="-122"/>
                <a:ea typeface="微软雅黑" panose="020B0503020204020204" pitchFamily="34" charset="-122"/>
              </a:rPr>
              <a:t>碎片化</a:t>
            </a:r>
            <a:r>
              <a:rPr lang="zh-CN" altLang="zh-CN" sz="2133" kern="0" dirty="0">
                <a:solidFill>
                  <a:srgbClr val="1B539D"/>
                </a:solidFill>
                <a:latin typeface="微软雅黑" panose="020B0503020204020204" pitchFamily="34" charset="-122"/>
                <a:ea typeface="微软雅黑" panose="020B0503020204020204" pitchFamily="34" charset="-122"/>
              </a:rPr>
              <a:t>和</a:t>
            </a:r>
            <a:r>
              <a:rPr lang="zh-CN" altLang="zh-CN" sz="2133" b="1" kern="0" dirty="0">
                <a:solidFill>
                  <a:srgbClr val="FF0000"/>
                </a:solidFill>
                <a:latin typeface="微软雅黑" panose="020B0503020204020204" pitchFamily="34" charset="-122"/>
                <a:ea typeface="微软雅黑" panose="020B0503020204020204" pitchFamily="34" charset="-122"/>
                <a:hlinkClick r:id="rId8" action="ppaction://hlinkfile"/>
              </a:rPr>
              <a:t>增强出版</a:t>
            </a:r>
            <a:r>
              <a:rPr lang="zh-CN" altLang="zh-CN" sz="2133" kern="0" dirty="0">
                <a:solidFill>
                  <a:srgbClr val="1B539D"/>
                </a:solidFill>
                <a:latin typeface="微软雅黑" panose="020B0503020204020204" pitchFamily="34" charset="-122"/>
                <a:ea typeface="微软雅黑" panose="020B0503020204020204" pitchFamily="34" charset="-122"/>
              </a:rPr>
              <a:t>的基础上将文献服务、知识服务深入到读者个人的研究和学习业务中，改变传统静态的版式化阅读方式，</a:t>
            </a:r>
            <a:r>
              <a:rPr lang="zh-CN" altLang="zh-CN" sz="2133" b="1" kern="0" dirty="0">
                <a:solidFill>
                  <a:srgbClr val="FF0000"/>
                </a:solidFill>
                <a:latin typeface="微软雅黑" panose="020B0503020204020204" pitchFamily="34" charset="-122"/>
                <a:ea typeface="微软雅黑" panose="020B0503020204020204" pitchFamily="34" charset="-122"/>
              </a:rPr>
              <a:t>提供动态、交互、图谱化的增强阅读模式</a:t>
            </a:r>
            <a:r>
              <a:rPr lang="zh-CN" altLang="zh-CN" sz="2133" kern="0" dirty="0">
                <a:solidFill>
                  <a:srgbClr val="1B539D"/>
                </a:solidFill>
                <a:latin typeface="微软雅黑" panose="020B0503020204020204" pitchFamily="34" charset="-122"/>
                <a:ea typeface="微软雅黑" panose="020B0503020204020204" pitchFamily="34" charset="-122"/>
              </a:rPr>
              <a:t>，服务个人探究式移动学习，构建</a:t>
            </a:r>
            <a:r>
              <a:rPr lang="zh-CN" altLang="zh-CN" sz="2133" b="1" kern="0" dirty="0">
                <a:solidFill>
                  <a:srgbClr val="FF0000"/>
                </a:solidFill>
                <a:latin typeface="微软雅黑" panose="020B0503020204020204" pitchFamily="34" charset="-122"/>
                <a:ea typeface="微软雅黑" panose="020B0503020204020204" pitchFamily="34" charset="-122"/>
              </a:rPr>
              <a:t>新一代研学型数字图书馆</a:t>
            </a:r>
            <a:r>
              <a:rPr lang="zh-CN" altLang="zh-CN" sz="2133" kern="0" dirty="0" smtClean="0">
                <a:solidFill>
                  <a:srgbClr val="1B539D"/>
                </a:solidFill>
                <a:latin typeface="微软雅黑" panose="020B0503020204020204" pitchFamily="34" charset="-122"/>
                <a:ea typeface="微软雅黑" panose="020B0503020204020204" pitchFamily="34" charset="-122"/>
              </a:rPr>
              <a:t>。</a:t>
            </a:r>
            <a:endParaRPr lang="en-US" altLang="zh-CN" sz="2133" kern="0" dirty="0" smtClean="0">
              <a:solidFill>
                <a:srgbClr val="1B539D"/>
              </a:solidFill>
              <a:latin typeface="微软雅黑" panose="020B0503020204020204" pitchFamily="34" charset="-122"/>
              <a:ea typeface="微软雅黑" panose="020B0503020204020204" pitchFamily="34" charset="-122"/>
            </a:endParaRPr>
          </a:p>
          <a:p>
            <a:pPr eaLnBrk="0" hangingPunct="0">
              <a:lnSpc>
                <a:spcPts val="3467"/>
              </a:lnSpc>
              <a:buClr>
                <a:srgbClr val="C00000"/>
              </a:buClr>
            </a:pPr>
            <a:r>
              <a:rPr lang="en-US" altLang="zh-CN" sz="2133" kern="0" dirty="0">
                <a:solidFill>
                  <a:srgbClr val="1B539D"/>
                </a:solidFill>
                <a:latin typeface="微软雅黑" panose="020B0503020204020204" pitchFamily="34" charset="-122"/>
                <a:ea typeface="微软雅黑" panose="020B0503020204020204" pitchFamily="34" charset="-122"/>
              </a:rPr>
              <a:t> </a:t>
            </a:r>
            <a:r>
              <a:rPr lang="en-US" altLang="zh-CN" sz="2133" kern="0" dirty="0" smtClean="0">
                <a:solidFill>
                  <a:srgbClr val="1B539D"/>
                </a:solidFill>
                <a:latin typeface="微软雅黑" panose="020B0503020204020204" pitchFamily="34" charset="-122"/>
                <a:ea typeface="微软雅黑" panose="020B0503020204020204" pitchFamily="34" charset="-122"/>
              </a:rPr>
              <a:t>  </a:t>
            </a:r>
            <a:endParaRPr lang="zh-CN" altLang="en-US" sz="2133" kern="0" dirty="0">
              <a:solidFill>
                <a:srgbClr val="1B539D"/>
              </a:solidFill>
              <a:latin typeface="微软雅黑" panose="020B0503020204020204" pitchFamily="34" charset="-122"/>
              <a:ea typeface="微软雅黑" panose="020B0503020204020204" pitchFamily="34" charset="-122"/>
            </a:endParaRPr>
          </a:p>
        </p:txBody>
      </p:sp>
      <p:sp>
        <p:nvSpPr>
          <p:cNvPr id="14" name="MH_SubTitle_3"/>
          <p:cNvSpPr/>
          <p:nvPr>
            <p:custDataLst>
              <p:tags r:id="rId1"/>
            </p:custDataLst>
          </p:nvPr>
        </p:nvSpPr>
        <p:spPr>
          <a:xfrm>
            <a:off x="2351585" y="3785659"/>
            <a:ext cx="2961057" cy="672075"/>
          </a:xfrm>
          <a:prstGeom prst="rect">
            <a:avLst/>
          </a:prstGeom>
          <a:solidFill>
            <a:srgbClr val="FD8B07"/>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7" b="1" dirty="0">
                <a:solidFill>
                  <a:srgbClr val="FFFFFF"/>
                </a:solidFill>
                <a:ea typeface="微软雅黑" panose="020B0503020204020204" pitchFamily="34" charset="-122"/>
              </a:rPr>
              <a:t>增强出版</a:t>
            </a:r>
            <a:endParaRPr lang="en-US" altLang="zh-CN" sz="1867" b="1" dirty="0">
              <a:solidFill>
                <a:srgbClr val="FFFFFF"/>
              </a:solidFill>
              <a:ea typeface="微软雅黑" panose="020B0503020204020204" pitchFamily="34" charset="-122"/>
            </a:endParaRPr>
          </a:p>
        </p:txBody>
      </p:sp>
      <p:sp>
        <p:nvSpPr>
          <p:cNvPr id="15" name="MH_SubTitle_3"/>
          <p:cNvSpPr/>
          <p:nvPr>
            <p:custDataLst>
              <p:tags r:id="rId2"/>
            </p:custDataLst>
          </p:nvPr>
        </p:nvSpPr>
        <p:spPr>
          <a:xfrm>
            <a:off x="2351585" y="4612416"/>
            <a:ext cx="2961057" cy="672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7" b="1" dirty="0">
                <a:solidFill>
                  <a:srgbClr val="FFFFFF"/>
                </a:solidFill>
                <a:ea typeface="微软雅黑" panose="020B0503020204020204" pitchFamily="34" charset="-122"/>
              </a:rPr>
              <a:t>在线创作</a:t>
            </a:r>
            <a:endParaRPr lang="en-US" altLang="zh-CN" sz="1867" b="1" dirty="0">
              <a:solidFill>
                <a:srgbClr val="FFFFFF"/>
              </a:solidFill>
              <a:ea typeface="微软雅黑" panose="020B0503020204020204" pitchFamily="34" charset="-122"/>
            </a:endParaRPr>
          </a:p>
        </p:txBody>
      </p:sp>
      <p:sp>
        <p:nvSpPr>
          <p:cNvPr id="16" name="MH_SubTitle_3"/>
          <p:cNvSpPr/>
          <p:nvPr>
            <p:custDataLst>
              <p:tags r:id="rId3"/>
            </p:custDataLst>
          </p:nvPr>
        </p:nvSpPr>
        <p:spPr>
          <a:xfrm>
            <a:off x="6576054" y="5445224"/>
            <a:ext cx="2961057" cy="6720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7" b="1" dirty="0">
                <a:solidFill>
                  <a:prstClr val="white"/>
                </a:solidFill>
                <a:ea typeface="微软雅黑" panose="020B0503020204020204" pitchFamily="34" charset="-122"/>
              </a:rPr>
              <a:t>探究式学习</a:t>
            </a:r>
            <a:endParaRPr lang="en-US" altLang="zh-CN" sz="1867" b="1" dirty="0">
              <a:solidFill>
                <a:prstClr val="white"/>
              </a:solidFill>
              <a:ea typeface="微软雅黑" panose="020B0503020204020204" pitchFamily="34" charset="-122"/>
            </a:endParaRPr>
          </a:p>
        </p:txBody>
      </p:sp>
      <p:sp>
        <p:nvSpPr>
          <p:cNvPr id="17" name="MH_SubTitle_3"/>
          <p:cNvSpPr/>
          <p:nvPr>
            <p:custDataLst>
              <p:tags r:id="rId4"/>
            </p:custDataLst>
          </p:nvPr>
        </p:nvSpPr>
        <p:spPr>
          <a:xfrm>
            <a:off x="6576054" y="3785659"/>
            <a:ext cx="2961057" cy="672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7" b="1" dirty="0">
                <a:solidFill>
                  <a:srgbClr val="FFFFFF"/>
                </a:solidFill>
                <a:ea typeface="微软雅黑" panose="020B0503020204020204" pitchFamily="34" charset="-122"/>
              </a:rPr>
              <a:t>碎片化阅读</a:t>
            </a:r>
            <a:endParaRPr lang="en-US" altLang="zh-CN" sz="1867" b="1" dirty="0">
              <a:solidFill>
                <a:srgbClr val="FFFFFF"/>
              </a:solidFill>
              <a:ea typeface="微软雅黑" panose="020B0503020204020204" pitchFamily="34" charset="-122"/>
            </a:endParaRPr>
          </a:p>
        </p:txBody>
      </p:sp>
      <p:sp>
        <p:nvSpPr>
          <p:cNvPr id="18" name="MH_SubTitle_3"/>
          <p:cNvSpPr/>
          <p:nvPr>
            <p:custDataLst>
              <p:tags r:id="rId5"/>
            </p:custDataLst>
          </p:nvPr>
        </p:nvSpPr>
        <p:spPr>
          <a:xfrm>
            <a:off x="2351585" y="5445224"/>
            <a:ext cx="2961057" cy="672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1867" b="1" dirty="0">
                <a:solidFill>
                  <a:srgbClr val="FFFFFF"/>
                </a:solidFill>
                <a:ea typeface="微软雅黑" panose="020B0503020204020204" pitchFamily="34" charset="-122"/>
              </a:rPr>
              <a:t>学术社交</a:t>
            </a:r>
            <a:endParaRPr lang="en-US" altLang="zh-CN" sz="1867" b="1" dirty="0">
              <a:solidFill>
                <a:srgbClr val="FFFFFF"/>
              </a:solidFill>
              <a:ea typeface="微软雅黑" panose="020B0503020204020204" pitchFamily="34" charset="-122"/>
            </a:endParaRPr>
          </a:p>
        </p:txBody>
      </p:sp>
      <p:sp>
        <p:nvSpPr>
          <p:cNvPr id="19" name="MH_SubTitle_3"/>
          <p:cNvSpPr/>
          <p:nvPr>
            <p:custDataLst>
              <p:tags r:id="rId6"/>
            </p:custDataLst>
          </p:nvPr>
        </p:nvSpPr>
        <p:spPr>
          <a:xfrm>
            <a:off x="6591328" y="4612416"/>
            <a:ext cx="2961057" cy="672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Autofit/>
          </a:bodyPr>
          <a:lstStyle/>
          <a:p>
            <a:pPr algn="ctr">
              <a:defRPr/>
            </a:pPr>
            <a:r>
              <a:rPr lang="zh-CN" altLang="en-US" sz="1867" b="1" dirty="0">
                <a:solidFill>
                  <a:prstClr val="white"/>
                </a:solidFill>
                <a:ea typeface="微软雅黑" panose="020B0503020204020204" pitchFamily="34" charset="-122"/>
              </a:rPr>
              <a:t>知网型笔记</a:t>
            </a:r>
            <a:endParaRPr lang="en-US" altLang="zh-CN" sz="1867" b="1" dirty="0">
              <a:solidFill>
                <a:prstClr val="white"/>
              </a:solidFill>
              <a:ea typeface="微软雅黑" panose="020B0503020204020204" pitchFamily="34" charset="-122"/>
            </a:endParaRPr>
          </a:p>
        </p:txBody>
      </p:sp>
      <p:sp>
        <p:nvSpPr>
          <p:cNvPr id="11" name="标题 1"/>
          <p:cNvSpPr txBox="1">
            <a:spLocks/>
          </p:cNvSpPr>
          <p:nvPr/>
        </p:nvSpPr>
        <p:spPr bwMode="auto">
          <a:xfrm>
            <a:off x="203261" y="169359"/>
            <a:ext cx="9097180"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itchFamily="34" charset="0"/>
                <a:ea typeface="黑体" pitchFamily="49" charset="-122"/>
              </a:defRPr>
            </a:lvl2pPr>
            <a:lvl3pPr algn="ctr" rtl="0" eaLnBrk="0" fontAlgn="base" hangingPunct="0">
              <a:spcBef>
                <a:spcPct val="0"/>
              </a:spcBef>
              <a:spcAft>
                <a:spcPct val="0"/>
              </a:spcAft>
              <a:defRPr sz="2600">
                <a:solidFill>
                  <a:srgbClr val="1D5AAC"/>
                </a:solidFill>
                <a:latin typeface="Arial" pitchFamily="34" charset="0"/>
                <a:ea typeface="黑体" pitchFamily="49" charset="-122"/>
              </a:defRPr>
            </a:lvl3pPr>
            <a:lvl4pPr algn="ctr" rtl="0" eaLnBrk="0" fontAlgn="base" hangingPunct="0">
              <a:spcBef>
                <a:spcPct val="0"/>
              </a:spcBef>
              <a:spcAft>
                <a:spcPct val="0"/>
              </a:spcAft>
              <a:defRPr sz="2600">
                <a:solidFill>
                  <a:srgbClr val="1D5AAC"/>
                </a:solidFill>
                <a:latin typeface="Arial" pitchFamily="34" charset="0"/>
                <a:ea typeface="黑体" pitchFamily="49" charset="-122"/>
              </a:defRPr>
            </a:lvl4pPr>
            <a:lvl5pPr algn="ctr" rtl="0" eaLnBrk="0" fontAlgn="base" hangingPunct="0">
              <a:spcBef>
                <a:spcPct val="0"/>
              </a:spcBef>
              <a:spcAft>
                <a:spcPct val="0"/>
              </a:spcAft>
              <a:defRPr sz="2600">
                <a:solidFill>
                  <a:srgbClr val="1D5AAC"/>
                </a:solidFill>
                <a:latin typeface="Arial" pitchFamily="34" charset="0"/>
                <a:ea typeface="黑体" pitchFamily="49" charset="-122"/>
              </a:defRPr>
            </a:lvl5pPr>
            <a:lvl6pPr marL="457200" algn="ctr" rtl="0" eaLnBrk="0" fontAlgn="base" hangingPunct="0">
              <a:spcBef>
                <a:spcPct val="0"/>
              </a:spcBef>
              <a:spcAft>
                <a:spcPct val="0"/>
              </a:spcAft>
              <a:defRPr sz="2600">
                <a:solidFill>
                  <a:srgbClr val="1D5AAC"/>
                </a:solidFill>
                <a:latin typeface="Arial" pitchFamily="34" charset="0"/>
                <a:ea typeface="黑体" pitchFamily="49" charset="-122"/>
              </a:defRPr>
            </a:lvl6pPr>
            <a:lvl7pPr marL="914400" algn="ctr" rtl="0" eaLnBrk="0" fontAlgn="base" hangingPunct="0">
              <a:spcBef>
                <a:spcPct val="0"/>
              </a:spcBef>
              <a:spcAft>
                <a:spcPct val="0"/>
              </a:spcAft>
              <a:defRPr sz="2600">
                <a:solidFill>
                  <a:srgbClr val="1D5AAC"/>
                </a:solidFill>
                <a:latin typeface="Arial" pitchFamily="34" charset="0"/>
                <a:ea typeface="黑体" pitchFamily="49" charset="-122"/>
              </a:defRPr>
            </a:lvl7pPr>
            <a:lvl8pPr marL="1371600" algn="ctr" rtl="0" eaLnBrk="0" fontAlgn="base" hangingPunct="0">
              <a:spcBef>
                <a:spcPct val="0"/>
              </a:spcBef>
              <a:spcAft>
                <a:spcPct val="0"/>
              </a:spcAft>
              <a:defRPr sz="2600">
                <a:solidFill>
                  <a:srgbClr val="1D5AAC"/>
                </a:solidFill>
                <a:latin typeface="Arial" pitchFamily="34" charset="0"/>
                <a:ea typeface="黑体" pitchFamily="49" charset="-122"/>
              </a:defRPr>
            </a:lvl8pPr>
            <a:lvl9pPr marL="1828800" algn="ctr" rtl="0" eaLnBrk="0" fontAlgn="base" hangingPunct="0">
              <a:spcBef>
                <a:spcPct val="0"/>
              </a:spcBef>
              <a:spcAft>
                <a:spcPct val="0"/>
              </a:spcAft>
              <a:defRPr sz="2600">
                <a:solidFill>
                  <a:srgbClr val="1D5AAC"/>
                </a:solidFill>
                <a:latin typeface="Arial" pitchFamily="34" charset="0"/>
                <a:ea typeface="黑体" pitchFamily="49" charset="-122"/>
              </a:defRPr>
            </a:lvl9pPr>
          </a:lstStyle>
          <a:p>
            <a:pPr algn="l" eaLnBrk="1" hangingPunct="1"/>
            <a:r>
              <a:rPr lang="zh-CN" altLang="en-US" sz="3733" b="1" kern="0" dirty="0" smtClean="0">
                <a:solidFill>
                  <a:srgbClr val="1B539D"/>
                </a:solidFill>
                <a:latin typeface="微软雅黑" panose="020B0503020204020204" pitchFamily="34" charset="-122"/>
                <a:ea typeface="微软雅黑" panose="020B0503020204020204" pitchFamily="34" charset="-122"/>
              </a:rPr>
              <a:t>研究型协同学习平台（</a:t>
            </a:r>
            <a:r>
              <a:rPr lang="en-US" altLang="zh-CN" sz="3733" b="1" kern="0" dirty="0" smtClean="0">
                <a:solidFill>
                  <a:srgbClr val="1B539D"/>
                </a:solidFill>
                <a:latin typeface="微软雅黑" panose="020B0503020204020204" pitchFamily="34" charset="-122"/>
                <a:ea typeface="微软雅黑" panose="020B0503020204020204" pitchFamily="34" charset="-122"/>
              </a:rPr>
              <a:t>ECSP</a:t>
            </a:r>
            <a:r>
              <a:rPr lang="zh-CN" altLang="en-US" sz="3733" b="1" kern="0" dirty="0" smtClean="0">
                <a:solidFill>
                  <a:srgbClr val="1B539D"/>
                </a:solidFill>
                <a:latin typeface="微软雅黑" panose="020B0503020204020204" pitchFamily="34" charset="-122"/>
                <a:ea typeface="微软雅黑" panose="020B0503020204020204" pitchFamily="34" charset="-122"/>
              </a:rPr>
              <a:t>）</a:t>
            </a:r>
            <a:endParaRPr lang="zh-CN" altLang="en-US" sz="3733" b="1" kern="0" dirty="0">
              <a:solidFill>
                <a:srgbClr val="1B539D"/>
              </a:solidFill>
              <a:latin typeface="微软雅黑" panose="020B0503020204020204" pitchFamily="34" charset="-122"/>
              <a:ea typeface="微软雅黑" panose="020B0503020204020204" pitchFamily="34" charset="-122"/>
            </a:endParaRPr>
          </a:p>
        </p:txBody>
      </p:sp>
      <p:sp>
        <p:nvSpPr>
          <p:cNvPr id="2" name="矩形 1"/>
          <p:cNvSpPr/>
          <p:nvPr/>
        </p:nvSpPr>
        <p:spPr>
          <a:xfrm>
            <a:off x="431370" y="2838846"/>
            <a:ext cx="10953324" cy="932756"/>
          </a:xfrm>
          <a:prstGeom prst="rect">
            <a:avLst/>
          </a:prstGeom>
          <a:ln>
            <a:solidFill>
              <a:schemeClr val="accent1"/>
            </a:solidFill>
          </a:ln>
        </p:spPr>
        <p:txBody>
          <a:bodyPr wrap="square">
            <a:spAutoFit/>
          </a:bodyPr>
          <a:lstStyle/>
          <a:p>
            <a:pPr eaLnBrk="0" hangingPunct="0">
              <a:lnSpc>
                <a:spcPts val="3467"/>
              </a:lnSpc>
              <a:buClr>
                <a:srgbClr val="C00000"/>
              </a:buClr>
            </a:pPr>
            <a:r>
              <a:rPr lang="zh-CN" altLang="en-US" b="1" kern="0" dirty="0">
                <a:solidFill>
                  <a:srgbClr val="1B539D"/>
                </a:solidFill>
                <a:latin typeface="微软雅黑" panose="020B0503020204020204" pitchFamily="34" charset="-122"/>
                <a:ea typeface="微软雅黑" panose="020B0503020204020204" pitchFamily="34" charset="-122"/>
              </a:rPr>
              <a:t>网址：</a:t>
            </a:r>
            <a:r>
              <a:rPr lang="en-US" altLang="zh-CN" b="1" kern="0" dirty="0">
                <a:solidFill>
                  <a:srgbClr val="1B539D"/>
                </a:solidFill>
                <a:latin typeface="微软雅黑" panose="020B0503020204020204" pitchFamily="34" charset="-122"/>
                <a:ea typeface="微软雅黑" panose="020B0503020204020204" pitchFamily="34" charset="-122"/>
              </a:rPr>
              <a:t>x.cnki.net</a:t>
            </a:r>
          </a:p>
          <a:p>
            <a:pPr eaLnBrk="0" hangingPunct="0">
              <a:lnSpc>
                <a:spcPts val="3467"/>
              </a:lnSpc>
              <a:buClr>
                <a:srgbClr val="C00000"/>
              </a:buClr>
            </a:pPr>
            <a:r>
              <a:rPr lang="zh-CN" altLang="en-US" b="1" kern="0" dirty="0" smtClean="0">
                <a:solidFill>
                  <a:srgbClr val="1B539D"/>
                </a:solidFill>
                <a:latin typeface="微软雅黑" panose="020B0503020204020204" pitchFamily="34" charset="-122"/>
                <a:ea typeface="微软雅黑" panose="020B0503020204020204" pitchFamily="34" charset="-122"/>
              </a:rPr>
              <a:t>账号</a:t>
            </a:r>
            <a:r>
              <a:rPr lang="zh-CN" altLang="en-US" b="1" kern="0" dirty="0">
                <a:solidFill>
                  <a:srgbClr val="1B539D"/>
                </a:solidFill>
                <a:latin typeface="微软雅黑" panose="020B0503020204020204" pitchFamily="34" charset="-122"/>
                <a:ea typeface="微软雅黑" panose="020B0503020204020204" pitchFamily="34" charset="-122"/>
              </a:rPr>
              <a:t>密码：手机号注册，学习</a:t>
            </a:r>
            <a:r>
              <a:rPr lang="en-US" altLang="zh-CN" b="1" kern="0" dirty="0">
                <a:solidFill>
                  <a:srgbClr val="1B539D"/>
                </a:solidFill>
                <a:latin typeface="微软雅黑" panose="020B0503020204020204" pitchFamily="34" charset="-122"/>
                <a:ea typeface="微软雅黑" panose="020B0503020204020204" pitchFamily="34" charset="-122"/>
              </a:rPr>
              <a:t>IP</a:t>
            </a:r>
            <a:r>
              <a:rPr lang="zh-CN" altLang="en-US" b="1" kern="0" dirty="0">
                <a:solidFill>
                  <a:srgbClr val="1B539D"/>
                </a:solidFill>
                <a:latin typeface="微软雅黑" panose="020B0503020204020204" pitchFamily="34" charset="-122"/>
                <a:ea typeface="微软雅黑" panose="020B0503020204020204" pitchFamily="34" charset="-122"/>
              </a:rPr>
              <a:t>段就可以使用平台。</a:t>
            </a:r>
            <a:endParaRPr lang="zh-CN" altLang="en-US" b="1" kern="0" dirty="0">
              <a:solidFill>
                <a:srgbClr val="1B539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15476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8629" y="406402"/>
            <a:ext cx="6589486" cy="584775"/>
          </a:xfrm>
          <a:prstGeom prst="rect">
            <a:avLst/>
          </a:prstGeom>
          <a:noFill/>
        </p:spPr>
        <p:txBody>
          <a:bodyPr wrap="square" rtlCol="0">
            <a:spAutoFit/>
          </a:bodyPr>
          <a:lstStyle/>
          <a:p>
            <a:r>
              <a:rPr lang="zh-CN" altLang="en-US" sz="3200" b="1" dirty="0" smtClean="0">
                <a:latin typeface="微软雅黑" panose="020B0503020204020204" pitchFamily="34" charset="-122"/>
                <a:ea typeface="微软雅黑" panose="020B0503020204020204" pitchFamily="34" charset="-122"/>
              </a:rPr>
              <a:t>核心功能</a:t>
            </a:r>
            <a:endParaRPr lang="zh-CN" altLang="en-US" sz="3200" b="1" dirty="0">
              <a:latin typeface="微软雅黑" panose="020B0503020204020204" pitchFamily="34" charset="-122"/>
              <a:ea typeface="微软雅黑" panose="020B0503020204020204" pitchFamily="34" charset="-122"/>
            </a:endParaRPr>
          </a:p>
        </p:txBody>
      </p:sp>
      <p:grpSp>
        <p:nvGrpSpPr>
          <p:cNvPr id="28" name="组合 27"/>
          <p:cNvGrpSpPr/>
          <p:nvPr/>
        </p:nvGrpSpPr>
        <p:grpSpPr>
          <a:xfrm>
            <a:off x="754741" y="5656910"/>
            <a:ext cx="655090" cy="925118"/>
            <a:chOff x="733187" y="1831290"/>
            <a:chExt cx="655090" cy="925118"/>
          </a:xfrm>
        </p:grpSpPr>
        <p:sp>
          <p:nvSpPr>
            <p:cNvPr id="4" name="Freeform 7"/>
            <p:cNvSpPr>
              <a:spLocks noEditPoints="1"/>
            </p:cNvSpPr>
            <p:nvPr/>
          </p:nvSpPr>
          <p:spPr bwMode="auto">
            <a:xfrm>
              <a:off x="733187" y="1831290"/>
              <a:ext cx="655090" cy="925118"/>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 name="TextBox 4"/>
            <p:cNvSpPr txBox="1"/>
            <p:nvPr/>
          </p:nvSpPr>
          <p:spPr>
            <a:xfrm>
              <a:off x="855159" y="1863921"/>
              <a:ext cx="364203" cy="523220"/>
            </a:xfrm>
            <a:prstGeom prst="rect">
              <a:avLst/>
            </a:prstGeom>
            <a:noFill/>
          </p:spPr>
          <p:txBody>
            <a:bodyPr wrap="none" rtlCol="0">
              <a:spAutoFit/>
            </a:bodyPr>
            <a:lstStyle/>
            <a:p>
              <a:pPr algn="ctr"/>
              <a:r>
                <a:rPr lang="en-US" sz="2800" b="1" dirty="0" smtClean="0">
                  <a:solidFill>
                    <a:srgbClr val="6F3293"/>
                  </a:solidFill>
                  <a:latin typeface="CAJ FNT03" panose="02000000000000000000" pitchFamily="2" charset="0"/>
                </a:rPr>
                <a:t>5</a:t>
              </a:r>
              <a:endParaRPr lang="vi-VN" sz="2800" b="1" dirty="0">
                <a:solidFill>
                  <a:srgbClr val="6F3293"/>
                </a:solidFill>
              </a:endParaRPr>
            </a:p>
          </p:txBody>
        </p:sp>
      </p:grpSp>
      <p:grpSp>
        <p:nvGrpSpPr>
          <p:cNvPr id="6" name="Group 5"/>
          <p:cNvGrpSpPr/>
          <p:nvPr/>
        </p:nvGrpSpPr>
        <p:grpSpPr>
          <a:xfrm>
            <a:off x="754741" y="2557606"/>
            <a:ext cx="655090" cy="925117"/>
            <a:chOff x="3811105" y="1855811"/>
            <a:chExt cx="655090" cy="925117"/>
          </a:xfrm>
        </p:grpSpPr>
        <p:sp>
          <p:nvSpPr>
            <p:cNvPr id="7" name="Freeform 7"/>
            <p:cNvSpPr>
              <a:spLocks noEditPoints="1"/>
            </p:cNvSpPr>
            <p:nvPr/>
          </p:nvSpPr>
          <p:spPr bwMode="auto">
            <a:xfrm>
              <a:off x="3811105"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 name="TextBox 7"/>
            <p:cNvSpPr txBox="1"/>
            <p:nvPr/>
          </p:nvSpPr>
          <p:spPr>
            <a:xfrm>
              <a:off x="3963312" y="1900486"/>
              <a:ext cx="364202" cy="523220"/>
            </a:xfrm>
            <a:prstGeom prst="rect">
              <a:avLst/>
            </a:prstGeom>
            <a:noFill/>
          </p:spPr>
          <p:txBody>
            <a:bodyPr wrap="none" rtlCol="0">
              <a:spAutoFit/>
            </a:bodyPr>
            <a:lstStyle/>
            <a:p>
              <a:pPr lvl="0" algn="ctr"/>
              <a:r>
                <a:rPr lang="en-US" altLang="zh-CN" sz="2800" b="1" dirty="0" smtClean="0">
                  <a:solidFill>
                    <a:srgbClr val="6F3293"/>
                  </a:solidFill>
                  <a:latin typeface="CAJ FNT03" panose="02000000000000000000" pitchFamily="2" charset="0"/>
                </a:rPr>
                <a:t>2</a:t>
              </a:r>
              <a:endParaRPr lang="vi-VN" altLang="zh-CN" sz="2800" b="1" dirty="0">
                <a:solidFill>
                  <a:srgbClr val="6F3293"/>
                </a:solidFill>
              </a:endParaRPr>
            </a:p>
          </p:txBody>
        </p:sp>
      </p:grpSp>
      <p:grpSp>
        <p:nvGrpSpPr>
          <p:cNvPr id="90" name="组合 89"/>
          <p:cNvGrpSpPr/>
          <p:nvPr/>
        </p:nvGrpSpPr>
        <p:grpSpPr>
          <a:xfrm>
            <a:off x="754741" y="3554121"/>
            <a:ext cx="655090" cy="925117"/>
            <a:chOff x="5744337" y="1404207"/>
            <a:chExt cx="655090" cy="925117"/>
          </a:xfrm>
        </p:grpSpPr>
        <p:grpSp>
          <p:nvGrpSpPr>
            <p:cNvPr id="9" name="Group 8"/>
            <p:cNvGrpSpPr/>
            <p:nvPr/>
          </p:nvGrpSpPr>
          <p:grpSpPr>
            <a:xfrm>
              <a:off x="5744337" y="1404207"/>
              <a:ext cx="655090" cy="925117"/>
              <a:chOff x="5728942" y="1855811"/>
              <a:chExt cx="655090" cy="925117"/>
            </a:xfrm>
          </p:grpSpPr>
          <p:sp>
            <p:nvSpPr>
              <p:cNvPr id="10" name="Freeform 7"/>
              <p:cNvSpPr>
                <a:spLocks noEditPoints="1"/>
              </p:cNvSpPr>
              <p:nvPr/>
            </p:nvSpPr>
            <p:spPr bwMode="auto">
              <a:xfrm>
                <a:off x="5728942"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 name="TextBox 10"/>
              <p:cNvSpPr txBox="1"/>
              <p:nvPr/>
            </p:nvSpPr>
            <p:spPr>
              <a:xfrm>
                <a:off x="5974760" y="1987570"/>
                <a:ext cx="184730" cy="369332"/>
              </a:xfrm>
              <a:prstGeom prst="rect">
                <a:avLst/>
              </a:prstGeom>
              <a:noFill/>
            </p:spPr>
            <p:txBody>
              <a:bodyPr wrap="none" rtlCol="0">
                <a:spAutoFit/>
              </a:bodyPr>
              <a:lstStyle/>
              <a:p>
                <a:pPr algn="ctr"/>
                <a:endParaRPr lang="vi-VN" dirty="0">
                  <a:solidFill>
                    <a:srgbClr val="FA1230"/>
                  </a:solidFill>
                </a:endParaRPr>
              </a:p>
            </p:txBody>
          </p:sp>
        </p:grpSp>
        <p:sp>
          <p:nvSpPr>
            <p:cNvPr id="77" name="矩形 76"/>
            <p:cNvSpPr/>
            <p:nvPr/>
          </p:nvSpPr>
          <p:spPr>
            <a:xfrm>
              <a:off x="5889781" y="1457903"/>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3</a:t>
              </a:r>
              <a:endParaRPr lang="vi-VN" altLang="zh-CN" sz="2800" b="1" dirty="0">
                <a:solidFill>
                  <a:srgbClr val="6F3293"/>
                </a:solidFill>
              </a:endParaRPr>
            </a:p>
          </p:txBody>
        </p:sp>
      </p:grpSp>
      <p:grpSp>
        <p:nvGrpSpPr>
          <p:cNvPr id="84" name="组合 83"/>
          <p:cNvGrpSpPr/>
          <p:nvPr/>
        </p:nvGrpSpPr>
        <p:grpSpPr>
          <a:xfrm>
            <a:off x="754741" y="4578954"/>
            <a:ext cx="655090" cy="925117"/>
            <a:chOff x="7749336" y="1425272"/>
            <a:chExt cx="655090" cy="925117"/>
          </a:xfrm>
        </p:grpSpPr>
        <p:sp>
          <p:nvSpPr>
            <p:cNvPr id="13" name="Freeform 7"/>
            <p:cNvSpPr>
              <a:spLocks noEditPoints="1"/>
            </p:cNvSpPr>
            <p:nvPr/>
          </p:nvSpPr>
          <p:spPr bwMode="auto">
            <a:xfrm>
              <a:off x="7749336"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9" name="矩形 78"/>
            <p:cNvSpPr/>
            <p:nvPr/>
          </p:nvSpPr>
          <p:spPr>
            <a:xfrm>
              <a:off x="7891930" y="1469947"/>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4</a:t>
              </a:r>
              <a:endParaRPr lang="vi-VN" altLang="zh-CN" sz="2800" b="1" dirty="0">
                <a:solidFill>
                  <a:srgbClr val="6F3293"/>
                </a:solidFill>
              </a:endParaRPr>
            </a:p>
          </p:txBody>
        </p:sp>
      </p:grpSp>
      <p:grpSp>
        <p:nvGrpSpPr>
          <p:cNvPr id="85" name="组合 84"/>
          <p:cNvGrpSpPr/>
          <p:nvPr/>
        </p:nvGrpSpPr>
        <p:grpSpPr>
          <a:xfrm>
            <a:off x="754741" y="1582631"/>
            <a:ext cx="655090" cy="925117"/>
            <a:chOff x="9754371" y="1425272"/>
            <a:chExt cx="655090" cy="925117"/>
          </a:xfrm>
        </p:grpSpPr>
        <p:sp>
          <p:nvSpPr>
            <p:cNvPr id="16" name="Freeform 7"/>
            <p:cNvSpPr>
              <a:spLocks noEditPoints="1"/>
            </p:cNvSpPr>
            <p:nvPr/>
          </p:nvSpPr>
          <p:spPr bwMode="auto">
            <a:xfrm>
              <a:off x="9754371"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1" name="矩形 80"/>
            <p:cNvSpPr/>
            <p:nvPr/>
          </p:nvSpPr>
          <p:spPr>
            <a:xfrm>
              <a:off x="9895473" y="1469947"/>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1</a:t>
              </a:r>
              <a:endParaRPr lang="vi-VN" altLang="zh-CN" sz="2800" b="1" dirty="0">
                <a:solidFill>
                  <a:srgbClr val="6F3293"/>
                </a:solidFill>
              </a:endParaRPr>
            </a:p>
          </p:txBody>
        </p:sp>
      </p:grpSp>
      <p:grpSp>
        <p:nvGrpSpPr>
          <p:cNvPr id="17" name="组合 16"/>
          <p:cNvGrpSpPr/>
          <p:nvPr/>
        </p:nvGrpSpPr>
        <p:grpSpPr>
          <a:xfrm>
            <a:off x="1761636" y="1709287"/>
            <a:ext cx="2340000" cy="607751"/>
            <a:chOff x="1531993" y="1839835"/>
            <a:chExt cx="2340000" cy="607751"/>
          </a:xfrm>
          <a:solidFill>
            <a:srgbClr val="0070C0"/>
          </a:solidFill>
        </p:grpSpPr>
        <p:sp>
          <p:nvSpPr>
            <p:cNvPr id="45" name="Chevron 44"/>
            <p:cNvSpPr/>
            <p:nvPr/>
          </p:nvSpPr>
          <p:spPr>
            <a:xfrm>
              <a:off x="1531993" y="1839835"/>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3" name="文本框 82"/>
            <p:cNvSpPr txBox="1"/>
            <p:nvPr/>
          </p:nvSpPr>
          <p:spPr>
            <a:xfrm>
              <a:off x="1997318" y="1912878"/>
              <a:ext cx="1469809"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增强出版</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1761636" y="2716289"/>
            <a:ext cx="2340000" cy="607751"/>
            <a:chOff x="1538572" y="3000977"/>
            <a:chExt cx="2340000" cy="607751"/>
          </a:xfrm>
          <a:solidFill>
            <a:srgbClr val="ED7D31"/>
          </a:solidFill>
        </p:grpSpPr>
        <p:sp>
          <p:nvSpPr>
            <p:cNvPr id="61" name="Chevron 60"/>
            <p:cNvSpPr/>
            <p:nvPr/>
          </p:nvSpPr>
          <p:spPr>
            <a:xfrm>
              <a:off x="1538572" y="300097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6" name="文本框 85"/>
            <p:cNvSpPr txBox="1"/>
            <p:nvPr/>
          </p:nvSpPr>
          <p:spPr>
            <a:xfrm>
              <a:off x="1869386" y="3074020"/>
              <a:ext cx="1770904" cy="461665"/>
            </a:xfrm>
            <a:prstGeom prst="rect">
              <a:avLst/>
            </a:prstGeom>
            <a:grp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研究型学习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761636" y="3712804"/>
            <a:ext cx="2340000" cy="607751"/>
            <a:chOff x="1538572" y="4207897"/>
            <a:chExt cx="2340000" cy="607751"/>
          </a:xfrm>
          <a:solidFill>
            <a:schemeClr val="bg1">
              <a:lumMod val="50000"/>
            </a:schemeClr>
          </a:solidFill>
        </p:grpSpPr>
        <p:sp>
          <p:nvSpPr>
            <p:cNvPr id="52" name="Chevron 51"/>
            <p:cNvSpPr/>
            <p:nvPr/>
          </p:nvSpPr>
          <p:spPr>
            <a:xfrm>
              <a:off x="1538572" y="420789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7" name="文本框 86"/>
            <p:cNvSpPr txBox="1"/>
            <p:nvPr/>
          </p:nvSpPr>
          <p:spPr>
            <a:xfrm>
              <a:off x="1869386" y="4280940"/>
              <a:ext cx="1770904" cy="461665"/>
            </a:xfrm>
            <a:prstGeom prst="rect">
              <a:avLst/>
            </a:prstGeom>
            <a:grpFill/>
          </p:spPr>
          <p:txBody>
            <a:bodyPr wrap="squar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创作投稿</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761636" y="4737637"/>
            <a:ext cx="2340000" cy="607751"/>
            <a:chOff x="1571756" y="5204646"/>
            <a:chExt cx="2340000" cy="607751"/>
          </a:xfrm>
          <a:solidFill>
            <a:srgbClr val="FFC000"/>
          </a:solidFill>
        </p:grpSpPr>
        <p:sp>
          <p:nvSpPr>
            <p:cNvPr id="40" name="Chevron 39"/>
            <p:cNvSpPr/>
            <p:nvPr/>
          </p:nvSpPr>
          <p:spPr>
            <a:xfrm>
              <a:off x="1571756" y="5204646"/>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8" name="文本框 87"/>
            <p:cNvSpPr txBox="1"/>
            <p:nvPr/>
          </p:nvSpPr>
          <p:spPr>
            <a:xfrm>
              <a:off x="1972136" y="5277689"/>
              <a:ext cx="1534754" cy="461665"/>
            </a:xfrm>
            <a:prstGeom prst="rect">
              <a:avLst/>
            </a:prstGeom>
            <a:grp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学术社交</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761636" y="5812432"/>
            <a:ext cx="2340000" cy="614075"/>
            <a:chOff x="1604402" y="5812397"/>
            <a:chExt cx="2340000" cy="614075"/>
          </a:xfrm>
          <a:solidFill>
            <a:srgbClr val="00B0F0"/>
          </a:solidFill>
        </p:grpSpPr>
        <p:sp>
          <p:nvSpPr>
            <p:cNvPr id="24" name="Chevron 23"/>
            <p:cNvSpPr/>
            <p:nvPr/>
          </p:nvSpPr>
          <p:spPr>
            <a:xfrm>
              <a:off x="1604402" y="5812397"/>
              <a:ext cx="2340000" cy="614075"/>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9" name="文本框 88"/>
            <p:cNvSpPr txBox="1"/>
            <p:nvPr/>
          </p:nvSpPr>
          <p:spPr>
            <a:xfrm>
              <a:off x="2063430" y="5888602"/>
              <a:ext cx="1642690" cy="461665"/>
            </a:xfrm>
            <a:prstGeom prst="rect">
              <a:avLst/>
            </a:prstGeom>
            <a:grpFill/>
            <a:ln>
              <a:solidFill>
                <a:srgbClr val="00B0F0"/>
              </a:solidFill>
            </a:ln>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知识管理</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19" name="矩形 18"/>
          <p:cNvSpPr/>
          <p:nvPr/>
        </p:nvSpPr>
        <p:spPr>
          <a:xfrm>
            <a:off x="4479367" y="1627306"/>
            <a:ext cx="6772401" cy="769441"/>
          </a:xfrm>
          <a:prstGeom prst="rect">
            <a:avLst/>
          </a:prstGeom>
        </p:spPr>
        <p:txBody>
          <a:bodyPr wrap="square">
            <a:spAutoFit/>
          </a:bodyPr>
          <a:lstStyle/>
          <a:p>
            <a:pPr lvl="0">
              <a:lnSpc>
                <a:spcPct val="110000"/>
              </a:lnSpc>
              <a:defRPr/>
            </a:pPr>
            <a:r>
              <a:rPr lang="zh-CN" altLang="en-US" sz="2000" dirty="0">
                <a:solidFill>
                  <a:prstClr val="black"/>
                </a:solidFill>
                <a:latin typeface="微软雅黑" panose="020B0503020204020204" pitchFamily="34" charset="-122"/>
                <a:ea typeface="微软雅黑" panose="020B0503020204020204" pitchFamily="34" charset="-122"/>
              </a:rPr>
              <a:t>文献内容全部</a:t>
            </a:r>
            <a:r>
              <a:rPr lang="en-US" altLang="zh-CN" sz="2000" dirty="0">
                <a:solidFill>
                  <a:prstClr val="black"/>
                </a:solidFill>
                <a:latin typeface="微软雅黑" panose="020B0503020204020204" pitchFamily="34" charset="-122"/>
                <a:ea typeface="微软雅黑" panose="020B0503020204020204" pitchFamily="34" charset="-122"/>
              </a:rPr>
              <a:t>XML</a:t>
            </a:r>
            <a:r>
              <a:rPr lang="zh-CN" altLang="en-US" sz="2000" dirty="0">
                <a:solidFill>
                  <a:prstClr val="black"/>
                </a:solidFill>
                <a:latin typeface="微软雅黑" panose="020B0503020204020204" pitchFamily="34" charset="-122"/>
                <a:ea typeface="微软雅黑" panose="020B0503020204020204" pitchFamily="34" charset="-122"/>
              </a:rPr>
              <a:t>碎片化，支持富媒体和交互的增强出版，全新的碎片化阅读</a:t>
            </a:r>
            <a:r>
              <a:rPr lang="zh-CN" altLang="en-US" sz="2000" dirty="0" smtClean="0">
                <a:solidFill>
                  <a:prstClr val="black"/>
                </a:solidFill>
                <a:latin typeface="微软雅黑" panose="020B0503020204020204" pitchFamily="34" charset="-122"/>
                <a:ea typeface="微软雅黑" panose="020B0503020204020204" pitchFamily="34" charset="-122"/>
              </a:rPr>
              <a:t>体验。</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20" name="矩形 19"/>
          <p:cNvSpPr/>
          <p:nvPr/>
        </p:nvSpPr>
        <p:spPr>
          <a:xfrm>
            <a:off x="4479368" y="2700109"/>
            <a:ext cx="6772400" cy="769441"/>
          </a:xfrm>
          <a:prstGeom prst="rect">
            <a:avLst/>
          </a:prstGeom>
        </p:spPr>
        <p:txBody>
          <a:bodyPr wrap="square">
            <a:spAutoFit/>
          </a:bodyPr>
          <a:lstStyle/>
          <a:p>
            <a:pPr lvl="0">
              <a:lnSpc>
                <a:spcPct val="110000"/>
              </a:lnSpc>
              <a:defRPr/>
            </a:pPr>
            <a:r>
              <a:rPr lang="zh-CN" altLang="en-US" sz="2000" dirty="0">
                <a:solidFill>
                  <a:prstClr val="black"/>
                </a:solidFill>
                <a:latin typeface="微软雅黑" panose="020B0503020204020204" pitchFamily="34" charset="-122"/>
                <a:ea typeface="微软雅黑" panose="020B0503020204020204" pitchFamily="34" charset="-122"/>
              </a:rPr>
              <a:t>探究式深度学习、摘录、笔记汇编、知识网络构建、内容动态重组</a:t>
            </a:r>
          </a:p>
        </p:txBody>
      </p:sp>
      <p:sp>
        <p:nvSpPr>
          <p:cNvPr id="21" name="矩形 20"/>
          <p:cNvSpPr/>
          <p:nvPr/>
        </p:nvSpPr>
        <p:spPr>
          <a:xfrm>
            <a:off x="4479367" y="3726418"/>
            <a:ext cx="6648415" cy="769441"/>
          </a:xfrm>
          <a:prstGeom prst="rect">
            <a:avLst/>
          </a:prstGeom>
        </p:spPr>
        <p:txBody>
          <a:bodyPr wrap="square">
            <a:spAutoFit/>
          </a:bodyPr>
          <a:lstStyle/>
          <a:p>
            <a:pPr lvl="0">
              <a:lnSpc>
                <a:spcPct val="110000"/>
              </a:lnSpc>
              <a:defRPr/>
            </a:pPr>
            <a:r>
              <a:rPr lang="zh-CN" altLang="en-US" sz="2000" dirty="0">
                <a:solidFill>
                  <a:prstClr val="black"/>
                </a:solidFill>
                <a:latin typeface="微软雅黑" panose="020B0503020204020204" pitchFamily="34" charset="-122"/>
                <a:ea typeface="微软雅黑" panose="020B0503020204020204" pitchFamily="34" charset="-122"/>
              </a:rPr>
              <a:t>在线创作、素材及笔记引用，引文自动管理，实现一站式投稿及自动排版</a:t>
            </a:r>
          </a:p>
        </p:txBody>
      </p:sp>
      <p:sp>
        <p:nvSpPr>
          <p:cNvPr id="22" name="矩形 21"/>
          <p:cNvSpPr/>
          <p:nvPr/>
        </p:nvSpPr>
        <p:spPr>
          <a:xfrm>
            <a:off x="4479368" y="4861213"/>
            <a:ext cx="5827236" cy="430887"/>
          </a:xfrm>
          <a:prstGeom prst="rect">
            <a:avLst/>
          </a:prstGeom>
        </p:spPr>
        <p:txBody>
          <a:bodyPr wrap="none">
            <a:spAutoFit/>
          </a:bodyPr>
          <a:lstStyle/>
          <a:p>
            <a:pPr lvl="0">
              <a:lnSpc>
                <a:spcPct val="110000"/>
              </a:lnSpc>
              <a:defRPr/>
            </a:pPr>
            <a:r>
              <a:rPr lang="zh-CN" altLang="en-US" sz="2000" dirty="0">
                <a:solidFill>
                  <a:prstClr val="black"/>
                </a:solidFill>
                <a:latin typeface="微软雅黑" panose="020B0503020204020204" pitchFamily="34" charset="-122"/>
                <a:ea typeface="微软雅黑" panose="020B0503020204020204" pitchFamily="34" charset="-122"/>
              </a:rPr>
              <a:t>与其他读者和研究人员进行研讨、交流及科研合作</a:t>
            </a:r>
          </a:p>
        </p:txBody>
      </p:sp>
      <p:sp>
        <p:nvSpPr>
          <p:cNvPr id="23" name="矩形 22"/>
          <p:cNvSpPr/>
          <p:nvPr/>
        </p:nvSpPr>
        <p:spPr>
          <a:xfrm>
            <a:off x="4453441" y="5765938"/>
            <a:ext cx="6648414" cy="769441"/>
          </a:xfrm>
          <a:prstGeom prst="rect">
            <a:avLst/>
          </a:prstGeom>
        </p:spPr>
        <p:txBody>
          <a:bodyPr wrap="square">
            <a:spAutoFit/>
          </a:bodyPr>
          <a:lstStyle/>
          <a:p>
            <a:pPr lvl="0">
              <a:lnSpc>
                <a:spcPct val="110000"/>
              </a:lnSpc>
              <a:defRPr/>
            </a:pPr>
            <a:r>
              <a:rPr lang="zh-CN" altLang="en-US" sz="2000" dirty="0" smtClean="0">
                <a:solidFill>
                  <a:prstClr val="black"/>
                </a:solidFill>
                <a:latin typeface="微软雅黑" panose="020B0503020204020204" pitchFamily="34" charset="-122"/>
                <a:ea typeface="微软雅黑" panose="020B0503020204020204" pitchFamily="34" charset="-122"/>
              </a:rPr>
              <a:t>管理</a:t>
            </a:r>
            <a:r>
              <a:rPr lang="zh-CN" altLang="en-US" sz="2000" dirty="0">
                <a:solidFill>
                  <a:prstClr val="black"/>
                </a:solidFill>
                <a:latin typeface="微软雅黑" panose="020B0503020204020204" pitchFamily="34" charset="-122"/>
                <a:ea typeface="微软雅黑" panose="020B0503020204020204" pitchFamily="34" charset="-122"/>
              </a:rPr>
              <a:t>学习资料、研究成果，随时随地获取和利用，构建和管理个人知识结构</a:t>
            </a:r>
          </a:p>
        </p:txBody>
      </p:sp>
    </p:spTree>
    <p:extLst>
      <p:ext uri="{BB962C8B-B14F-4D97-AF65-F5344CB8AC3E}">
        <p14:creationId xmlns:p14="http://schemas.microsoft.com/office/powerpoint/2010/main" val="2579790271"/>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475933"/>
            <a:ext cx="12914286" cy="5819048"/>
          </a:xfrm>
          <a:prstGeom prst="rect">
            <a:avLst/>
          </a:prstGeom>
        </p:spPr>
      </p:pic>
      <p:pic>
        <p:nvPicPr>
          <p:cNvPr id="3" name="图片 2"/>
          <p:cNvPicPr>
            <a:picLocks noChangeAspect="1"/>
          </p:cNvPicPr>
          <p:nvPr/>
        </p:nvPicPr>
        <p:blipFill>
          <a:blip r:embed="rId3"/>
          <a:stretch>
            <a:fillRect/>
          </a:stretch>
        </p:blipFill>
        <p:spPr>
          <a:xfrm>
            <a:off x="199694" y="698866"/>
            <a:ext cx="12866667" cy="5866667"/>
          </a:xfrm>
          <a:prstGeom prst="rect">
            <a:avLst/>
          </a:prstGeom>
        </p:spPr>
      </p:pic>
    </p:spTree>
    <p:extLst>
      <p:ext uri="{BB962C8B-B14F-4D97-AF65-F5344CB8AC3E}">
        <p14:creationId xmlns:p14="http://schemas.microsoft.com/office/powerpoint/2010/main" val="137783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08" y="835501"/>
            <a:ext cx="11258800" cy="6329984"/>
          </a:xfrm>
          <a:prstGeom prst="rect">
            <a:avLst/>
          </a:prstGeom>
        </p:spPr>
      </p:pic>
      <p:sp>
        <p:nvSpPr>
          <p:cNvPr id="4" name="矩形 3"/>
          <p:cNvSpPr/>
          <p:nvPr/>
        </p:nvSpPr>
        <p:spPr>
          <a:xfrm>
            <a:off x="758211" y="171464"/>
            <a:ext cx="7007046"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rPr>
              <a:t>学习笔记：</a:t>
            </a:r>
            <a:r>
              <a:rPr lang="zh-CN" altLang="en-US" sz="2800" b="1" dirty="0">
                <a:solidFill>
                  <a:srgbClr val="1F497D"/>
                </a:solidFill>
                <a:ea typeface="微软雅黑" panose="020B0503020204020204" pitchFamily="34" charset="-122"/>
              </a:rPr>
              <a:t>直接在原文上添加各种学习笔记</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5"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8" name="矩形 7"/>
          <p:cNvSpPr/>
          <p:nvPr/>
        </p:nvSpPr>
        <p:spPr>
          <a:xfrm>
            <a:off x="5796366" y="2778858"/>
            <a:ext cx="2545832" cy="480055"/>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931200" y="1071399"/>
            <a:ext cx="7171428" cy="4657143"/>
          </a:xfrm>
          <a:prstGeom prst="rect">
            <a:avLst/>
          </a:prstGeom>
        </p:spPr>
      </p:pic>
      <p:sp>
        <p:nvSpPr>
          <p:cNvPr id="6" name="矩形 5"/>
          <p:cNvSpPr/>
          <p:nvPr/>
        </p:nvSpPr>
        <p:spPr>
          <a:xfrm>
            <a:off x="1282690" y="3999656"/>
            <a:ext cx="9697077" cy="2400267"/>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marL="380990" indent="-38099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支持笔记、标注、划线、摘录等多种学习方式</a:t>
            </a:r>
            <a:endParaRPr lang="en-US" altLang="zh-CN" sz="2400" b="1" dirty="0">
              <a:solidFill>
                <a:srgbClr val="FFFFFF"/>
              </a:solidFill>
              <a:latin typeface="黑体" panose="02010609060101010101" pitchFamily="49" charset="-122"/>
              <a:ea typeface="黑体" panose="02010609060101010101" pitchFamily="49" charset="-122"/>
            </a:endParaRPr>
          </a:p>
          <a:p>
            <a:pPr marL="380990" indent="-38099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支持文字、图片、视频、语音等形式的笔记</a:t>
            </a:r>
            <a:endParaRPr lang="en-US" altLang="zh-CN" sz="2400" b="1" dirty="0">
              <a:solidFill>
                <a:srgbClr val="FFFFFF"/>
              </a:solidFill>
              <a:latin typeface="黑体" panose="02010609060101010101" pitchFamily="49" charset="-122"/>
              <a:ea typeface="黑体" panose="02010609060101010101" pitchFamily="49" charset="-122"/>
            </a:endParaRPr>
          </a:p>
          <a:p>
            <a:pPr marL="380990" indent="-38099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支持多维度知识标签</a:t>
            </a:r>
            <a:endParaRPr lang="en-US" altLang="zh-CN" sz="2400" b="1" dirty="0">
              <a:solidFill>
                <a:srgbClr val="FFFFFF"/>
              </a:solidFill>
              <a:latin typeface="黑体" panose="02010609060101010101" pitchFamily="49" charset="-122"/>
              <a:ea typeface="黑体" panose="02010609060101010101" pitchFamily="49" charset="-122"/>
            </a:endParaRPr>
          </a:p>
          <a:p>
            <a:pPr marL="380990" indent="-38099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pitchFamily="49" charset="-122"/>
                <a:ea typeface="黑体" panose="02010609060101010101" pitchFamily="49" charset="-122"/>
              </a:rPr>
              <a:t>支持图片上涂鸦式的笔记</a:t>
            </a:r>
            <a:endParaRPr lang="en-US" altLang="zh-CN" sz="2400" b="1" dirty="0">
              <a:solidFill>
                <a:srgbClr val="FFFFFF"/>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76321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29" y="14516"/>
            <a:ext cx="4963886" cy="6858000"/>
          </a:xfrm>
          <a:prstGeom prst="rect">
            <a:avLst/>
          </a:prstGeom>
        </p:spPr>
      </p:pic>
      <p:sp>
        <p:nvSpPr>
          <p:cNvPr id="4" name="矩形 3"/>
          <p:cNvSpPr/>
          <p:nvPr/>
        </p:nvSpPr>
        <p:spPr bwMode="auto">
          <a:xfrm>
            <a:off x="4034972" y="217717"/>
            <a:ext cx="4165600" cy="725713"/>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5" name="矩形 4"/>
          <p:cNvSpPr/>
          <p:nvPr/>
        </p:nvSpPr>
        <p:spPr bwMode="auto">
          <a:xfrm>
            <a:off x="3991430" y="1079503"/>
            <a:ext cx="1204686" cy="2012042"/>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5297716" y="1064989"/>
            <a:ext cx="1727200" cy="676727"/>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5297716" y="2391234"/>
            <a:ext cx="1727200" cy="700311"/>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7206344" y="1064989"/>
            <a:ext cx="994228" cy="2012042"/>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1" name="矩形 10"/>
          <p:cNvSpPr/>
          <p:nvPr/>
        </p:nvSpPr>
        <p:spPr bwMode="auto">
          <a:xfrm>
            <a:off x="3947888" y="3425373"/>
            <a:ext cx="4252684" cy="152400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2" name="矩形 11"/>
          <p:cNvSpPr/>
          <p:nvPr/>
        </p:nvSpPr>
        <p:spPr bwMode="auto">
          <a:xfrm>
            <a:off x="3933375" y="5054604"/>
            <a:ext cx="1596568" cy="1041398"/>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3" name="矩形 12"/>
          <p:cNvSpPr/>
          <p:nvPr/>
        </p:nvSpPr>
        <p:spPr bwMode="auto">
          <a:xfrm>
            <a:off x="5609776" y="5052789"/>
            <a:ext cx="1415140" cy="1041398"/>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7101117" y="5052788"/>
            <a:ext cx="1099455" cy="1580241"/>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7" name="矩形 16"/>
          <p:cNvSpPr/>
          <p:nvPr/>
        </p:nvSpPr>
        <p:spPr>
          <a:xfrm>
            <a:off x="750974" y="118908"/>
            <a:ext cx="1107996" cy="461665"/>
          </a:xfrm>
          <a:prstGeom prst="rect">
            <a:avLst/>
          </a:prstGeom>
        </p:spPr>
        <p:txBody>
          <a:bodyPr wrap="none">
            <a:spAutoFit/>
          </a:bodyPr>
          <a:lstStyle/>
          <a:p>
            <a:r>
              <a:rPr lang="zh-CN" altLang="en-US" sz="2400" b="1" kern="0" dirty="0" smtClean="0">
                <a:solidFill>
                  <a:srgbClr val="1B539D"/>
                </a:solidFill>
                <a:latin typeface="微软雅黑" panose="020B0503020204020204" pitchFamily="34" charset="-122"/>
                <a:ea typeface="微软雅黑" panose="020B0503020204020204" pitchFamily="34" charset="-122"/>
              </a:rPr>
              <a:t>新首页</a:t>
            </a:r>
            <a:endParaRPr lang="zh-CN" altLang="en-US" sz="2400" b="1" kern="0" dirty="0">
              <a:solidFill>
                <a:srgbClr val="1B539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82963374"/>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0" y="0"/>
            <a:ext cx="12192000" cy="6858000"/>
          </a:xfrm>
          <a:prstGeom prst="rect">
            <a:avLst/>
          </a:prstGeom>
        </p:spPr>
      </p:pic>
      <p:sp>
        <p:nvSpPr>
          <p:cNvPr id="5" name="矩形 4"/>
          <p:cNvSpPr/>
          <p:nvPr/>
        </p:nvSpPr>
        <p:spPr>
          <a:xfrm>
            <a:off x="3023659" y="4197085"/>
            <a:ext cx="5472608" cy="2372883"/>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6" name="矩形标注 5"/>
          <p:cNvSpPr/>
          <p:nvPr/>
        </p:nvSpPr>
        <p:spPr>
          <a:xfrm>
            <a:off x="6288022" y="3013544"/>
            <a:ext cx="2717089" cy="906688"/>
          </a:xfrm>
          <a:prstGeom prst="wedgeRectCallout">
            <a:avLst>
              <a:gd name="adj1" fmla="val -44718"/>
              <a:gd name="adj2" fmla="val 85368"/>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7" dirty="0">
                <a:solidFill>
                  <a:srgbClr val="FF0000"/>
                </a:solidFill>
                <a:ea typeface="微软雅黑" panose="020B0503020204020204" pitchFamily="34" charset="-122"/>
              </a:rPr>
              <a:t>笔记内容直接在原文中显示，方便阅读</a:t>
            </a:r>
          </a:p>
        </p:txBody>
      </p:sp>
      <p:sp>
        <p:nvSpPr>
          <p:cNvPr id="7" name="矩形 6"/>
          <p:cNvSpPr/>
          <p:nvPr/>
        </p:nvSpPr>
        <p:spPr>
          <a:xfrm>
            <a:off x="157583" y="1028734"/>
            <a:ext cx="849852" cy="422684"/>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8" name="矩形标注 7"/>
          <p:cNvSpPr/>
          <p:nvPr/>
        </p:nvSpPr>
        <p:spPr>
          <a:xfrm>
            <a:off x="1419453" y="431669"/>
            <a:ext cx="2688300" cy="597065"/>
          </a:xfrm>
          <a:prstGeom prst="wedgeRectCallout">
            <a:avLst>
              <a:gd name="adj1" fmla="val -65967"/>
              <a:gd name="adj2" fmla="val 4979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7" dirty="0">
                <a:solidFill>
                  <a:srgbClr val="FF0000"/>
                </a:solidFill>
                <a:ea typeface="微软雅黑" panose="020B0503020204020204" pitchFamily="34" charset="-122"/>
              </a:rPr>
              <a:t>笔记标签在目录中展示</a:t>
            </a:r>
          </a:p>
        </p:txBody>
      </p:sp>
      <p:sp>
        <p:nvSpPr>
          <p:cNvPr id="10" name="矩形 9"/>
          <p:cNvSpPr/>
          <p:nvPr/>
        </p:nvSpPr>
        <p:spPr>
          <a:xfrm>
            <a:off x="1225921" y="2693749"/>
            <a:ext cx="10465163"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微软雅黑" panose="020B0503020204020204" pitchFamily="34" charset="-122"/>
                <a:ea typeface="微软雅黑" panose="020B0503020204020204" pitchFamily="34" charset="-122"/>
              </a:rPr>
              <a:t>知网型笔记模拟了用户真实的学习过程，并发挥增强出版的优势将笔记作为增强的内容单元嵌入原文和内容大纲中，支持导航、定位和链接</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3021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509" y="932723"/>
            <a:ext cx="10416480" cy="5856411"/>
          </a:xfrm>
          <a:prstGeom prst="rect">
            <a:avLst/>
          </a:prstGeom>
        </p:spPr>
      </p:pic>
      <p:sp>
        <p:nvSpPr>
          <p:cNvPr id="5" name="矩形 4"/>
          <p:cNvSpPr/>
          <p:nvPr/>
        </p:nvSpPr>
        <p:spPr>
          <a:xfrm>
            <a:off x="2801533" y="4374056"/>
            <a:ext cx="4896544" cy="1344149"/>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6" name="矩形标注 5"/>
          <p:cNvSpPr/>
          <p:nvPr/>
        </p:nvSpPr>
        <p:spPr>
          <a:xfrm>
            <a:off x="3915695" y="2953084"/>
            <a:ext cx="2668219" cy="1025828"/>
          </a:xfrm>
          <a:prstGeom prst="wedgeRectCallout">
            <a:avLst>
              <a:gd name="adj1" fmla="val -46889"/>
              <a:gd name="adj2" fmla="val 8507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7" dirty="0">
                <a:solidFill>
                  <a:srgbClr val="FF0000"/>
                </a:solidFill>
                <a:ea typeface="微软雅黑" panose="020B0503020204020204" pitchFamily="34" charset="-122"/>
              </a:rPr>
              <a:t>鼠标选中内容添加到自己的文摘框中，在总结和创作是直接使用</a:t>
            </a:r>
          </a:p>
        </p:txBody>
      </p:sp>
      <p:sp>
        <p:nvSpPr>
          <p:cNvPr id="7" name="矩形 6"/>
          <p:cNvSpPr/>
          <p:nvPr/>
        </p:nvSpPr>
        <p:spPr>
          <a:xfrm>
            <a:off x="7824193" y="1254757"/>
            <a:ext cx="2904607" cy="1070025"/>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8" name="右箭头 7"/>
          <p:cNvSpPr/>
          <p:nvPr/>
        </p:nvSpPr>
        <p:spPr>
          <a:xfrm rot="18110430">
            <a:off x="6799560" y="3183067"/>
            <a:ext cx="1152128" cy="240123"/>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2400">
              <a:solidFill>
                <a:prstClr val="black"/>
              </a:solidFill>
            </a:endParaRPr>
          </a:p>
        </p:txBody>
      </p:sp>
      <p:sp>
        <p:nvSpPr>
          <p:cNvPr id="2" name="矩形 1"/>
          <p:cNvSpPr/>
          <p:nvPr/>
        </p:nvSpPr>
        <p:spPr>
          <a:xfrm>
            <a:off x="758211" y="142435"/>
            <a:ext cx="8802410" cy="954107"/>
          </a:xfrm>
          <a:prstGeom prst="rect">
            <a:avLst/>
          </a:prstGeom>
        </p:spPr>
        <p:txBody>
          <a:bodyPr wrap="none">
            <a:spAutoFit/>
          </a:bodyPr>
          <a:lstStyle/>
          <a:p>
            <a:r>
              <a:rPr lang="zh-CN" altLang="en-US" sz="2800" b="1" dirty="0">
                <a:solidFill>
                  <a:srgbClr val="AB1B44"/>
                </a:solidFill>
                <a:ea typeface="微软雅黑" panose="020B0503020204020204" pitchFamily="34" charset="-122"/>
              </a:rPr>
              <a:t>内容摘录：</a:t>
            </a:r>
            <a:r>
              <a:rPr lang="zh-CN" altLang="en-US" sz="2800" b="1" dirty="0">
                <a:solidFill>
                  <a:srgbClr val="1F497D"/>
                </a:solidFill>
                <a:ea typeface="微软雅黑" panose="020B0503020204020204" pitchFamily="34" charset="-122"/>
              </a:rPr>
              <a:t>学习过程中随时摘录重要的碎片化内容单元</a:t>
            </a:r>
            <a:endParaRPr lang="en-US" altLang="zh-CN" sz="2800" b="1" dirty="0">
              <a:solidFill>
                <a:srgbClr val="1F497D"/>
              </a:solidFill>
              <a:ea typeface="微软雅黑" panose="020B0503020204020204" pitchFamily="34" charset="-122"/>
            </a:endParaRPr>
          </a:p>
          <a:p>
            <a:r>
              <a:rPr lang="en-US" altLang="zh-CN" sz="2800" b="1" dirty="0">
                <a:solidFill>
                  <a:srgbClr val="1F497D"/>
                </a:solidFill>
                <a:ea typeface="微软雅黑" panose="020B0503020204020204" pitchFamily="34" charset="-122"/>
              </a:rPr>
              <a:t>                       </a:t>
            </a:r>
            <a:r>
              <a:rPr lang="zh-CN" altLang="en-US" sz="2800" b="1" dirty="0">
                <a:solidFill>
                  <a:srgbClr val="1F497D"/>
                </a:solidFill>
                <a:ea typeface="微软雅黑" panose="020B0503020204020204" pitchFamily="34" charset="-122"/>
              </a:rPr>
              <a:t>包括段落、句子、图片等</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9" name="矩形 8"/>
          <p:cNvSpPr/>
          <p:nvPr/>
        </p:nvSpPr>
        <p:spPr>
          <a:xfrm>
            <a:off x="532669" y="3013844"/>
            <a:ext cx="10465163"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srgbClr val="FFFFFF"/>
                </a:solidFill>
                <a:latin typeface="微软雅黑" panose="020B0503020204020204" pitchFamily="34" charset="-122"/>
                <a:ea typeface="微软雅黑" panose="020B0503020204020204" pitchFamily="34" charset="-122"/>
              </a:rPr>
              <a:t>为读者提供了“购物车式”的内容摘录功能，解决传统学习过程中频繁的“复制”、“粘贴”操作，方便管理和引用</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7343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anim calcmode="lin" valueType="num">
                                      <p:cBhvr>
                                        <p:cTn id="22" dur="750" fill="hold"/>
                                        <p:tgtEl>
                                          <p:spTgt spid="7"/>
                                        </p:tgtEl>
                                        <p:attrNameLst>
                                          <p:attrName>ppt_x</p:attrName>
                                        </p:attrNameLst>
                                      </p:cBhvr>
                                      <p:tavLst>
                                        <p:tav tm="0">
                                          <p:val>
                                            <p:strVal val="#ppt_x"/>
                                          </p:val>
                                        </p:tav>
                                        <p:tav tm="100000">
                                          <p:val>
                                            <p:strVal val="#ppt_x"/>
                                          </p:val>
                                        </p:tav>
                                      </p:tavLst>
                                    </p:anim>
                                    <p:anim calcmode="lin" valueType="num">
                                      <p:cBhvr>
                                        <p:cTn id="23"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animBg="1"/>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58" y="851228"/>
            <a:ext cx="10684284" cy="6006977"/>
          </a:xfrm>
          <a:prstGeom prst="rect">
            <a:avLst/>
          </a:prstGeom>
        </p:spPr>
      </p:pic>
      <p:sp>
        <p:nvSpPr>
          <p:cNvPr id="2" name="矩形 1"/>
          <p:cNvSpPr/>
          <p:nvPr/>
        </p:nvSpPr>
        <p:spPr>
          <a:xfrm>
            <a:off x="815414" y="159293"/>
            <a:ext cx="9161482" cy="954107"/>
          </a:xfrm>
          <a:prstGeom prst="rect">
            <a:avLst/>
          </a:prstGeom>
        </p:spPr>
        <p:txBody>
          <a:bodyPr wrap="none">
            <a:spAutoFit/>
          </a:bodyPr>
          <a:lstStyle/>
          <a:p>
            <a:r>
              <a:rPr lang="zh-CN" altLang="en-US" sz="2800" b="1" dirty="0">
                <a:solidFill>
                  <a:srgbClr val="AB1B44"/>
                </a:solidFill>
                <a:ea typeface="微软雅黑" panose="020B0503020204020204" pitchFamily="34" charset="-122"/>
              </a:rPr>
              <a:t>内容编改重组：</a:t>
            </a:r>
            <a:r>
              <a:rPr lang="zh-CN" altLang="en-US" sz="2800" b="1" dirty="0">
                <a:solidFill>
                  <a:srgbClr val="1F497D"/>
                </a:solidFill>
                <a:ea typeface="微软雅黑" panose="020B0503020204020204" pitchFamily="34" charset="-122"/>
              </a:rPr>
              <a:t>在当前文献内容的基础上修改大纲和内容</a:t>
            </a:r>
            <a:endParaRPr lang="en-US" altLang="zh-CN" sz="2800" b="1" dirty="0">
              <a:solidFill>
                <a:srgbClr val="1F497D"/>
              </a:solidFill>
              <a:ea typeface="微软雅黑" panose="020B0503020204020204" pitchFamily="34" charset="-122"/>
            </a:endParaRPr>
          </a:p>
          <a:p>
            <a:r>
              <a:rPr lang="en-US" altLang="zh-CN" sz="2800" b="1" dirty="0">
                <a:solidFill>
                  <a:srgbClr val="1F497D"/>
                </a:solidFill>
                <a:ea typeface="微软雅黑" panose="020B0503020204020204" pitchFamily="34" charset="-122"/>
                <a:sym typeface="宋体" panose="02010600030101010101" pitchFamily="2" charset="-122"/>
              </a:rPr>
              <a:t>                               </a:t>
            </a:r>
            <a:r>
              <a:rPr lang="zh-CN" altLang="en-US" sz="2800" b="1" dirty="0">
                <a:solidFill>
                  <a:srgbClr val="1F497D"/>
                </a:solidFill>
                <a:ea typeface="微软雅黑" panose="020B0503020204020204" pitchFamily="34" charset="-122"/>
                <a:sym typeface="宋体" panose="02010600030101010101" pitchFamily="2" charset="-122"/>
              </a:rPr>
              <a:t>实现碎片的内容重组，边学习边重组</a:t>
            </a:r>
          </a:p>
        </p:txBody>
      </p:sp>
      <p:sp>
        <p:nvSpPr>
          <p:cNvPr id="5" name="矩形 4"/>
          <p:cNvSpPr/>
          <p:nvPr/>
        </p:nvSpPr>
        <p:spPr>
          <a:xfrm>
            <a:off x="455687" y="2065416"/>
            <a:ext cx="1703876" cy="1267573"/>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6" name="矩形标注 5"/>
          <p:cNvSpPr/>
          <p:nvPr/>
        </p:nvSpPr>
        <p:spPr>
          <a:xfrm>
            <a:off x="2433355" y="2307162"/>
            <a:ext cx="2894559" cy="1025828"/>
          </a:xfrm>
          <a:prstGeom prst="wedgeRectCallout">
            <a:avLst>
              <a:gd name="adj1" fmla="val -59410"/>
              <a:gd name="adj2" fmla="val -2907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7" dirty="0">
                <a:solidFill>
                  <a:srgbClr val="FF0000"/>
                </a:solidFill>
                <a:ea typeface="微软雅黑" panose="020B0503020204020204" pitchFamily="34" charset="-122"/>
              </a:rPr>
              <a:t>支持对大纲目录进行编改，可添加同级和子级目录</a:t>
            </a:r>
          </a:p>
        </p:txBody>
      </p:sp>
      <p:sp>
        <p:nvSpPr>
          <p:cNvPr id="7" name="矩形 6"/>
          <p:cNvSpPr/>
          <p:nvPr/>
        </p:nvSpPr>
        <p:spPr>
          <a:xfrm>
            <a:off x="2584452" y="1440848"/>
            <a:ext cx="1296181" cy="624569"/>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8" name="右箭头 7"/>
          <p:cNvSpPr/>
          <p:nvPr/>
        </p:nvSpPr>
        <p:spPr>
          <a:xfrm rot="19527347">
            <a:off x="2165137" y="1645780"/>
            <a:ext cx="384043" cy="243819"/>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400">
              <a:solidFill>
                <a:prstClr val="white"/>
              </a:solidFill>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08"/>
            <a:ext cx="12192000" cy="6854653"/>
          </a:xfrm>
          <a:prstGeom prst="rect">
            <a:avLst/>
          </a:prstGeom>
        </p:spPr>
      </p:pic>
      <p:sp>
        <p:nvSpPr>
          <p:cNvPr id="10" name="矩形 9"/>
          <p:cNvSpPr/>
          <p:nvPr/>
        </p:nvSpPr>
        <p:spPr>
          <a:xfrm>
            <a:off x="8577876" y="3811624"/>
            <a:ext cx="1454563" cy="1249557"/>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ln>
                <a:solidFill>
                  <a:prstClr val="black"/>
                </a:solidFill>
                <a:prstDash val="solid"/>
              </a:ln>
              <a:solidFill>
                <a:prstClr val="black"/>
              </a:solidFill>
              <a:latin typeface="微软雅黑" panose="020B0503020204020204" pitchFamily="34" charset="-122"/>
              <a:ea typeface="微软雅黑" panose="020B0503020204020204" pitchFamily="34" charset="-122"/>
            </a:endParaRPr>
          </a:p>
        </p:txBody>
      </p:sp>
      <p:sp>
        <p:nvSpPr>
          <p:cNvPr id="11" name="矩形标注 10"/>
          <p:cNvSpPr/>
          <p:nvPr/>
        </p:nvSpPr>
        <p:spPr>
          <a:xfrm>
            <a:off x="10237213" y="4000760"/>
            <a:ext cx="1748656" cy="1056117"/>
          </a:xfrm>
          <a:prstGeom prst="wedgeRectCallout">
            <a:avLst>
              <a:gd name="adj1" fmla="val -60982"/>
              <a:gd name="adj2" fmla="val -18355"/>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7" dirty="0">
                <a:solidFill>
                  <a:srgbClr val="FF0000"/>
                </a:solidFill>
                <a:ea typeface="微软雅黑" panose="020B0503020204020204" pitchFamily="34" charset="-122"/>
              </a:rPr>
              <a:t>可在段前段后插入其他文献的内容单元</a:t>
            </a:r>
          </a:p>
        </p:txBody>
      </p:sp>
      <p:pic>
        <p:nvPicPr>
          <p:cNvPr id="12" name="图片 11"/>
          <p:cNvPicPr>
            <a:picLocks noChangeAspect="1"/>
          </p:cNvPicPr>
          <p:nvPr/>
        </p:nvPicPr>
        <p:blipFill>
          <a:blip r:embed="rId4"/>
          <a:stretch>
            <a:fillRect/>
          </a:stretch>
        </p:blipFill>
        <p:spPr>
          <a:xfrm>
            <a:off x="1073503" y="1632475"/>
            <a:ext cx="7401987" cy="4444479"/>
          </a:xfrm>
          <a:prstGeom prst="rect">
            <a:avLst/>
          </a:prstGeom>
          <a:ln w="12700">
            <a:solidFill>
              <a:schemeClr val="tx1">
                <a:lumMod val="75000"/>
                <a:lumOff val="25000"/>
              </a:schemeClr>
            </a:solidFill>
          </a:ln>
        </p:spPr>
      </p:pic>
      <p:sp>
        <p:nvSpPr>
          <p:cNvPr id="13" name="矩形标注 12"/>
          <p:cNvSpPr/>
          <p:nvPr/>
        </p:nvSpPr>
        <p:spPr>
          <a:xfrm>
            <a:off x="5769399" y="1218263"/>
            <a:ext cx="2951091" cy="754071"/>
          </a:xfrm>
          <a:prstGeom prst="wedgeRectCallout">
            <a:avLst>
              <a:gd name="adj1" fmla="val -38031"/>
              <a:gd name="adj2" fmla="val 86724"/>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7" dirty="0">
                <a:solidFill>
                  <a:srgbClr val="FF0000"/>
                </a:solidFill>
                <a:ea typeface="微软雅黑" panose="020B0503020204020204" pitchFamily="34" charset="-122"/>
              </a:rPr>
              <a:t>选择文摘、笔记、其他文献段落或者自由输入内容</a:t>
            </a:r>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46"/>
            <a:ext cx="12192000" cy="6854653"/>
          </a:xfrm>
          <a:prstGeom prst="rect">
            <a:avLst/>
          </a:prstGeom>
        </p:spPr>
      </p:pic>
      <p:sp>
        <p:nvSpPr>
          <p:cNvPr id="15" name="矩形 14"/>
          <p:cNvSpPr/>
          <p:nvPr/>
        </p:nvSpPr>
        <p:spPr>
          <a:xfrm>
            <a:off x="2735030" y="1440846"/>
            <a:ext cx="5740460" cy="42924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6" name="直接连接符 6"/>
          <p:cNvSpPr>
            <a:spLocks noChangeShapeType="1"/>
          </p:cNvSpPr>
          <p:nvPr/>
        </p:nvSpPr>
        <p:spPr bwMode="auto">
          <a:xfrm flipH="1">
            <a:off x="8265229" y="2948223"/>
            <a:ext cx="828076" cy="0"/>
          </a:xfrm>
          <a:prstGeom prst="line">
            <a:avLst/>
          </a:prstGeom>
          <a:noFill/>
          <a:ln w="6350">
            <a:solidFill>
              <a:srgbClr val="FF66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7" name="矩形 15"/>
          <p:cNvSpPr>
            <a:spLocks noChangeArrowheads="1"/>
          </p:cNvSpPr>
          <p:nvPr/>
        </p:nvSpPr>
        <p:spPr bwMode="auto">
          <a:xfrm>
            <a:off x="9006331" y="2692406"/>
            <a:ext cx="2846312" cy="665903"/>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itchFamily="34" charset="0"/>
                <a:ea typeface="宋体" pitchFamily="2" charset="-122"/>
              </a:defRPr>
            </a:lvl1pPr>
            <a:lvl2pPr marL="742950" indent="-285750">
              <a:lnSpc>
                <a:spcPct val="90000"/>
              </a:lnSpc>
              <a:spcBef>
                <a:spcPct val="30000"/>
              </a:spcBef>
              <a:buChar char="•"/>
              <a:defRPr sz="2400">
                <a:solidFill>
                  <a:schemeClr val="tx1"/>
                </a:solidFill>
                <a:latin typeface="Calibri" pitchFamily="34" charset="0"/>
                <a:ea typeface="宋体" pitchFamily="2" charset="-122"/>
              </a:defRPr>
            </a:lvl2pPr>
            <a:lvl3pPr marL="1143000" indent="-228600">
              <a:lnSpc>
                <a:spcPct val="90000"/>
              </a:lnSpc>
              <a:spcBef>
                <a:spcPct val="30000"/>
              </a:spcBef>
              <a:buChar char="•"/>
              <a:defRPr sz="2000">
                <a:solidFill>
                  <a:schemeClr val="tx1"/>
                </a:solidFill>
                <a:latin typeface="Calibri" pitchFamily="34" charset="0"/>
                <a:ea typeface="宋体" pitchFamily="2" charset="-122"/>
              </a:defRPr>
            </a:lvl3pPr>
            <a:lvl4pPr marL="1600200" indent="-228600">
              <a:lnSpc>
                <a:spcPct val="90000"/>
              </a:lnSpc>
              <a:spcBef>
                <a:spcPct val="30000"/>
              </a:spcBef>
              <a:buChar char="•"/>
              <a:defRPr>
                <a:solidFill>
                  <a:schemeClr val="tx1"/>
                </a:solidFill>
                <a:latin typeface="Calibri" pitchFamily="34" charset="0"/>
                <a:ea typeface="宋体" pitchFamily="2" charset="-122"/>
              </a:defRPr>
            </a:lvl4pPr>
            <a:lvl5pPr marL="2057400" indent="-228600">
              <a:lnSpc>
                <a:spcPct val="90000"/>
              </a:lnSpc>
              <a:spcBef>
                <a:spcPct val="300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0"/>
              </a:spcBef>
              <a:buFont typeface="Arial" pitchFamily="34" charset="0"/>
              <a:buNone/>
            </a:pPr>
            <a:r>
              <a:rPr lang="zh-CN" altLang="en-US" sz="1867" dirty="0">
                <a:solidFill>
                  <a:prstClr val="black"/>
                </a:solidFill>
              </a:rPr>
              <a:t>刚才重组的内容单元，用不同的颜色加以区分</a:t>
            </a:r>
          </a:p>
        </p:txBody>
      </p:sp>
      <p:sp>
        <p:nvSpPr>
          <p:cNvPr id="18" name="矩形 17"/>
          <p:cNvSpPr/>
          <p:nvPr/>
        </p:nvSpPr>
        <p:spPr>
          <a:xfrm>
            <a:off x="1307624" y="2924143"/>
            <a:ext cx="9793088"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srgbClr val="FFFFFF"/>
                </a:solidFill>
                <a:latin typeface="微软雅黑" panose="020B0503020204020204" pitchFamily="34" charset="-122"/>
                <a:ea typeface="微软雅黑" panose="020B0503020204020204" pitchFamily="34" charset="-122"/>
              </a:rPr>
              <a:t>内容编改重组功能边学习边汇编，完成了知识框架的梳理和内容汇编，直接形成个人学习成果文档</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3013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750" fill="hold"/>
                                        <p:tgtEl>
                                          <p:spTgt spid="9"/>
                                        </p:tgtEl>
                                        <p:attrNameLst>
                                          <p:attrName>ppt_w</p:attrName>
                                        </p:attrNameLst>
                                      </p:cBhvr>
                                      <p:tavLst>
                                        <p:tav tm="0">
                                          <p:val>
                                            <p:fltVal val="0"/>
                                          </p:val>
                                        </p:tav>
                                        <p:tav tm="100000">
                                          <p:val>
                                            <p:strVal val="#ppt_w"/>
                                          </p:val>
                                        </p:tav>
                                      </p:tavLst>
                                    </p:anim>
                                    <p:anim calcmode="lin" valueType="num">
                                      <p:cBhvr>
                                        <p:cTn id="30" dur="750" fill="hold"/>
                                        <p:tgtEl>
                                          <p:spTgt spid="9"/>
                                        </p:tgtEl>
                                        <p:attrNameLst>
                                          <p:attrName>ppt_h</p:attrName>
                                        </p:attrNameLst>
                                      </p:cBhvr>
                                      <p:tavLst>
                                        <p:tav tm="0">
                                          <p:val>
                                            <p:fltVal val="0"/>
                                          </p:val>
                                        </p:tav>
                                        <p:tav tm="100000">
                                          <p:val>
                                            <p:strVal val="#ppt_h"/>
                                          </p:val>
                                        </p:tav>
                                      </p:tavLst>
                                    </p:anim>
                                    <p:animEffect transition="in" filter="fade">
                                      <p:cBhvr>
                                        <p:cTn id="31" dur="750"/>
                                        <p:tgtEl>
                                          <p:spTgt spid="9"/>
                                        </p:tgtEl>
                                      </p:cBhvr>
                                    </p:animEffect>
                                  </p:childTnLst>
                                </p:cTn>
                              </p:par>
                            </p:childTnLst>
                          </p:cTn>
                        </p:par>
                        <p:par>
                          <p:cTn id="32" fill="hold">
                            <p:stCondLst>
                              <p:cond delay="750"/>
                            </p:stCondLst>
                            <p:childTnLst>
                              <p:par>
                                <p:cTn id="33" presetID="2" presetClass="entr" presetSubtype="4"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ppt_w/2"/>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strVal val="#ppt_h"/>
                                          </p:val>
                                        </p:tav>
                                        <p:tav tm="100000">
                                          <p:val>
                                            <p:strVal val="#ppt_h"/>
                                          </p:val>
                                        </p:tav>
                                      </p:tavLst>
                                    </p:anim>
                                  </p:childTnLst>
                                </p:cTn>
                              </p:par>
                              <p:par>
                                <p:cTn id="50" presetID="53" presetClass="entr" presetSubtype="16"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strVal val="#ppt_w+.3"/>
                                          </p:val>
                                        </p:tav>
                                        <p:tav tm="100000">
                                          <p:val>
                                            <p:strVal val="#ppt_w"/>
                                          </p:val>
                                        </p:tav>
                                      </p:tavLst>
                                    </p:anim>
                                    <p:anim calcmode="lin" valueType="num">
                                      <p:cBhvr>
                                        <p:cTn id="60" dur="1000" fill="hold"/>
                                        <p:tgtEl>
                                          <p:spTgt spid="14"/>
                                        </p:tgtEl>
                                        <p:attrNameLst>
                                          <p:attrName>ppt_h</p:attrName>
                                        </p:attrNameLst>
                                      </p:cBhvr>
                                      <p:tavLst>
                                        <p:tav tm="0">
                                          <p:val>
                                            <p:strVal val="#ppt_h"/>
                                          </p:val>
                                        </p:tav>
                                        <p:tav tm="100000">
                                          <p:val>
                                            <p:strVal val="#ppt_h"/>
                                          </p:val>
                                        </p:tav>
                                      </p:tavLst>
                                    </p:anim>
                                    <p:animEffect transition="in" filter="fade">
                                      <p:cBhvr>
                                        <p:cTn id="61" dur="1000"/>
                                        <p:tgtEl>
                                          <p:spTgt spid="14"/>
                                        </p:tgtEl>
                                      </p:cBhvr>
                                    </p:animEffect>
                                  </p:childTnLst>
                                </p:cTn>
                              </p:par>
                            </p:childTnLst>
                          </p:cTn>
                        </p:par>
                        <p:par>
                          <p:cTn id="62" fill="hold">
                            <p:stCondLst>
                              <p:cond delay="1000"/>
                            </p:stCondLst>
                            <p:childTnLst>
                              <p:par>
                                <p:cTn id="63" presetID="17" presetClass="entr" presetSubtype="1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par>
                                <p:cTn id="67" presetID="17" presetClass="entr" presetSubtype="1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strVal val="#ppt_h"/>
                                          </p:val>
                                        </p:tav>
                                        <p:tav tm="100000">
                                          <p:val>
                                            <p:strVal val="#ppt_h"/>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ppt_w</p:attrName>
                                        </p:attrNameLst>
                                      </p:cBhvr>
                                      <p:tavLst>
                                        <p:tav tm="0">
                                          <p:val>
                                            <p:fltVal val="0"/>
                                          </p:val>
                                        </p:tav>
                                        <p:tav tm="100000">
                                          <p:val>
                                            <p:strVal val="#ppt_w"/>
                                          </p:val>
                                        </p:tav>
                                      </p:tavLst>
                                    </p:anim>
                                    <p:anim calcmode="lin" valueType="num">
                                      <p:cBhvr>
                                        <p:cTn id="80"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animBg="1"/>
      <p:bldP spid="8" grpId="0" animBg="1"/>
      <p:bldP spid="10" grpId="0" bldLvl="0" animBg="1"/>
      <p:bldP spid="11" grpId="0" bldLvl="0" animBg="1"/>
      <p:bldP spid="13" grpId="0" bldLvl="0" animBg="1"/>
      <p:bldP spid="15" grpId="0" animBg="1"/>
      <p:bldP spid="16" grpId="0" animBg="1"/>
      <p:bldP spid="17" grpId="0" animBg="1"/>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23" y="1124745"/>
            <a:ext cx="10766156" cy="6055962"/>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169" y="1023382"/>
            <a:ext cx="6389652" cy="5455076"/>
          </a:xfrm>
          <a:prstGeom prst="rect">
            <a:avLst/>
          </a:prstGeom>
        </p:spPr>
      </p:pic>
      <p:sp>
        <p:nvSpPr>
          <p:cNvPr id="4" name="矩形 3"/>
          <p:cNvSpPr/>
          <p:nvPr/>
        </p:nvSpPr>
        <p:spPr>
          <a:xfrm>
            <a:off x="9215644" y="3098282"/>
            <a:ext cx="2247935" cy="746355"/>
          </a:xfrm>
          <a:prstGeom prst="rect">
            <a:avLst/>
          </a:prstGeom>
          <a:noFill/>
          <a:ln w="28575" cap="flat" cmpd="sng" algn="ctr">
            <a:solidFill>
              <a:srgbClr val="F79646">
                <a:lumMod val="75000"/>
              </a:srgbClr>
            </a:solidFill>
            <a:prstDash val="solid"/>
          </a:ln>
          <a:effectLst/>
        </p:spPr>
        <p:txBody>
          <a:bodyPr rtlCol="0" anchor="ctr"/>
          <a:lstStyle/>
          <a:p>
            <a:pPr algn="ctr" defTabSz="685783">
              <a:defRPr/>
            </a:pPr>
            <a:endParaRPr lang="zh-CN" altLang="en-US" sz="1600" kern="0">
              <a:solidFill>
                <a:prstClr val="black"/>
              </a:solidFill>
              <a:ea typeface="微软雅黑" panose="020B0503020204020204" pitchFamily="34" charset="-122"/>
            </a:endParaRPr>
          </a:p>
        </p:txBody>
      </p:sp>
      <p:sp>
        <p:nvSpPr>
          <p:cNvPr id="5" name="直接连接符 4"/>
          <p:cNvSpPr>
            <a:spLocks noChangeShapeType="1"/>
          </p:cNvSpPr>
          <p:nvPr/>
        </p:nvSpPr>
        <p:spPr bwMode="auto">
          <a:xfrm flipH="1" flipV="1">
            <a:off x="10339610" y="3816688"/>
            <a:ext cx="1" cy="672075"/>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6" name="矩形 15"/>
          <p:cNvSpPr>
            <a:spLocks noChangeArrowheads="1"/>
          </p:cNvSpPr>
          <p:nvPr/>
        </p:nvSpPr>
        <p:spPr bwMode="auto">
          <a:xfrm>
            <a:off x="9288905" y="4456946"/>
            <a:ext cx="2457763"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dirty="0">
                <a:solidFill>
                  <a:prstClr val="white"/>
                </a:solidFill>
                <a:ea typeface="微软雅黑" panose="020B0503020204020204" pitchFamily="34" charset="-122"/>
              </a:rPr>
              <a:t>参考文献和引证文献直接进入学习界面</a:t>
            </a:r>
          </a:p>
        </p:txBody>
      </p:sp>
      <p:sp>
        <p:nvSpPr>
          <p:cNvPr id="7" name="矩形 6"/>
          <p:cNvSpPr/>
          <p:nvPr/>
        </p:nvSpPr>
        <p:spPr>
          <a:xfrm>
            <a:off x="2250629" y="1023382"/>
            <a:ext cx="6755187" cy="5834618"/>
          </a:xfrm>
          <a:prstGeom prst="rect">
            <a:avLst/>
          </a:prstGeom>
          <a:noFill/>
          <a:ln w="28575" cap="flat" cmpd="sng" algn="ctr">
            <a:solidFill>
              <a:srgbClr val="F79646">
                <a:lumMod val="75000"/>
              </a:srgbClr>
            </a:solidFill>
            <a:prstDash val="solid"/>
          </a:ln>
          <a:effectLst/>
        </p:spPr>
        <p:txBody>
          <a:bodyPr rtlCol="0" anchor="ctr"/>
          <a:lstStyle/>
          <a:p>
            <a:pPr algn="ctr" defTabSz="685783">
              <a:defRPr/>
            </a:pPr>
            <a:endParaRPr lang="zh-CN" altLang="en-US" sz="1600" kern="0">
              <a:solidFill>
                <a:prstClr val="black"/>
              </a:solidFill>
              <a:ea typeface="微软雅黑" panose="020B0503020204020204" pitchFamily="34" charset="-122"/>
            </a:endParaRPr>
          </a:p>
        </p:txBody>
      </p:sp>
      <p:sp>
        <p:nvSpPr>
          <p:cNvPr id="8" name="直接连接符 7"/>
          <p:cNvSpPr>
            <a:spLocks noChangeShapeType="1"/>
          </p:cNvSpPr>
          <p:nvPr/>
        </p:nvSpPr>
        <p:spPr bwMode="auto">
          <a:xfrm flipV="1">
            <a:off x="1827070" y="1399346"/>
            <a:ext cx="480053" cy="13431"/>
          </a:xfrm>
          <a:prstGeom prst="line">
            <a:avLst/>
          </a:prstGeom>
          <a:noFill/>
          <a:ln w="28575">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9" name="矩形 15"/>
          <p:cNvSpPr>
            <a:spLocks noChangeArrowheads="1"/>
          </p:cNvSpPr>
          <p:nvPr/>
        </p:nvSpPr>
        <p:spPr bwMode="auto">
          <a:xfrm>
            <a:off x="0" y="1124745"/>
            <a:ext cx="1967541" cy="850665"/>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dirty="0">
                <a:solidFill>
                  <a:prstClr val="white"/>
                </a:solidFill>
                <a:ea typeface="微软雅黑" panose="020B0503020204020204" pitchFamily="34" charset="-122"/>
              </a:rPr>
              <a:t>在同一界面上以图层遮罩的方式阅读引用和引证文献</a:t>
            </a:r>
          </a:p>
        </p:txBody>
      </p:sp>
      <p:sp>
        <p:nvSpPr>
          <p:cNvPr id="10" name="矩形 9"/>
          <p:cNvSpPr/>
          <p:nvPr/>
        </p:nvSpPr>
        <p:spPr>
          <a:xfrm>
            <a:off x="3285642" y="5574123"/>
            <a:ext cx="4494507" cy="795679"/>
          </a:xfrm>
          <a:prstGeom prst="rect">
            <a:avLst/>
          </a:prstGeom>
          <a:noFill/>
          <a:ln w="28575" cap="flat" cmpd="sng" algn="ctr">
            <a:solidFill>
              <a:srgbClr val="F79646">
                <a:lumMod val="75000"/>
              </a:srgbClr>
            </a:solidFill>
            <a:prstDash val="solid"/>
          </a:ln>
          <a:effectLst/>
        </p:spPr>
        <p:txBody>
          <a:bodyPr rtlCol="0" anchor="ctr"/>
          <a:lstStyle/>
          <a:p>
            <a:pPr algn="ctr" defTabSz="685783">
              <a:defRPr/>
            </a:pPr>
            <a:endParaRPr lang="zh-CN" altLang="en-US" sz="1600" kern="0">
              <a:solidFill>
                <a:prstClr val="black"/>
              </a:solidFill>
              <a:ea typeface="微软雅黑" panose="020B0503020204020204" pitchFamily="34" charset="-122"/>
            </a:endParaRPr>
          </a:p>
        </p:txBody>
      </p:sp>
      <p:sp>
        <p:nvSpPr>
          <p:cNvPr id="11" name="矩形标注 10"/>
          <p:cNvSpPr/>
          <p:nvPr/>
        </p:nvSpPr>
        <p:spPr>
          <a:xfrm>
            <a:off x="4477683" y="4677139"/>
            <a:ext cx="2362292" cy="733629"/>
          </a:xfrm>
          <a:prstGeom prst="wedgeRectCallout">
            <a:avLst>
              <a:gd name="adj1" fmla="val 3210"/>
              <a:gd name="adj2" fmla="val 95167"/>
            </a:avLst>
          </a:prstGeom>
          <a:solidFill>
            <a:srgbClr val="00B050"/>
          </a:solidFill>
          <a:ln w="25400" cap="flat" cmpd="sng" algn="ctr">
            <a:noFill/>
            <a:prstDash val="solid"/>
          </a:ln>
          <a:effectLst/>
        </p:spPr>
        <p:txBody>
          <a:bodyPr rtlCol="0" anchor="ctr"/>
          <a:lstStyle/>
          <a:p>
            <a:pPr algn="ctr" defTabSz="685783">
              <a:defRPr/>
            </a:pPr>
            <a:r>
              <a:rPr lang="zh-CN" altLang="en-US" sz="1600" kern="0" dirty="0">
                <a:solidFill>
                  <a:prstClr val="white"/>
                </a:solidFill>
                <a:latin typeface="微软雅黑" panose="020B0503020204020204" pitchFamily="34" charset="-122"/>
                <a:ea typeface="微软雅黑" panose="020B0503020204020204" pitchFamily="34" charset="-122"/>
              </a:rPr>
              <a:t>引用和引证文献中边学习边添加笔记</a:t>
            </a:r>
          </a:p>
        </p:txBody>
      </p:sp>
      <p:sp>
        <p:nvSpPr>
          <p:cNvPr id="12" name="矩形 11"/>
          <p:cNvSpPr/>
          <p:nvPr/>
        </p:nvSpPr>
        <p:spPr>
          <a:xfrm>
            <a:off x="630740" y="214679"/>
            <a:ext cx="8802410"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sym typeface="宋体" panose="02010600030101010101" pitchFamily="2" charset="-122"/>
              </a:rPr>
              <a:t>参考引证文献笔记：</a:t>
            </a:r>
            <a:r>
              <a:rPr lang="zh-CN" altLang="en-US" sz="2800" b="1" dirty="0">
                <a:solidFill>
                  <a:srgbClr val="1F497D"/>
                </a:solidFill>
                <a:ea typeface="微软雅黑" panose="020B0503020204020204" pitchFamily="34" charset="-122"/>
                <a:sym typeface="宋体" panose="02010600030101010101" pitchFamily="2" charset="-122"/>
              </a:rPr>
              <a:t>按参考引证关系统一管理学习笔记</a:t>
            </a:r>
          </a:p>
        </p:txBody>
      </p:sp>
      <p:sp>
        <p:nvSpPr>
          <p:cNvPr id="13"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Tree>
    <p:extLst>
      <p:ext uri="{BB962C8B-B14F-4D97-AF65-F5344CB8AC3E}">
        <p14:creationId xmlns:p14="http://schemas.microsoft.com/office/powerpoint/2010/main" val="3269905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right)">
                                      <p:cBhvr>
                                        <p:cTn id="14" dur="500"/>
                                        <p:tgtEl>
                                          <p:spTgt spid="5"/>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ppt_x</p:attrName>
                                        </p:attrNameLst>
                                      </p:cBhvr>
                                      <p:tavLst>
                                        <p:tav tm="0">
                                          <p:val>
                                            <p:strVal val="#ppt_x-#ppt_w*1.125000"/>
                                          </p:val>
                                        </p:tav>
                                        <p:tav tm="100000">
                                          <p:val>
                                            <p:strVal val="#ppt_x"/>
                                          </p:val>
                                        </p:tav>
                                      </p:tavLst>
                                    </p:anim>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750" fill="hold"/>
                                        <p:tgtEl>
                                          <p:spTgt spid="3"/>
                                        </p:tgtEl>
                                        <p:attrNameLst>
                                          <p:attrName>ppt_x</p:attrName>
                                        </p:attrNameLst>
                                      </p:cBhvr>
                                      <p:tavLst>
                                        <p:tav tm="0">
                                          <p:val>
                                            <p:strVal val="#ppt_x"/>
                                          </p:val>
                                        </p:tav>
                                        <p:tav tm="100000">
                                          <p:val>
                                            <p:strVal val="#ppt_x"/>
                                          </p:val>
                                        </p:tav>
                                      </p:tavLst>
                                    </p:anim>
                                    <p:anim calcmode="lin" valueType="num">
                                      <p:cBhvr additive="base">
                                        <p:cTn id="25"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1500"/>
                            </p:stCondLst>
                            <p:childTnLst>
                              <p:par>
                                <p:cTn id="50" presetID="42"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anim calcmode="lin" valueType="num">
                                      <p:cBhvr>
                                        <p:cTn id="53" dur="500" fill="hold"/>
                                        <p:tgtEl>
                                          <p:spTgt spid="11"/>
                                        </p:tgtEl>
                                        <p:attrNameLst>
                                          <p:attrName>ppt_x</p:attrName>
                                        </p:attrNameLst>
                                      </p:cBhvr>
                                      <p:tavLst>
                                        <p:tav tm="0">
                                          <p:val>
                                            <p:strVal val="#ppt_x"/>
                                          </p:val>
                                        </p:tav>
                                        <p:tav tm="100000">
                                          <p:val>
                                            <p:strVal val="#ppt_x"/>
                                          </p:val>
                                        </p:tav>
                                      </p:tavLst>
                                    </p:anim>
                                    <p:anim calcmode="lin" valueType="num">
                                      <p:cBhvr>
                                        <p:cTn id="5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89" y="1220755"/>
            <a:ext cx="10323595" cy="5253203"/>
          </a:xfrm>
          <a:prstGeom prst="rect">
            <a:avLst/>
          </a:prstGeom>
          <a:ln>
            <a:noFill/>
          </a:ln>
          <a:effectLst>
            <a:outerShdw blurRad="50800" dist="38100" dir="2700000" algn="tl" rotWithShape="0">
              <a:prstClr val="black">
                <a:alpha val="40000"/>
              </a:prstClr>
            </a:outerShdw>
          </a:effectLst>
        </p:spPr>
      </p:pic>
      <p:sp>
        <p:nvSpPr>
          <p:cNvPr id="12" name="矩形 11"/>
          <p:cNvSpPr/>
          <p:nvPr/>
        </p:nvSpPr>
        <p:spPr>
          <a:xfrm>
            <a:off x="2864111" y="2673787"/>
            <a:ext cx="4963752" cy="1811331"/>
          </a:xfrm>
          <a:prstGeom prst="rect">
            <a:avLst/>
          </a:prstGeom>
          <a:noFill/>
          <a:ln w="28575" cap="flat" cmpd="sng" algn="ctr">
            <a:solidFill>
              <a:srgbClr val="F79646">
                <a:lumMod val="75000"/>
              </a:srgbClr>
            </a:solidFill>
            <a:prstDash val="solid"/>
          </a:ln>
          <a:effectLst/>
        </p:spPr>
        <p:txBody>
          <a:bodyPr rtlCol="0" anchor="ctr"/>
          <a:lstStyle/>
          <a:p>
            <a:pPr algn="ctr" defTabSz="914377">
              <a:defRPr/>
            </a:pPr>
            <a:endParaRPr lang="zh-CN" altLang="en-US" kern="0">
              <a:solidFill>
                <a:prstClr val="black"/>
              </a:solidFill>
              <a:ea typeface="微软雅黑" panose="020B0503020204020204" pitchFamily="34" charset="-122"/>
            </a:endParaRPr>
          </a:p>
        </p:txBody>
      </p:sp>
      <p:sp>
        <p:nvSpPr>
          <p:cNvPr id="13" name="右箭头 12"/>
          <p:cNvSpPr/>
          <p:nvPr/>
        </p:nvSpPr>
        <p:spPr>
          <a:xfrm>
            <a:off x="7056107" y="3447096"/>
            <a:ext cx="1177836" cy="472553"/>
          </a:xfrm>
          <a:prstGeom prst="right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783">
              <a:defRPr/>
            </a:pPr>
            <a:r>
              <a:rPr lang="zh-CN" altLang="en-US" sz="1200" b="1" kern="0" dirty="0">
                <a:solidFill>
                  <a:srgbClr val="002060"/>
                </a:solidFill>
                <a:ea typeface="微软雅黑" panose="020B0503020204020204" pitchFamily="34" charset="-122"/>
              </a:rPr>
              <a:t>点击段落</a:t>
            </a:r>
          </a:p>
        </p:txBody>
      </p:sp>
      <p:sp>
        <p:nvSpPr>
          <p:cNvPr id="14" name="矩形 13"/>
          <p:cNvSpPr/>
          <p:nvPr/>
        </p:nvSpPr>
        <p:spPr>
          <a:xfrm>
            <a:off x="10388174" y="2593050"/>
            <a:ext cx="474844" cy="319047"/>
          </a:xfrm>
          <a:prstGeom prst="rect">
            <a:avLst/>
          </a:prstGeom>
          <a:noFill/>
          <a:ln w="28575" cap="flat" cmpd="sng" algn="ctr">
            <a:solidFill>
              <a:srgbClr val="F79646">
                <a:lumMod val="75000"/>
              </a:srgbClr>
            </a:solidFill>
            <a:prstDash val="solid"/>
          </a:ln>
          <a:effectLst/>
        </p:spPr>
        <p:txBody>
          <a:bodyPr rtlCol="0" anchor="ctr"/>
          <a:lstStyle/>
          <a:p>
            <a:pPr algn="ctr" defTabSz="685783">
              <a:defRPr/>
            </a:pPr>
            <a:endParaRPr lang="zh-CN" altLang="en-US" sz="1600" kern="0">
              <a:solidFill>
                <a:prstClr val="black"/>
              </a:solidFill>
              <a:ea typeface="微软雅黑" panose="020B0503020204020204" pitchFamily="34" charset="-122"/>
            </a:endParaRPr>
          </a:p>
        </p:txBody>
      </p:sp>
      <p:sp>
        <p:nvSpPr>
          <p:cNvPr id="10" name="矩形 9"/>
          <p:cNvSpPr/>
          <p:nvPr/>
        </p:nvSpPr>
        <p:spPr>
          <a:xfrm>
            <a:off x="8773846" y="2935053"/>
            <a:ext cx="2128833" cy="3374267"/>
          </a:xfrm>
          <a:prstGeom prst="rect">
            <a:avLst/>
          </a:prstGeom>
          <a:noFill/>
          <a:ln w="28575" cap="flat" cmpd="sng" algn="ctr">
            <a:solidFill>
              <a:srgbClr val="F79646">
                <a:lumMod val="75000"/>
              </a:srgbClr>
            </a:solidFill>
            <a:prstDash val="solid"/>
          </a:ln>
          <a:effectLst/>
        </p:spPr>
        <p:txBody>
          <a:bodyPr rtlCol="0" anchor="ctr"/>
          <a:lstStyle/>
          <a:p>
            <a:pPr algn="ctr" defTabSz="685783">
              <a:defRPr/>
            </a:pPr>
            <a:endParaRPr lang="zh-CN" altLang="en-US" sz="1600" kern="0">
              <a:solidFill>
                <a:prstClr val="black"/>
              </a:solidFill>
              <a:ea typeface="微软雅黑" panose="020B0503020204020204" pitchFamily="34" charset="-122"/>
            </a:endParaRPr>
          </a:p>
        </p:txBody>
      </p:sp>
      <p:sp>
        <p:nvSpPr>
          <p:cNvPr id="11" name="矩形标注 10"/>
          <p:cNvSpPr/>
          <p:nvPr/>
        </p:nvSpPr>
        <p:spPr>
          <a:xfrm>
            <a:off x="9792952" y="5260498"/>
            <a:ext cx="2142920" cy="733629"/>
          </a:xfrm>
          <a:prstGeom prst="wedgeRectCallout">
            <a:avLst>
              <a:gd name="adj1" fmla="val -36050"/>
              <a:gd name="adj2" fmla="val -109787"/>
            </a:avLst>
          </a:prstGeom>
          <a:solidFill>
            <a:srgbClr val="00B050"/>
          </a:solidFill>
          <a:ln w="25400" cap="flat" cmpd="sng" algn="ctr">
            <a:noFill/>
            <a:prstDash val="solid"/>
          </a:ln>
          <a:effectLst/>
        </p:spPr>
        <p:txBody>
          <a:bodyPr rtlCol="0" anchor="ctr"/>
          <a:lstStyle/>
          <a:p>
            <a:pPr algn="ctr" defTabSz="685783">
              <a:defRPr/>
            </a:pPr>
            <a:r>
              <a:rPr lang="zh-CN" altLang="en-US" b="1" kern="0" dirty="0">
                <a:solidFill>
                  <a:prstClr val="white"/>
                </a:solidFill>
                <a:latin typeface="微软雅黑" panose="020B0503020204020204" pitchFamily="34" charset="-122"/>
                <a:ea typeface="微软雅黑" panose="020B0503020204020204" pitchFamily="34" charset="-122"/>
              </a:rPr>
              <a:t>直接显示参考文献的笔记</a:t>
            </a:r>
          </a:p>
        </p:txBody>
      </p:sp>
      <p:sp>
        <p:nvSpPr>
          <p:cNvPr id="15" name="直接连接符 14"/>
          <p:cNvSpPr>
            <a:spLocks noChangeShapeType="1"/>
          </p:cNvSpPr>
          <p:nvPr/>
        </p:nvSpPr>
        <p:spPr bwMode="auto">
          <a:xfrm flipH="1" flipV="1">
            <a:off x="10811573" y="2770416"/>
            <a:ext cx="212132" cy="0"/>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6" name="矩形 15"/>
          <p:cNvSpPr>
            <a:spLocks noChangeArrowheads="1"/>
          </p:cNvSpPr>
          <p:nvPr/>
        </p:nvSpPr>
        <p:spPr bwMode="auto">
          <a:xfrm>
            <a:off x="11023706" y="2439053"/>
            <a:ext cx="1168295" cy="662727"/>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600" b="1" dirty="0">
                <a:solidFill>
                  <a:prstClr val="white"/>
                </a:solidFill>
                <a:ea typeface="微软雅黑" panose="020B0503020204020204" pitchFamily="34" charset="-122"/>
              </a:rPr>
              <a:t>参考文献笔记条数</a:t>
            </a:r>
          </a:p>
        </p:txBody>
      </p:sp>
      <p:sp>
        <p:nvSpPr>
          <p:cNvPr id="17" name="MH_SubTitle_1"/>
          <p:cNvSpPr/>
          <p:nvPr>
            <p:custDataLst>
              <p:tags r:id="rId1"/>
            </p:custDataLst>
          </p:nvPr>
        </p:nvSpPr>
        <p:spPr>
          <a:xfrm>
            <a:off x="1411723" y="4558574"/>
            <a:ext cx="4128459" cy="643628"/>
          </a:xfrm>
          <a:prstGeom prst="rect">
            <a:avLst/>
          </a:prstGeom>
          <a:solidFill>
            <a:srgbClr val="B27AD8"/>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3" b="1" dirty="0">
                <a:solidFill>
                  <a:srgbClr val="FFFFFF"/>
                </a:solidFill>
                <a:latin typeface="微软雅黑" panose="020B0503020204020204" pitchFamily="34" charset="-122"/>
                <a:ea typeface="微软雅黑" panose="020B0503020204020204" pitchFamily="34" charset="-122"/>
              </a:rPr>
              <a:t>参考文献（探究原理）</a:t>
            </a:r>
          </a:p>
        </p:txBody>
      </p:sp>
      <p:sp>
        <p:nvSpPr>
          <p:cNvPr id="18" name="MH_SubTitle_1"/>
          <p:cNvSpPr/>
          <p:nvPr>
            <p:custDataLst>
              <p:tags r:id="rId2"/>
            </p:custDataLst>
          </p:nvPr>
        </p:nvSpPr>
        <p:spPr>
          <a:xfrm>
            <a:off x="5759103" y="4553098"/>
            <a:ext cx="4087471" cy="643628"/>
          </a:xfrm>
          <a:prstGeom prst="rect">
            <a:avLst/>
          </a:prstGeom>
          <a:solidFill>
            <a:srgbClr val="00B0F0"/>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3" b="1" dirty="0">
                <a:solidFill>
                  <a:srgbClr val="FFFFFF"/>
                </a:solidFill>
                <a:latin typeface="微软雅黑" panose="020B0503020204020204" pitchFamily="34" charset="-122"/>
                <a:ea typeface="微软雅黑" panose="020B0503020204020204" pitchFamily="34" charset="-122"/>
              </a:rPr>
              <a:t>引证文献（探究最新方法）</a:t>
            </a:r>
          </a:p>
        </p:txBody>
      </p:sp>
      <p:sp>
        <p:nvSpPr>
          <p:cNvPr id="20" name="矩形 19"/>
          <p:cNvSpPr/>
          <p:nvPr/>
        </p:nvSpPr>
        <p:spPr>
          <a:xfrm>
            <a:off x="1085467" y="2993351"/>
            <a:ext cx="9697077" cy="1154552"/>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3" b="1" dirty="0">
                <a:solidFill>
                  <a:prstClr val="black">
                    <a:lumMod val="85000"/>
                    <a:lumOff val="15000"/>
                  </a:prstClr>
                </a:solidFill>
                <a:latin typeface="微软雅黑" panose="020B0503020204020204" pitchFamily="34" charset="-122"/>
                <a:ea typeface="微软雅黑" panose="020B0503020204020204" pitchFamily="34" charset="-122"/>
              </a:rPr>
              <a:t>以当前文献为起点，通过参考文献和引证文献扩展学习内容，针对具体知识点进行深度学习，</a:t>
            </a:r>
            <a:r>
              <a:rPr lang="zh-CN" altLang="en-US" sz="2133" b="1" dirty="0">
                <a:solidFill>
                  <a:srgbClr val="FFFFFF"/>
                </a:solidFill>
                <a:latin typeface="微软雅黑" panose="020B0503020204020204" pitchFamily="34" charset="-122"/>
                <a:ea typeface="微软雅黑" panose="020B0503020204020204" pitchFamily="34" charset="-122"/>
              </a:rPr>
              <a:t>将学习资料读厚</a:t>
            </a:r>
            <a:endParaRPr lang="en-US" altLang="zh-CN" sz="2133"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2926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ppt_x</p:attrName>
                                        </p:attrNameLst>
                                      </p:cBhvr>
                                      <p:tavLst>
                                        <p:tav tm="0">
                                          <p:val>
                                            <p:strVal val="#ppt_x-#ppt_w*1.125000"/>
                                          </p:val>
                                        </p:tav>
                                        <p:tav tm="100000">
                                          <p:val>
                                            <p:strVal val="#ppt_x"/>
                                          </p:val>
                                        </p:tav>
                                      </p:tavLst>
                                    </p:anim>
                                    <p:animEffect transition="in" filter="wipe(right)">
                                      <p:cBhvr>
                                        <p:cTn id="29" dur="500"/>
                                        <p:tgtEl>
                                          <p:spTgt spid="15"/>
                                        </p:tgtEl>
                                      </p:cBhvr>
                                    </p:animEffect>
                                  </p:childTnLst>
                                </p:cTn>
                              </p:par>
                            </p:childTnLst>
                          </p:cTn>
                        </p:par>
                        <p:par>
                          <p:cTn id="30" fill="hold">
                            <p:stCondLst>
                              <p:cond delay="2500"/>
                            </p:stCondLst>
                            <p:childTnLst>
                              <p:par>
                                <p:cTn id="31" presetID="1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p:tgtEl>
                                          <p:spTgt spid="16"/>
                                        </p:tgtEl>
                                        <p:attrNameLst>
                                          <p:attrName>ppt_x</p:attrName>
                                        </p:attrNameLst>
                                      </p:cBhvr>
                                      <p:tavLst>
                                        <p:tav tm="0">
                                          <p:val>
                                            <p:strVal val="#ppt_x-#ppt_w*1.125000"/>
                                          </p:val>
                                        </p:tav>
                                        <p:tav tm="100000">
                                          <p:val>
                                            <p:strVal val="#ppt_x"/>
                                          </p:val>
                                        </p:tav>
                                      </p:tavLst>
                                    </p:anim>
                                    <p:animEffect transition="in" filter="wipe(right)">
                                      <p:cBhvr>
                                        <p:cTn id="34" dur="500"/>
                                        <p:tgtEl>
                                          <p:spTgt spid="16"/>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strVal val="#ppt_h"/>
                                          </p:val>
                                        </p:tav>
                                        <p:tav tm="100000">
                                          <p:val>
                                            <p:strVal val="#ppt_h"/>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1" presetClass="exit" presetSubtype="0" fill="hold" grpId="1"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4"/>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4" grpId="0" animBg="1"/>
      <p:bldP spid="14" grpId="1" animBg="1"/>
      <p:bldP spid="10" grpId="0" animBg="1"/>
      <p:bldP spid="10" grpId="1" animBg="1"/>
      <p:bldP spid="11" grpId="0" animBg="1"/>
      <p:bldP spid="11" grpId="1" animBg="1"/>
      <p:bldP spid="15" grpId="0" animBg="1"/>
      <p:bldP spid="15" grpId="1" animBg="1"/>
      <p:bldP spid="16" grpId="0" animBg="1"/>
      <p:bldP spid="16" grpId="1" animBg="1"/>
      <p:bldP spid="17" grpId="0" animBg="1"/>
      <p:bldP spid="18" grpId="0" animBg="1"/>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5414" y="188208"/>
            <a:ext cx="2698175"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rPr>
              <a:t>笔记汇编和总结</a:t>
            </a:r>
            <a:endParaRPr lang="zh-CN" altLang="en-US" sz="2800" b="1" dirty="0">
              <a:solidFill>
                <a:srgbClr val="1F497D"/>
              </a:solidFill>
              <a:ea typeface="微软雅黑" panose="020B0503020204020204" pitchFamily="34" charset="-122"/>
              <a:sym typeface="宋体" panose="02010600030101010101" pitchFamily="2" charset="-122"/>
            </a:endParaRPr>
          </a:p>
        </p:txBody>
      </p:sp>
      <p:sp>
        <p:nvSpPr>
          <p:cNvPr id="3" name="KSO_Shape"/>
          <p:cNvSpPr/>
          <p:nvPr/>
        </p:nvSpPr>
        <p:spPr>
          <a:xfrm>
            <a:off x="129497" y="177918"/>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4" name="矩形 3"/>
          <p:cNvSpPr/>
          <p:nvPr/>
        </p:nvSpPr>
        <p:spPr>
          <a:xfrm>
            <a:off x="1103446" y="1796819"/>
            <a:ext cx="9697077" cy="1474991"/>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3" b="1" dirty="0">
                <a:solidFill>
                  <a:prstClr val="white"/>
                </a:solidFill>
                <a:latin typeface="微软雅黑" panose="020B0503020204020204" pitchFamily="34" charset="-122"/>
                <a:ea typeface="微软雅黑" panose="020B0503020204020204" pitchFamily="34" charset="-122"/>
              </a:rPr>
              <a:t>通过笔记汇编和总结将</a:t>
            </a:r>
            <a:r>
              <a:rPr lang="zh-CN" altLang="en-US" sz="2133" b="1" dirty="0">
                <a:solidFill>
                  <a:srgbClr val="FF0000"/>
                </a:solidFill>
                <a:latin typeface="微软雅黑" panose="020B0503020204020204" pitchFamily="34" charset="-122"/>
                <a:ea typeface="微软雅黑" panose="020B0503020204020204" pitchFamily="34" charset="-122"/>
              </a:rPr>
              <a:t>“读厚”</a:t>
            </a:r>
            <a:r>
              <a:rPr lang="zh-CN" altLang="en-US" sz="2133" b="1" dirty="0">
                <a:solidFill>
                  <a:prstClr val="white"/>
                </a:solidFill>
                <a:latin typeface="微软雅黑" panose="020B0503020204020204" pitchFamily="34" charset="-122"/>
                <a:ea typeface="微软雅黑" panose="020B0503020204020204" pitchFamily="34" charset="-122"/>
              </a:rPr>
              <a:t>了的内容再“</a:t>
            </a:r>
            <a:r>
              <a:rPr lang="zh-CN" altLang="en-US" sz="2133" b="1" dirty="0">
                <a:solidFill>
                  <a:srgbClr val="FF0000"/>
                </a:solidFill>
                <a:latin typeface="微软雅黑" panose="020B0503020204020204" pitchFamily="34" charset="-122"/>
                <a:ea typeface="微软雅黑" panose="020B0503020204020204" pitchFamily="34" charset="-122"/>
              </a:rPr>
              <a:t>读薄”</a:t>
            </a:r>
            <a:r>
              <a:rPr lang="zh-CN" altLang="en-US" sz="2133" b="1" dirty="0">
                <a:solidFill>
                  <a:prstClr val="white"/>
                </a:solidFill>
                <a:latin typeface="微软雅黑" panose="020B0503020204020204" pitchFamily="34" charset="-122"/>
                <a:ea typeface="微软雅黑" panose="020B0503020204020204" pitchFamily="34" charset="-122"/>
              </a:rPr>
              <a:t>，按知识点进行归纳总结</a:t>
            </a:r>
            <a:endParaRPr lang="en-US" altLang="zh-CN" sz="2133" b="1" dirty="0">
              <a:solidFill>
                <a:prstClr val="white"/>
              </a:solidFill>
              <a:latin typeface="微软雅黑" panose="020B0503020204020204" pitchFamily="34" charset="-122"/>
              <a:ea typeface="微软雅黑" panose="020B0503020204020204" pitchFamily="34" charset="-122"/>
            </a:endParaRPr>
          </a:p>
          <a:p>
            <a:pPr algn="ctr">
              <a:lnSpc>
                <a:spcPct val="150000"/>
              </a:lnSpc>
              <a:buClr>
                <a:srgbClr val="0070C0"/>
              </a:buClr>
            </a:pPr>
            <a:r>
              <a:rPr lang="zh-CN" altLang="en-US" sz="2133" b="1" dirty="0">
                <a:solidFill>
                  <a:srgbClr val="FFFFFF"/>
                </a:solidFill>
                <a:latin typeface="微软雅黑" panose="020B0503020204020204" pitchFamily="34" charset="-122"/>
                <a:ea typeface="微软雅黑" panose="020B0503020204020204" pitchFamily="34" charset="-122"/>
              </a:rPr>
              <a:t>支持按时间、文献来源、知识标签多维度对笔记进行汇编</a:t>
            </a:r>
            <a:endParaRPr lang="en-US" altLang="zh-CN" sz="2133" b="1" dirty="0">
              <a:solidFill>
                <a:srgbClr val="FFFFFF"/>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3556658" y="3912579"/>
            <a:ext cx="7435887" cy="936060"/>
            <a:chOff x="4329540" y="2859783"/>
            <a:chExt cx="3194788" cy="775115"/>
          </a:xfrm>
        </p:grpSpPr>
        <p:sp>
          <p:nvSpPr>
            <p:cNvPr id="6" name="MH_Other_3"/>
            <p:cNvSpPr/>
            <p:nvPr>
              <p:custDataLst>
                <p:tags r:id="rId4"/>
              </p:custDataLst>
            </p:nvPr>
          </p:nvSpPr>
          <p:spPr>
            <a:xfrm flipH="1">
              <a:off x="4329540" y="2859783"/>
              <a:ext cx="3194788" cy="775115"/>
            </a:xfrm>
            <a:prstGeom prst="roundRect">
              <a:avLst>
                <a:gd name="adj" fmla="val 4648"/>
              </a:avLst>
            </a:prstGeom>
            <a:solidFill>
              <a:srgbClr val="E379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400">
                <a:solidFill>
                  <a:prstClr val="white"/>
                </a:solidFill>
                <a:ea typeface="微软雅黑" panose="020B0503020204020204" pitchFamily="34" charset="-122"/>
              </a:endParaRPr>
            </a:p>
          </p:txBody>
        </p:sp>
        <p:sp>
          <p:nvSpPr>
            <p:cNvPr id="7" name="MH_SubTitle_2"/>
            <p:cNvSpPr/>
            <p:nvPr>
              <p:custDataLst>
                <p:tags r:id="rId5"/>
              </p:custDataLst>
            </p:nvPr>
          </p:nvSpPr>
          <p:spPr>
            <a:xfrm flipH="1">
              <a:off x="4440558" y="2922850"/>
              <a:ext cx="2972756" cy="648981"/>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3" b="1" dirty="0">
                  <a:solidFill>
                    <a:srgbClr val="FF0000"/>
                  </a:solidFill>
                  <a:ea typeface="微软雅黑" panose="020B0503020204020204" pitchFamily="34" charset="-122"/>
                </a:rPr>
                <a:t>文档：</a:t>
              </a:r>
              <a:r>
                <a:rPr lang="zh-CN" altLang="en-US" sz="2133" dirty="0">
                  <a:solidFill>
                    <a:srgbClr val="333333"/>
                  </a:solidFill>
                  <a:ea typeface="微软雅黑" panose="020B0503020204020204" pitchFamily="34" charset="-122"/>
                </a:rPr>
                <a:t>将笔记按知识标签、来源汇编成一个文档</a:t>
              </a:r>
            </a:p>
          </p:txBody>
        </p:sp>
      </p:grpSp>
      <p:grpSp>
        <p:nvGrpSpPr>
          <p:cNvPr id="8" name="组合 7"/>
          <p:cNvGrpSpPr/>
          <p:nvPr/>
        </p:nvGrpSpPr>
        <p:grpSpPr>
          <a:xfrm>
            <a:off x="3556659" y="5445224"/>
            <a:ext cx="7392821" cy="946920"/>
            <a:chOff x="-2754466" y="2633005"/>
            <a:chExt cx="3287712" cy="1209675"/>
          </a:xfrm>
        </p:grpSpPr>
        <p:sp>
          <p:nvSpPr>
            <p:cNvPr id="9" name="MH_Other_9"/>
            <p:cNvSpPr/>
            <p:nvPr>
              <p:custDataLst>
                <p:tags r:id="rId2"/>
              </p:custDataLst>
            </p:nvPr>
          </p:nvSpPr>
          <p:spPr>
            <a:xfrm>
              <a:off x="-2754466" y="2633005"/>
              <a:ext cx="3287712" cy="1209675"/>
            </a:xfrm>
            <a:prstGeom prst="roundRect">
              <a:avLst>
                <a:gd name="adj" fmla="val 4648"/>
              </a:avLst>
            </a:prstGeom>
            <a:solidFill>
              <a:srgbClr val="787A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667">
                <a:solidFill>
                  <a:prstClr val="white"/>
                </a:solidFill>
                <a:ea typeface="微软雅黑" panose="020B0503020204020204" pitchFamily="34" charset="-122"/>
              </a:endParaRPr>
            </a:p>
          </p:txBody>
        </p:sp>
        <p:sp>
          <p:nvSpPr>
            <p:cNvPr id="10" name="MH_SubTitle_5"/>
            <p:cNvSpPr/>
            <p:nvPr>
              <p:custDataLst>
                <p:tags r:id="rId3"/>
              </p:custDataLst>
            </p:nvPr>
          </p:nvSpPr>
          <p:spPr>
            <a:xfrm>
              <a:off x="-2640165" y="2731430"/>
              <a:ext cx="3060700" cy="1012825"/>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3" b="1" dirty="0">
                  <a:solidFill>
                    <a:srgbClr val="FF0000"/>
                  </a:solidFill>
                  <a:ea typeface="微软雅黑" panose="020B0503020204020204" pitchFamily="34" charset="-122"/>
                </a:rPr>
                <a:t>图谱：</a:t>
              </a:r>
              <a:r>
                <a:rPr lang="zh-CN" altLang="en-US" sz="2133" dirty="0">
                  <a:solidFill>
                    <a:srgbClr val="333333"/>
                  </a:solidFill>
                  <a:ea typeface="微软雅黑" panose="020B0503020204020204" pitchFamily="34" charset="-122"/>
                </a:rPr>
                <a:t>将文献、笔记、文摘等学习成果汇集到一张图上</a:t>
              </a:r>
            </a:p>
          </p:txBody>
        </p:sp>
      </p:grpSp>
      <p:sp>
        <p:nvSpPr>
          <p:cNvPr id="11" name="MH_SubTitle_4"/>
          <p:cNvSpPr/>
          <p:nvPr>
            <p:custDataLst>
              <p:tags r:id="rId1"/>
            </p:custDataLst>
          </p:nvPr>
        </p:nvSpPr>
        <p:spPr>
          <a:xfrm>
            <a:off x="964371" y="4555288"/>
            <a:ext cx="1626333" cy="1260533"/>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47B6E7"/>
            </a:solidFill>
            <a:prstDash val="solid"/>
            <a:miter lim="800000"/>
          </a:ln>
          <a:effectLst/>
        </p:spPr>
        <p:txBody>
          <a:bodyPr anchor="ctr">
            <a:normAutofit/>
          </a:bodyPr>
          <a:lstStyle/>
          <a:p>
            <a:pPr algn="ctr">
              <a:defRPr/>
            </a:pPr>
            <a:r>
              <a:rPr lang="zh-CN" altLang="en-US" sz="2133" b="1" kern="0" dirty="0">
                <a:solidFill>
                  <a:prstClr val="black"/>
                </a:solidFill>
                <a:latin typeface="Arial" panose="020B0604020202020204" pitchFamily="34" charset="0"/>
                <a:ea typeface="幼圆"/>
                <a:cs typeface="Arial" panose="020B0604020202020204" pitchFamily="34" charset="0"/>
              </a:rPr>
              <a:t>笔记汇编</a:t>
            </a:r>
            <a:endParaRPr lang="en-US" altLang="zh-CN" sz="2133" b="1" kern="0" dirty="0">
              <a:solidFill>
                <a:prstClr val="black"/>
              </a:solidFill>
              <a:latin typeface="Arial" panose="020B0604020202020204" pitchFamily="34" charset="0"/>
              <a:ea typeface="幼圆"/>
              <a:cs typeface="Arial" panose="020B0604020202020204" pitchFamily="34" charset="0"/>
            </a:endParaRPr>
          </a:p>
          <a:p>
            <a:pPr algn="ctr">
              <a:defRPr/>
            </a:pPr>
            <a:r>
              <a:rPr lang="zh-CN" altLang="en-US" sz="2133" b="1" kern="0" dirty="0">
                <a:solidFill>
                  <a:prstClr val="black"/>
                </a:solidFill>
                <a:latin typeface="Arial" panose="020B0604020202020204" pitchFamily="34" charset="0"/>
                <a:ea typeface="幼圆"/>
                <a:cs typeface="Arial" panose="020B0604020202020204" pitchFamily="34" charset="0"/>
              </a:rPr>
              <a:t>形式</a:t>
            </a:r>
          </a:p>
        </p:txBody>
      </p:sp>
      <p:sp>
        <p:nvSpPr>
          <p:cNvPr id="12" name="左大括号 11"/>
          <p:cNvSpPr/>
          <p:nvPr/>
        </p:nvSpPr>
        <p:spPr>
          <a:xfrm>
            <a:off x="2760563" y="3912579"/>
            <a:ext cx="384043" cy="2479565"/>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sz="2400">
              <a:solidFill>
                <a:prstClr val="black"/>
              </a:solidFill>
            </a:endParaRPr>
          </a:p>
        </p:txBody>
      </p:sp>
    </p:spTree>
    <p:extLst>
      <p:ext uri="{BB962C8B-B14F-4D97-AF65-F5344CB8AC3E}">
        <p14:creationId xmlns:p14="http://schemas.microsoft.com/office/powerpoint/2010/main" val="30415970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124133" y="43661"/>
            <a:ext cx="9772400" cy="6745713"/>
          </a:xfrm>
          <a:prstGeom prst="rect">
            <a:avLst/>
          </a:prstGeom>
        </p:spPr>
      </p:pic>
      <p:sp>
        <p:nvSpPr>
          <p:cNvPr id="5" name="矩形 15"/>
          <p:cNvSpPr>
            <a:spLocks noChangeArrowheads="1"/>
          </p:cNvSpPr>
          <p:nvPr/>
        </p:nvSpPr>
        <p:spPr bwMode="auto">
          <a:xfrm>
            <a:off x="143339" y="260649"/>
            <a:ext cx="2784309" cy="487919"/>
          </a:xfrm>
          <a:prstGeom prst="rect">
            <a:avLst/>
          </a:prstGeom>
          <a:solidFill>
            <a:srgbClr val="FFC000"/>
          </a:solidFill>
          <a:ln>
            <a:solidFill>
              <a:srgbClr val="FFC000"/>
            </a:solid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800" b="1" dirty="0">
                <a:solidFill>
                  <a:prstClr val="black"/>
                </a:solidFill>
                <a:ea typeface="微软雅黑" panose="020B0503020204020204" pitchFamily="34" charset="-122"/>
              </a:rPr>
              <a:t>1.</a:t>
            </a:r>
            <a:r>
              <a:rPr lang="zh-CN" altLang="en-US" sz="1800" b="1" dirty="0">
                <a:solidFill>
                  <a:prstClr val="black"/>
                </a:solidFill>
                <a:ea typeface="微软雅黑" panose="020B0503020204020204" pitchFamily="34" charset="-122"/>
              </a:rPr>
              <a:t>文档形式的汇编成果</a:t>
            </a:r>
          </a:p>
        </p:txBody>
      </p:sp>
      <p:sp>
        <p:nvSpPr>
          <p:cNvPr id="6" name="矩形 5"/>
          <p:cNvSpPr/>
          <p:nvPr/>
        </p:nvSpPr>
        <p:spPr>
          <a:xfrm>
            <a:off x="2701066" y="763501"/>
            <a:ext cx="8195468" cy="6025872"/>
          </a:xfrm>
          <a:prstGeom prst="rect">
            <a:avLst/>
          </a:prstGeom>
          <a:noFill/>
          <a:ln w="28575" cap="flat" cmpd="sng" algn="ctr">
            <a:solidFill>
              <a:srgbClr val="F79646">
                <a:lumMod val="75000"/>
              </a:srgbClr>
            </a:solidFill>
            <a:prstDash val="solid"/>
          </a:ln>
          <a:effectLst/>
        </p:spPr>
        <p:txBody>
          <a:bodyPr rtlCol="0" anchor="ctr"/>
          <a:lstStyle/>
          <a:p>
            <a:pPr algn="ctr" defTabSz="685783">
              <a:defRPr/>
            </a:pPr>
            <a:endParaRPr lang="zh-CN" altLang="en-US" sz="1600" kern="0">
              <a:solidFill>
                <a:prstClr val="black"/>
              </a:solidFill>
              <a:ea typeface="微软雅黑" panose="020B0503020204020204" pitchFamily="34" charset="-122"/>
            </a:endParaRPr>
          </a:p>
        </p:txBody>
      </p:sp>
      <p:sp>
        <p:nvSpPr>
          <p:cNvPr id="7" name="直接连接符 6"/>
          <p:cNvSpPr>
            <a:spLocks noChangeShapeType="1"/>
          </p:cNvSpPr>
          <p:nvPr/>
        </p:nvSpPr>
        <p:spPr bwMode="auto">
          <a:xfrm flipH="1" flipV="1">
            <a:off x="8765914" y="3760363"/>
            <a:ext cx="1693415" cy="0"/>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8" name="矩形 15"/>
          <p:cNvSpPr>
            <a:spLocks noChangeArrowheads="1"/>
          </p:cNvSpPr>
          <p:nvPr/>
        </p:nvSpPr>
        <p:spPr bwMode="auto">
          <a:xfrm>
            <a:off x="9368606" y="3425644"/>
            <a:ext cx="2621700" cy="1152128"/>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800" b="1" dirty="0">
                <a:solidFill>
                  <a:prstClr val="white"/>
                </a:solidFill>
                <a:ea typeface="微软雅黑" panose="020B0503020204020204" pitchFamily="34" charset="-122"/>
              </a:rPr>
              <a:t>所有笔记按选择的模板自动汇编成一个文档，支持二次编辑</a:t>
            </a:r>
          </a:p>
        </p:txBody>
      </p:sp>
    </p:spTree>
    <p:extLst>
      <p:ext uri="{BB962C8B-B14F-4D97-AF65-F5344CB8AC3E}">
        <p14:creationId xmlns:p14="http://schemas.microsoft.com/office/powerpoint/2010/main" val="309811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ppt_x</p:attrName>
                                        </p:attrNameLst>
                                      </p:cBhvr>
                                      <p:tavLst>
                                        <p:tav tm="0">
                                          <p:val>
                                            <p:strVal val="#ppt_x-#ppt_w*1.125000"/>
                                          </p:val>
                                        </p:tav>
                                        <p:tav tm="100000">
                                          <p:val>
                                            <p:strVal val="#ppt_x"/>
                                          </p:val>
                                        </p:tav>
                                      </p:tavLst>
                                    </p:anim>
                                    <p:animEffect transition="in" filter="wipe(righ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039" y="-407971"/>
            <a:ext cx="10030080" cy="7581387"/>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510" y="-407971"/>
            <a:ext cx="10711045" cy="7389365"/>
          </a:xfrm>
          <a:prstGeom prst="rect">
            <a:avLst/>
          </a:prstGeom>
        </p:spPr>
      </p:pic>
      <p:pic>
        <p:nvPicPr>
          <p:cNvPr id="8" name="图片 7"/>
          <p:cNvPicPr>
            <a:picLocks noChangeAspect="1"/>
          </p:cNvPicPr>
          <p:nvPr/>
        </p:nvPicPr>
        <p:blipFill>
          <a:blip r:embed="rId4"/>
          <a:stretch>
            <a:fillRect/>
          </a:stretch>
        </p:blipFill>
        <p:spPr>
          <a:xfrm>
            <a:off x="1679509" y="188900"/>
            <a:ext cx="10491609" cy="6785573"/>
          </a:xfrm>
          <a:prstGeom prst="rect">
            <a:avLst/>
          </a:prstGeom>
        </p:spPr>
      </p:pic>
      <p:sp>
        <p:nvSpPr>
          <p:cNvPr id="9" name="直接连接符 8"/>
          <p:cNvSpPr>
            <a:spLocks noChangeShapeType="1"/>
          </p:cNvSpPr>
          <p:nvPr/>
        </p:nvSpPr>
        <p:spPr bwMode="auto">
          <a:xfrm flipV="1">
            <a:off x="2553632" y="1730853"/>
            <a:ext cx="860141" cy="0"/>
          </a:xfrm>
          <a:prstGeom prst="line">
            <a:avLst/>
          </a:prstGeom>
          <a:noFill/>
          <a:ln w="1905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0" name="矩形 9"/>
          <p:cNvSpPr>
            <a:spLocks noChangeArrowheads="1"/>
          </p:cNvSpPr>
          <p:nvPr/>
        </p:nvSpPr>
        <p:spPr bwMode="auto">
          <a:xfrm>
            <a:off x="47328" y="1468149"/>
            <a:ext cx="3072341" cy="549203"/>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3" b="1" dirty="0">
                <a:solidFill>
                  <a:prstClr val="white"/>
                </a:solidFill>
                <a:ea typeface="微软雅黑" panose="020B0503020204020204" pitchFamily="34" charset="-122"/>
              </a:rPr>
              <a:t>1</a:t>
            </a:r>
            <a:r>
              <a:rPr lang="zh-CN" altLang="en-US" sz="1333" b="1" dirty="0">
                <a:solidFill>
                  <a:prstClr val="white"/>
                </a:solidFill>
                <a:ea typeface="微软雅黑" panose="020B0503020204020204" pitchFamily="34" charset="-122"/>
              </a:rPr>
              <a:t>）按知识标签体系生成树状知识图谱</a:t>
            </a:r>
          </a:p>
        </p:txBody>
      </p:sp>
      <p:sp>
        <p:nvSpPr>
          <p:cNvPr id="11" name="直接连接符 10"/>
          <p:cNvSpPr>
            <a:spLocks noChangeShapeType="1"/>
          </p:cNvSpPr>
          <p:nvPr/>
        </p:nvSpPr>
        <p:spPr bwMode="auto">
          <a:xfrm flipV="1">
            <a:off x="2553632" y="2854469"/>
            <a:ext cx="860141" cy="0"/>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2" name="矩形 11"/>
          <p:cNvSpPr>
            <a:spLocks noChangeArrowheads="1"/>
          </p:cNvSpPr>
          <p:nvPr/>
        </p:nvSpPr>
        <p:spPr bwMode="auto">
          <a:xfrm>
            <a:off x="47327" y="2591765"/>
            <a:ext cx="3072340"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3" b="1" dirty="0">
                <a:solidFill>
                  <a:prstClr val="white"/>
                </a:solidFill>
                <a:ea typeface="微软雅黑" panose="020B0503020204020204" pitchFamily="34" charset="-122"/>
              </a:rPr>
              <a:t>2</a:t>
            </a:r>
            <a:r>
              <a:rPr lang="zh-CN" altLang="en-US" sz="1333" b="1" dirty="0">
                <a:solidFill>
                  <a:prstClr val="white"/>
                </a:solidFill>
                <a:ea typeface="微软雅黑" panose="020B0503020204020204" pitchFamily="34" charset="-122"/>
              </a:rPr>
              <a:t>）按引用关系生成网状知识图谱</a:t>
            </a:r>
          </a:p>
        </p:txBody>
      </p:sp>
      <p:sp>
        <p:nvSpPr>
          <p:cNvPr id="13" name="直接连接符 12"/>
          <p:cNvSpPr>
            <a:spLocks noChangeShapeType="1"/>
          </p:cNvSpPr>
          <p:nvPr/>
        </p:nvSpPr>
        <p:spPr bwMode="auto">
          <a:xfrm flipV="1">
            <a:off x="2553632" y="2364421"/>
            <a:ext cx="860141" cy="0"/>
          </a:xfrm>
          <a:prstGeom prst="line">
            <a:avLst/>
          </a:prstGeom>
          <a:noFill/>
          <a:ln w="19050">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4" name="矩形 13"/>
          <p:cNvSpPr>
            <a:spLocks noChangeArrowheads="1"/>
          </p:cNvSpPr>
          <p:nvPr/>
        </p:nvSpPr>
        <p:spPr bwMode="auto">
          <a:xfrm>
            <a:off x="44676" y="2048312"/>
            <a:ext cx="3074993" cy="549203"/>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3" b="1" dirty="0">
                <a:solidFill>
                  <a:prstClr val="white"/>
                </a:solidFill>
                <a:ea typeface="微软雅黑" panose="020B0503020204020204" pitchFamily="34" charset="-122"/>
              </a:rPr>
              <a:t>3</a:t>
            </a:r>
            <a:r>
              <a:rPr lang="zh-CN" altLang="en-US" sz="1333" b="1" dirty="0">
                <a:solidFill>
                  <a:prstClr val="white"/>
                </a:solidFill>
                <a:ea typeface="微软雅黑" panose="020B0503020204020204" pitchFamily="34" charset="-122"/>
              </a:rPr>
              <a:t>）按知识脉络生成知识演化图</a:t>
            </a:r>
          </a:p>
        </p:txBody>
      </p:sp>
      <p:sp>
        <p:nvSpPr>
          <p:cNvPr id="15" name="矩形 14"/>
          <p:cNvSpPr/>
          <p:nvPr/>
        </p:nvSpPr>
        <p:spPr>
          <a:xfrm>
            <a:off x="1295467" y="2263533"/>
            <a:ext cx="9697077" cy="1474991"/>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3" b="1" dirty="0">
                <a:solidFill>
                  <a:prstClr val="white"/>
                </a:solidFill>
                <a:latin typeface="微软雅黑" panose="020B0503020204020204" pitchFamily="34" charset="-122"/>
                <a:ea typeface="微软雅黑" panose="020B0503020204020204" pitchFamily="34" charset="-122"/>
              </a:rPr>
              <a:t>通过构建树状、网状的知识图谱，将学习成果浓缩成一张图，在图上按知识点和知识体系组织和展示学习成果</a:t>
            </a:r>
            <a:endParaRPr lang="en-US" altLang="zh-CN" sz="2133" b="1" dirty="0">
              <a:solidFill>
                <a:srgbClr val="FFFFFF"/>
              </a:solidFill>
              <a:latin typeface="微软雅黑" panose="020B0503020204020204" pitchFamily="34" charset="-122"/>
              <a:ea typeface="微软雅黑" panose="020B0503020204020204" pitchFamily="34" charset="-122"/>
            </a:endParaRPr>
          </a:p>
        </p:txBody>
      </p:sp>
      <p:sp>
        <p:nvSpPr>
          <p:cNvPr id="16" name="矩形 15"/>
          <p:cNvSpPr>
            <a:spLocks noChangeArrowheads="1"/>
          </p:cNvSpPr>
          <p:nvPr/>
        </p:nvSpPr>
        <p:spPr bwMode="auto">
          <a:xfrm>
            <a:off x="143339" y="260649"/>
            <a:ext cx="2784309" cy="487919"/>
          </a:xfrm>
          <a:prstGeom prst="rect">
            <a:avLst/>
          </a:prstGeom>
          <a:solidFill>
            <a:srgbClr val="FFC000"/>
          </a:solidFill>
          <a:ln>
            <a:solidFill>
              <a:srgbClr val="FFC000"/>
            </a:solid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800" b="1" dirty="0">
                <a:solidFill>
                  <a:prstClr val="black"/>
                </a:solidFill>
                <a:ea typeface="微软雅黑" panose="020B0503020204020204" pitchFamily="34" charset="-122"/>
              </a:rPr>
              <a:t>2.</a:t>
            </a:r>
            <a:r>
              <a:rPr lang="zh-CN" altLang="en-US" sz="1800" b="1" dirty="0">
                <a:solidFill>
                  <a:prstClr val="black"/>
                </a:solidFill>
                <a:ea typeface="微软雅黑" panose="020B0503020204020204" pitchFamily="34" charset="-122"/>
              </a:rPr>
              <a:t>图谱形式的汇编成果</a:t>
            </a:r>
          </a:p>
        </p:txBody>
      </p:sp>
    </p:spTree>
    <p:extLst>
      <p:ext uri="{BB962C8B-B14F-4D97-AF65-F5344CB8AC3E}">
        <p14:creationId xmlns:p14="http://schemas.microsoft.com/office/powerpoint/2010/main" val="22497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right)">
                                      <p:cBhvr>
                                        <p:cTn id="18" dur="500"/>
                                        <p:tgtEl>
                                          <p:spTgt spid="10"/>
                                        </p:tgtEl>
                                      </p:cBhvr>
                                    </p:animEffect>
                                  </p:childTnLst>
                                </p:cTn>
                              </p:par>
                            </p:childTnLst>
                          </p:cTn>
                        </p:par>
                        <p:par>
                          <p:cTn id="19" fill="hold">
                            <p:stCondLst>
                              <p:cond delay="1500"/>
                            </p:stCondLst>
                            <p:childTnLst>
                              <p:par>
                                <p:cTn id="20" presetID="5" presetClass="entr" presetSubtype="1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p:tgtEl>
                                          <p:spTgt spid="11"/>
                                        </p:tgtEl>
                                        <p:attrNameLst>
                                          <p:attrName>ppt_x</p:attrName>
                                        </p:attrNameLst>
                                      </p:cBhvr>
                                      <p:tavLst>
                                        <p:tav tm="0">
                                          <p:val>
                                            <p:strVal val="#ppt_x-#ppt_w*1.125000"/>
                                          </p:val>
                                        </p:tav>
                                        <p:tav tm="100000">
                                          <p:val>
                                            <p:strVal val="#ppt_x"/>
                                          </p:val>
                                        </p:tav>
                                      </p:tavLst>
                                    </p:anim>
                                    <p:animEffect transition="in" filter="wipe(right)">
                                      <p:cBhvr>
                                        <p:cTn id="34" dur="500"/>
                                        <p:tgtEl>
                                          <p:spTgt spid="11"/>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ppt_x</p:attrName>
                                        </p:attrNameLst>
                                      </p:cBhvr>
                                      <p:tavLst>
                                        <p:tav tm="0">
                                          <p:val>
                                            <p:strVal val="#ppt_x-#ppt_w*1.125000"/>
                                          </p:val>
                                        </p:tav>
                                        <p:tav tm="100000">
                                          <p:val>
                                            <p:strVal val="#ppt_x"/>
                                          </p:val>
                                        </p:tav>
                                      </p:tavLst>
                                    </p:anim>
                                    <p:animEffect transition="in" filter="wipe(right)">
                                      <p:cBhvr>
                                        <p:cTn id="38" dur="500"/>
                                        <p:tgtEl>
                                          <p:spTgt spid="12"/>
                                        </p:tgtEl>
                                      </p:cBhvr>
                                    </p:animEffect>
                                  </p:childTnLst>
                                </p:cTn>
                              </p:par>
                            </p:childTnLst>
                          </p:cTn>
                        </p:par>
                        <p:par>
                          <p:cTn id="39" fill="hold">
                            <p:stCondLst>
                              <p:cond delay="500"/>
                            </p:stCondLst>
                            <p:childTnLst>
                              <p:par>
                                <p:cTn id="40" presetID="47"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1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ppt_x</p:attrName>
                                        </p:attrNameLst>
                                      </p:cBhvr>
                                      <p:tavLst>
                                        <p:tav tm="0">
                                          <p:val>
                                            <p:strVal val="#ppt_x-#ppt_w*1.125000"/>
                                          </p:val>
                                        </p:tav>
                                        <p:tav tm="100000">
                                          <p:val>
                                            <p:strVal val="#ppt_x"/>
                                          </p:val>
                                        </p:tav>
                                      </p:tavLst>
                                    </p:anim>
                                    <p:animEffect transition="in" filter="wipe(right)">
                                      <p:cBhvr>
                                        <p:cTn id="56" dur="500"/>
                                        <p:tgtEl>
                                          <p:spTgt spid="13"/>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p:tgtEl>
                                          <p:spTgt spid="14"/>
                                        </p:tgtEl>
                                        <p:attrNameLst>
                                          <p:attrName>ppt_x</p:attrName>
                                        </p:attrNameLst>
                                      </p:cBhvr>
                                      <p:tavLst>
                                        <p:tav tm="0">
                                          <p:val>
                                            <p:strVal val="#ppt_x-#ppt_w*1.125000"/>
                                          </p:val>
                                        </p:tav>
                                        <p:tav tm="100000">
                                          <p:val>
                                            <p:strVal val="#ppt_x"/>
                                          </p:val>
                                        </p:tav>
                                      </p:tavLst>
                                    </p:anim>
                                    <p:animEffect transition="in" filter="wipe(right)">
                                      <p:cBhvr>
                                        <p:cTn id="60" dur="500"/>
                                        <p:tgtEl>
                                          <p:spTgt spid="14"/>
                                        </p:tgtEl>
                                      </p:cBhvr>
                                    </p:animEffect>
                                  </p:childTnLst>
                                </p:cTn>
                              </p:par>
                            </p:childTnLst>
                          </p:cTn>
                        </p:par>
                        <p:par>
                          <p:cTn id="61" fill="hold">
                            <p:stCondLst>
                              <p:cond delay="500"/>
                            </p:stCondLst>
                            <p:childTnLst>
                              <p:par>
                                <p:cTn id="62" presetID="17" presetClass="entr" presetSubtype="1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7" presetClass="entr" presetSubtype="1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4" grpId="0" animBg="1"/>
      <p:bldP spid="15" grpId="0" animBg="1"/>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2465" y="0"/>
            <a:ext cx="8477132" cy="6858000"/>
          </a:xfrm>
          <a:prstGeom prst="rect">
            <a:avLst/>
          </a:prstGeom>
        </p:spPr>
      </p:pic>
      <p:sp>
        <p:nvSpPr>
          <p:cNvPr id="6" name="矩形 5"/>
          <p:cNvSpPr/>
          <p:nvPr/>
        </p:nvSpPr>
        <p:spPr>
          <a:xfrm>
            <a:off x="4847862" y="2041971"/>
            <a:ext cx="5376597" cy="4816029"/>
          </a:xfrm>
          <a:prstGeom prst="rect">
            <a:avLst/>
          </a:prstGeom>
          <a:noFill/>
          <a:ln w="19050" cap="flat" cmpd="sng" algn="ctr">
            <a:solidFill>
              <a:srgbClr val="F79646">
                <a:lumMod val="75000"/>
              </a:srgbClr>
            </a:solidFill>
            <a:prstDash val="solid"/>
          </a:ln>
          <a:effectLst/>
        </p:spPr>
        <p:txBody>
          <a:bodyPr rtlCol="0" anchor="ctr"/>
          <a:lstStyle/>
          <a:p>
            <a:pPr algn="ctr" defTabSz="685783">
              <a:defRPr/>
            </a:pPr>
            <a:endParaRPr lang="zh-CN" altLang="en-US" sz="1600" kern="0">
              <a:solidFill>
                <a:prstClr val="black"/>
              </a:solidFill>
              <a:ea typeface="微软雅黑" panose="020B0503020204020204" pitchFamily="34" charset="-122"/>
            </a:endParaRPr>
          </a:p>
        </p:txBody>
      </p:sp>
      <p:sp>
        <p:nvSpPr>
          <p:cNvPr id="7" name="直接连接符 6"/>
          <p:cNvSpPr>
            <a:spLocks noChangeShapeType="1"/>
          </p:cNvSpPr>
          <p:nvPr/>
        </p:nvSpPr>
        <p:spPr bwMode="auto">
          <a:xfrm>
            <a:off x="4478424" y="2673949"/>
            <a:ext cx="561459" cy="0"/>
          </a:xfrm>
          <a:prstGeom prst="line">
            <a:avLst/>
          </a:prstGeom>
          <a:noFill/>
          <a:ln w="19050">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8" name="矩形 15"/>
          <p:cNvSpPr>
            <a:spLocks noChangeArrowheads="1"/>
          </p:cNvSpPr>
          <p:nvPr/>
        </p:nvSpPr>
        <p:spPr bwMode="auto">
          <a:xfrm>
            <a:off x="1583499" y="2487449"/>
            <a:ext cx="2894925" cy="549203"/>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3" b="1" dirty="0">
                <a:solidFill>
                  <a:prstClr val="white"/>
                </a:solidFill>
                <a:ea typeface="微软雅黑" panose="020B0503020204020204" pitchFamily="34" charset="-122"/>
              </a:rPr>
              <a:t>按研究方向和学科分类导航、搜索学者和群组</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499" y="954855"/>
            <a:ext cx="10448519" cy="5834392"/>
          </a:xfrm>
          <a:prstGeom prst="rect">
            <a:avLst/>
          </a:prstGeom>
        </p:spPr>
      </p:pic>
      <p:sp>
        <p:nvSpPr>
          <p:cNvPr id="5" name="矩形 4"/>
          <p:cNvSpPr/>
          <p:nvPr/>
        </p:nvSpPr>
        <p:spPr>
          <a:xfrm>
            <a:off x="1775520" y="3186368"/>
            <a:ext cx="9145272" cy="1920213"/>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3" b="1" dirty="0">
                <a:solidFill>
                  <a:prstClr val="white"/>
                </a:solidFill>
                <a:latin typeface="微软雅黑" panose="020B0503020204020204" pitchFamily="34" charset="-122"/>
                <a:ea typeface="微软雅黑" panose="020B0503020204020204" pitchFamily="34" charset="-122"/>
              </a:rPr>
              <a:t>汇聚全球各行各业的专家、学者，构建协同和分享的学习圈子</a:t>
            </a:r>
            <a:endParaRPr lang="en-US" altLang="zh-CN" sz="2133" b="1" dirty="0">
              <a:solidFill>
                <a:srgbClr val="FFFFFF"/>
              </a:solidFill>
              <a:latin typeface="微软雅黑" panose="020B0503020204020204" pitchFamily="34" charset="-122"/>
              <a:ea typeface="微软雅黑" panose="020B0503020204020204" pitchFamily="34" charset="-122"/>
            </a:endParaRPr>
          </a:p>
        </p:txBody>
      </p:sp>
      <p:sp>
        <p:nvSpPr>
          <p:cNvPr id="9" name="矩形标注 8"/>
          <p:cNvSpPr/>
          <p:nvPr/>
        </p:nvSpPr>
        <p:spPr>
          <a:xfrm>
            <a:off x="5258539" y="1970051"/>
            <a:ext cx="3098440" cy="1034796"/>
          </a:xfrm>
          <a:prstGeom prst="wedgeRectCallout">
            <a:avLst>
              <a:gd name="adj1" fmla="val 57523"/>
              <a:gd name="adj2" fmla="val -20133"/>
            </a:avLst>
          </a:prstGeom>
          <a:solidFill>
            <a:srgbClr val="00B050"/>
          </a:solidFill>
          <a:ln w="25400" cap="flat" cmpd="sng" algn="ctr">
            <a:noFill/>
            <a:prstDash val="solid"/>
          </a:ln>
          <a:effectLst/>
        </p:spPr>
        <p:txBody>
          <a:bodyPr rtlCol="0" anchor="ctr"/>
          <a:lstStyle/>
          <a:p>
            <a:pPr algn="ctr" defTabSz="685783">
              <a:defRPr/>
            </a:pPr>
            <a:r>
              <a:rPr lang="zh-CN" altLang="en-US" b="1" kern="0" dirty="0">
                <a:solidFill>
                  <a:prstClr val="white"/>
                </a:solidFill>
                <a:latin typeface="微软雅黑" panose="020B0503020204020204" pitchFamily="34" charset="-122"/>
                <a:ea typeface="微软雅黑" panose="020B0503020204020204" pitchFamily="34" charset="-122"/>
              </a:rPr>
              <a:t>添加好友和关注，创建或者加入学习小组（群组）</a:t>
            </a:r>
          </a:p>
        </p:txBody>
      </p:sp>
      <p:sp>
        <p:nvSpPr>
          <p:cNvPr id="10" name="标题 1"/>
          <p:cNvSpPr txBox="1">
            <a:spLocks noChangeArrowheads="1"/>
          </p:cNvSpPr>
          <p:nvPr/>
        </p:nvSpPr>
        <p:spPr bwMode="auto">
          <a:xfrm>
            <a:off x="480063" y="267042"/>
            <a:ext cx="7045589" cy="586316"/>
          </a:xfrm>
          <a:prstGeom prst="rect">
            <a:avLst/>
          </a:prstGeom>
          <a:noFill/>
          <a:extLst/>
        </p:spPr>
        <p:txBody>
          <a:bodyPr wrap="square"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r>
              <a:rPr lang="en-US" altLang="zh-CN" dirty="0" smtClean="0"/>
              <a:t>3</a:t>
            </a:r>
            <a:r>
              <a:rPr lang="zh-CN" altLang="en-US" dirty="0" smtClean="0"/>
              <a:t>）基于学术社交的协同研学</a:t>
            </a:r>
            <a:endParaRPr lang="zh-CN" altLang="en-US" dirty="0"/>
          </a:p>
        </p:txBody>
      </p:sp>
    </p:spTree>
    <p:extLst>
      <p:ext uri="{BB962C8B-B14F-4D97-AF65-F5344CB8AC3E}">
        <p14:creationId xmlns:p14="http://schemas.microsoft.com/office/powerpoint/2010/main" val="204693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strVal val="#ppt_h"/>
                                          </p:val>
                                        </p:tav>
                                        <p:tav tm="100000">
                                          <p:val>
                                            <p:strVal val="#ppt_h"/>
                                          </p:val>
                                        </p:tav>
                                      </p:tavLst>
                                    </p:anim>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5" grpId="0" animBg="1"/>
      <p:bldP spid="9" grpId="0" animBg="1"/>
      <p:bldP spid="9" grpId="1" animBg="1"/>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5"/>
          <p:cNvSpPr>
            <a:spLocks noChangeArrowheads="1"/>
          </p:cNvSpPr>
          <p:nvPr/>
        </p:nvSpPr>
        <p:spPr bwMode="auto">
          <a:xfrm>
            <a:off x="620205" y="2327840"/>
            <a:ext cx="3243318" cy="1210101"/>
          </a:xfrm>
          <a:prstGeom prst="rect">
            <a:avLst/>
          </a:prstGeom>
          <a:solidFill>
            <a:schemeClr val="tx2">
              <a:lumMod val="60000"/>
              <a:lumOff val="40000"/>
            </a:schemeClr>
          </a:solidFill>
          <a:ln>
            <a:noFill/>
          </a:ln>
          <a:effectLst/>
          <a:extLst/>
        </p:spPr>
        <p:txBody>
          <a:bodyPr anchor="ctr"/>
          <a:lstStyle>
            <a:lvl1pPr>
              <a:lnSpc>
                <a:spcPct val="90000"/>
              </a:lnSpc>
              <a:spcBef>
                <a:spcPct val="30000"/>
              </a:spcBef>
              <a:buChar char="•"/>
              <a:defRPr sz="2800">
                <a:solidFill>
                  <a:schemeClr val="tx1"/>
                </a:solidFill>
                <a:latin typeface="Calibri" pitchFamily="34" charset="0"/>
                <a:ea typeface="宋体" pitchFamily="2" charset="-122"/>
              </a:defRPr>
            </a:lvl1pPr>
            <a:lvl2pPr marL="742950" indent="-285750">
              <a:lnSpc>
                <a:spcPct val="90000"/>
              </a:lnSpc>
              <a:spcBef>
                <a:spcPct val="30000"/>
              </a:spcBef>
              <a:buChar char="•"/>
              <a:defRPr sz="2400">
                <a:solidFill>
                  <a:schemeClr val="tx1"/>
                </a:solidFill>
                <a:latin typeface="Calibri" pitchFamily="34" charset="0"/>
                <a:ea typeface="宋体" pitchFamily="2" charset="-122"/>
              </a:defRPr>
            </a:lvl2pPr>
            <a:lvl3pPr marL="1143000" indent="-228600">
              <a:lnSpc>
                <a:spcPct val="90000"/>
              </a:lnSpc>
              <a:spcBef>
                <a:spcPct val="30000"/>
              </a:spcBef>
              <a:buChar char="•"/>
              <a:defRPr sz="2000">
                <a:solidFill>
                  <a:schemeClr val="tx1"/>
                </a:solidFill>
                <a:latin typeface="Calibri" pitchFamily="34" charset="0"/>
                <a:ea typeface="宋体" pitchFamily="2" charset="-122"/>
              </a:defRPr>
            </a:lvl3pPr>
            <a:lvl4pPr marL="1600200" indent="-228600">
              <a:lnSpc>
                <a:spcPct val="90000"/>
              </a:lnSpc>
              <a:spcBef>
                <a:spcPct val="30000"/>
              </a:spcBef>
              <a:buChar char="•"/>
              <a:defRPr>
                <a:solidFill>
                  <a:schemeClr val="tx1"/>
                </a:solidFill>
                <a:latin typeface="Calibri" pitchFamily="34" charset="0"/>
                <a:ea typeface="宋体" pitchFamily="2" charset="-122"/>
              </a:defRPr>
            </a:lvl4pPr>
            <a:lvl5pPr marL="2057400" indent="-228600">
              <a:lnSpc>
                <a:spcPct val="90000"/>
              </a:lnSpc>
              <a:spcBef>
                <a:spcPct val="300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0"/>
              </a:spcBef>
              <a:buFont typeface="Arial" pitchFamily="34" charset="0"/>
              <a:buNone/>
            </a:pPr>
            <a:r>
              <a:rPr lang="zh-CN" altLang="en-US" sz="2200" b="1" dirty="0">
                <a:solidFill>
                  <a:prstClr val="white"/>
                </a:solidFill>
                <a:latin typeface="微软雅黑" panose="020B0503020204020204" pitchFamily="34" charset="-122"/>
                <a:ea typeface="微软雅黑" panose="020B0503020204020204" pitchFamily="34" charset="-122"/>
              </a:rPr>
              <a:t>支持各种学习成果撰写模板</a:t>
            </a:r>
          </a:p>
        </p:txBody>
      </p:sp>
      <p:sp>
        <p:nvSpPr>
          <p:cNvPr id="6" name="矩形 15"/>
          <p:cNvSpPr>
            <a:spLocks noChangeArrowheads="1"/>
          </p:cNvSpPr>
          <p:nvPr/>
        </p:nvSpPr>
        <p:spPr bwMode="auto">
          <a:xfrm>
            <a:off x="620205" y="4046401"/>
            <a:ext cx="3243318" cy="1218128"/>
          </a:xfrm>
          <a:prstGeom prst="rect">
            <a:avLst/>
          </a:prstGeom>
          <a:solidFill>
            <a:srgbClr val="00B050"/>
          </a:solidFill>
          <a:ln>
            <a:noFill/>
          </a:ln>
          <a:effectLst/>
          <a:extLst/>
        </p:spPr>
        <p:txBody>
          <a:bodyPr anchor="ctr"/>
          <a:lstStyle>
            <a:lvl1pPr>
              <a:lnSpc>
                <a:spcPct val="90000"/>
              </a:lnSpc>
              <a:spcBef>
                <a:spcPct val="30000"/>
              </a:spcBef>
              <a:buChar char="•"/>
              <a:defRPr sz="2800">
                <a:solidFill>
                  <a:schemeClr val="tx1"/>
                </a:solidFill>
                <a:latin typeface="Calibri" pitchFamily="34" charset="0"/>
                <a:ea typeface="宋体" pitchFamily="2" charset="-122"/>
              </a:defRPr>
            </a:lvl1pPr>
            <a:lvl2pPr marL="742950" indent="-285750">
              <a:lnSpc>
                <a:spcPct val="90000"/>
              </a:lnSpc>
              <a:spcBef>
                <a:spcPct val="30000"/>
              </a:spcBef>
              <a:buChar char="•"/>
              <a:defRPr sz="2400">
                <a:solidFill>
                  <a:schemeClr val="tx1"/>
                </a:solidFill>
                <a:latin typeface="Calibri" pitchFamily="34" charset="0"/>
                <a:ea typeface="宋体" pitchFamily="2" charset="-122"/>
              </a:defRPr>
            </a:lvl2pPr>
            <a:lvl3pPr marL="1143000" indent="-228600">
              <a:lnSpc>
                <a:spcPct val="90000"/>
              </a:lnSpc>
              <a:spcBef>
                <a:spcPct val="30000"/>
              </a:spcBef>
              <a:buChar char="•"/>
              <a:defRPr sz="2000">
                <a:solidFill>
                  <a:schemeClr val="tx1"/>
                </a:solidFill>
                <a:latin typeface="Calibri" pitchFamily="34" charset="0"/>
                <a:ea typeface="宋体" pitchFamily="2" charset="-122"/>
              </a:defRPr>
            </a:lvl3pPr>
            <a:lvl4pPr marL="1600200" indent="-228600">
              <a:lnSpc>
                <a:spcPct val="90000"/>
              </a:lnSpc>
              <a:spcBef>
                <a:spcPct val="30000"/>
              </a:spcBef>
              <a:buChar char="•"/>
              <a:defRPr>
                <a:solidFill>
                  <a:schemeClr val="tx1"/>
                </a:solidFill>
                <a:latin typeface="Calibri" pitchFamily="34" charset="0"/>
                <a:ea typeface="宋体" pitchFamily="2" charset="-122"/>
              </a:defRPr>
            </a:lvl4pPr>
            <a:lvl5pPr marL="2057400" indent="-228600">
              <a:lnSpc>
                <a:spcPct val="90000"/>
              </a:lnSpc>
              <a:spcBef>
                <a:spcPct val="300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0"/>
              </a:spcBef>
              <a:buFont typeface="Arial" pitchFamily="34" charset="0"/>
              <a:buNone/>
            </a:pPr>
            <a:r>
              <a:rPr lang="zh-CN" altLang="en-US" sz="2200" b="1" dirty="0">
                <a:solidFill>
                  <a:prstClr val="white"/>
                </a:solidFill>
                <a:latin typeface="微软雅黑" panose="020B0503020204020204" pitchFamily="34" charset="-122"/>
                <a:ea typeface="微软雅黑" panose="020B0503020204020204" pitchFamily="34" charset="-122"/>
              </a:rPr>
              <a:t>基于</a:t>
            </a:r>
            <a:r>
              <a:rPr lang="en-US" altLang="zh-CN" sz="2200" b="1" dirty="0">
                <a:solidFill>
                  <a:prstClr val="white"/>
                </a:solidFill>
                <a:latin typeface="微软雅黑" panose="020B0503020204020204" pitchFamily="34" charset="-122"/>
                <a:ea typeface="微软雅黑" panose="020B0503020204020204" pitchFamily="34" charset="-122"/>
              </a:rPr>
              <a:t>XML</a:t>
            </a:r>
            <a:r>
              <a:rPr lang="zh-CN" altLang="en-US" sz="2200" b="1" dirty="0">
                <a:solidFill>
                  <a:prstClr val="white"/>
                </a:solidFill>
                <a:latin typeface="微软雅黑" panose="020B0503020204020204" pitchFamily="34" charset="-122"/>
                <a:ea typeface="微软雅黑" panose="020B0503020204020204" pitchFamily="34" charset="-122"/>
              </a:rPr>
              <a:t>编辑器，可多格式输出和投稿</a:t>
            </a:r>
          </a:p>
        </p:txBody>
      </p:sp>
      <p:sp>
        <p:nvSpPr>
          <p:cNvPr id="7" name="矩形 15"/>
          <p:cNvSpPr>
            <a:spLocks noChangeArrowheads="1"/>
          </p:cNvSpPr>
          <p:nvPr/>
        </p:nvSpPr>
        <p:spPr bwMode="auto">
          <a:xfrm>
            <a:off x="4422476" y="2263789"/>
            <a:ext cx="3243318" cy="1278722"/>
          </a:xfrm>
          <a:prstGeom prst="rect">
            <a:avLst/>
          </a:prstGeom>
          <a:solidFill>
            <a:schemeClr val="accent6"/>
          </a:solidFill>
          <a:ln>
            <a:noFill/>
          </a:ln>
          <a:effectLst/>
          <a:extLst/>
        </p:spPr>
        <p:txBody>
          <a:bodyPr anchor="ctr"/>
          <a:lstStyle>
            <a:lvl1pPr>
              <a:lnSpc>
                <a:spcPct val="90000"/>
              </a:lnSpc>
              <a:spcBef>
                <a:spcPct val="30000"/>
              </a:spcBef>
              <a:buChar char="•"/>
              <a:defRPr sz="2800">
                <a:solidFill>
                  <a:schemeClr val="tx1"/>
                </a:solidFill>
                <a:latin typeface="Calibri" pitchFamily="34" charset="0"/>
                <a:ea typeface="宋体" pitchFamily="2" charset="-122"/>
              </a:defRPr>
            </a:lvl1pPr>
            <a:lvl2pPr marL="742950" indent="-285750">
              <a:lnSpc>
                <a:spcPct val="90000"/>
              </a:lnSpc>
              <a:spcBef>
                <a:spcPct val="30000"/>
              </a:spcBef>
              <a:buChar char="•"/>
              <a:defRPr sz="2400">
                <a:solidFill>
                  <a:schemeClr val="tx1"/>
                </a:solidFill>
                <a:latin typeface="Calibri" pitchFamily="34" charset="0"/>
                <a:ea typeface="宋体" pitchFamily="2" charset="-122"/>
              </a:defRPr>
            </a:lvl2pPr>
            <a:lvl3pPr marL="1143000" indent="-228600">
              <a:lnSpc>
                <a:spcPct val="90000"/>
              </a:lnSpc>
              <a:spcBef>
                <a:spcPct val="30000"/>
              </a:spcBef>
              <a:buChar char="•"/>
              <a:defRPr sz="2000">
                <a:solidFill>
                  <a:schemeClr val="tx1"/>
                </a:solidFill>
                <a:latin typeface="Calibri" pitchFamily="34" charset="0"/>
                <a:ea typeface="宋体" pitchFamily="2" charset="-122"/>
              </a:defRPr>
            </a:lvl3pPr>
            <a:lvl4pPr marL="1600200" indent="-228600">
              <a:lnSpc>
                <a:spcPct val="90000"/>
              </a:lnSpc>
              <a:spcBef>
                <a:spcPct val="30000"/>
              </a:spcBef>
              <a:buChar char="•"/>
              <a:defRPr>
                <a:solidFill>
                  <a:schemeClr val="tx1"/>
                </a:solidFill>
                <a:latin typeface="Calibri" pitchFamily="34" charset="0"/>
                <a:ea typeface="宋体" pitchFamily="2" charset="-122"/>
              </a:defRPr>
            </a:lvl4pPr>
            <a:lvl5pPr marL="2057400" indent="-228600">
              <a:lnSpc>
                <a:spcPct val="90000"/>
              </a:lnSpc>
              <a:spcBef>
                <a:spcPct val="300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0"/>
              </a:spcBef>
              <a:buFont typeface="Arial" pitchFamily="34" charset="0"/>
              <a:buNone/>
            </a:pPr>
            <a:r>
              <a:rPr lang="zh-CN" altLang="en-US" sz="2200" b="1" u="sng" dirty="0" smtClean="0">
                <a:solidFill>
                  <a:prstClr val="white"/>
                </a:solidFill>
                <a:latin typeface="微软雅黑" panose="020B0503020204020204" pitchFamily="34" charset="-122"/>
                <a:ea typeface="微软雅黑" panose="020B0503020204020204" pitchFamily="34" charset="-122"/>
              </a:rPr>
              <a:t>文摘、笔记、网盘等</a:t>
            </a:r>
            <a:r>
              <a:rPr lang="zh-CN" altLang="en-US" sz="2200" b="1" dirty="0" smtClean="0">
                <a:solidFill>
                  <a:prstClr val="white"/>
                </a:solidFill>
                <a:latin typeface="微软雅黑" panose="020B0503020204020204" pitchFamily="34" charset="-122"/>
                <a:ea typeface="微软雅黑" panose="020B0503020204020204" pitchFamily="34" charset="-122"/>
              </a:rPr>
              <a:t>可</a:t>
            </a:r>
            <a:r>
              <a:rPr lang="zh-CN" altLang="en-US" sz="2200" b="1" dirty="0">
                <a:solidFill>
                  <a:prstClr val="white"/>
                </a:solidFill>
                <a:latin typeface="微软雅黑" panose="020B0503020204020204" pitchFamily="34" charset="-122"/>
                <a:ea typeface="微软雅黑" panose="020B0503020204020204" pitchFamily="34" charset="-122"/>
              </a:rPr>
              <a:t>作创作素材直接引用</a:t>
            </a:r>
          </a:p>
        </p:txBody>
      </p:sp>
      <p:sp>
        <p:nvSpPr>
          <p:cNvPr id="8" name="矩形 15"/>
          <p:cNvSpPr>
            <a:spLocks noChangeArrowheads="1"/>
          </p:cNvSpPr>
          <p:nvPr/>
        </p:nvSpPr>
        <p:spPr bwMode="auto">
          <a:xfrm>
            <a:off x="4422476" y="4023318"/>
            <a:ext cx="3243318" cy="1241211"/>
          </a:xfrm>
          <a:prstGeom prst="rect">
            <a:avLst/>
          </a:prstGeom>
          <a:solidFill>
            <a:srgbClr val="00B0F0"/>
          </a:solidFill>
          <a:ln>
            <a:noFill/>
          </a:ln>
          <a:effectLst/>
          <a:extLst/>
        </p:spPr>
        <p:txBody>
          <a:bodyPr anchor="ctr"/>
          <a:lstStyle>
            <a:lvl1pPr>
              <a:lnSpc>
                <a:spcPct val="90000"/>
              </a:lnSpc>
              <a:spcBef>
                <a:spcPct val="30000"/>
              </a:spcBef>
              <a:buChar char="•"/>
              <a:defRPr sz="2800">
                <a:solidFill>
                  <a:schemeClr val="tx1"/>
                </a:solidFill>
                <a:latin typeface="Calibri" pitchFamily="34" charset="0"/>
                <a:ea typeface="宋体" pitchFamily="2" charset="-122"/>
              </a:defRPr>
            </a:lvl1pPr>
            <a:lvl2pPr marL="742950" indent="-285750">
              <a:lnSpc>
                <a:spcPct val="90000"/>
              </a:lnSpc>
              <a:spcBef>
                <a:spcPct val="30000"/>
              </a:spcBef>
              <a:buChar char="•"/>
              <a:defRPr sz="2400">
                <a:solidFill>
                  <a:schemeClr val="tx1"/>
                </a:solidFill>
                <a:latin typeface="Calibri" pitchFamily="34" charset="0"/>
                <a:ea typeface="宋体" pitchFamily="2" charset="-122"/>
              </a:defRPr>
            </a:lvl2pPr>
            <a:lvl3pPr marL="1143000" indent="-228600">
              <a:lnSpc>
                <a:spcPct val="90000"/>
              </a:lnSpc>
              <a:spcBef>
                <a:spcPct val="30000"/>
              </a:spcBef>
              <a:buChar char="•"/>
              <a:defRPr sz="2000">
                <a:solidFill>
                  <a:schemeClr val="tx1"/>
                </a:solidFill>
                <a:latin typeface="Calibri" pitchFamily="34" charset="0"/>
                <a:ea typeface="宋体" pitchFamily="2" charset="-122"/>
              </a:defRPr>
            </a:lvl3pPr>
            <a:lvl4pPr marL="1600200" indent="-228600">
              <a:lnSpc>
                <a:spcPct val="90000"/>
              </a:lnSpc>
              <a:spcBef>
                <a:spcPct val="30000"/>
              </a:spcBef>
              <a:buChar char="•"/>
              <a:defRPr>
                <a:solidFill>
                  <a:schemeClr val="tx1"/>
                </a:solidFill>
                <a:latin typeface="Calibri" pitchFamily="34" charset="0"/>
                <a:ea typeface="宋体" pitchFamily="2" charset="-122"/>
              </a:defRPr>
            </a:lvl4pPr>
            <a:lvl5pPr marL="2057400" indent="-228600">
              <a:lnSpc>
                <a:spcPct val="90000"/>
              </a:lnSpc>
              <a:spcBef>
                <a:spcPct val="300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0"/>
              </a:spcBef>
              <a:buFont typeface="Arial" pitchFamily="34" charset="0"/>
              <a:buNone/>
            </a:pPr>
            <a:r>
              <a:rPr lang="zh-CN" altLang="en-US" sz="2200" b="1" dirty="0" smtClean="0">
                <a:solidFill>
                  <a:prstClr val="white"/>
                </a:solidFill>
                <a:latin typeface="微软雅黑" panose="020B0503020204020204" pitchFamily="34" charset="-122"/>
                <a:ea typeface="微软雅黑" panose="020B0503020204020204" pitchFamily="34" charset="-122"/>
              </a:rPr>
              <a:t> 创新</a:t>
            </a:r>
            <a:r>
              <a:rPr lang="zh-CN" altLang="en-US" sz="2200" b="1" dirty="0">
                <a:solidFill>
                  <a:prstClr val="white"/>
                </a:solidFill>
                <a:latin typeface="微软雅黑" panose="020B0503020204020204" pitchFamily="34" charset="-122"/>
                <a:ea typeface="微软雅黑" panose="020B0503020204020204" pitchFamily="34" charset="-122"/>
              </a:rPr>
              <a:t>成果直接对接采编平台，实现一键式投稿</a:t>
            </a:r>
          </a:p>
        </p:txBody>
      </p:sp>
      <p:sp>
        <p:nvSpPr>
          <p:cNvPr id="9" name="MH_SubTitle_1"/>
          <p:cNvSpPr>
            <a:spLocks noChangeArrowheads="1"/>
          </p:cNvSpPr>
          <p:nvPr>
            <p:custDataLst>
              <p:tags r:id="rId1"/>
            </p:custDataLst>
          </p:nvPr>
        </p:nvSpPr>
        <p:spPr bwMode="auto">
          <a:xfrm>
            <a:off x="8640974" y="1509322"/>
            <a:ext cx="2592288" cy="781136"/>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3" b="1" dirty="0">
                <a:solidFill>
                  <a:srgbClr val="0070C0"/>
                </a:solidFill>
                <a:ea typeface="微软雅黑" pitchFamily="34" charset="-122"/>
              </a:rPr>
              <a:t>内容创作</a:t>
            </a:r>
          </a:p>
        </p:txBody>
      </p:sp>
      <p:sp>
        <p:nvSpPr>
          <p:cNvPr id="10" name="MH_SubTitle_2"/>
          <p:cNvSpPr>
            <a:spLocks noChangeArrowheads="1"/>
          </p:cNvSpPr>
          <p:nvPr>
            <p:custDataLst>
              <p:tags r:id="rId2"/>
            </p:custDataLst>
          </p:nvPr>
        </p:nvSpPr>
        <p:spPr bwMode="auto">
          <a:xfrm>
            <a:off x="8640974" y="2685593"/>
            <a:ext cx="2592288" cy="740025"/>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3" b="1" dirty="0">
                <a:solidFill>
                  <a:srgbClr val="0070C0"/>
                </a:solidFill>
                <a:ea typeface="微软雅黑" pitchFamily="34" charset="-122"/>
              </a:rPr>
              <a:t>选期刊</a:t>
            </a:r>
          </a:p>
        </p:txBody>
      </p:sp>
      <p:cxnSp>
        <p:nvCxnSpPr>
          <p:cNvPr id="11" name="直接箭头连接符 10"/>
          <p:cNvCxnSpPr/>
          <p:nvPr/>
        </p:nvCxnSpPr>
        <p:spPr>
          <a:xfrm>
            <a:off x="9889113" y="2261429"/>
            <a:ext cx="0" cy="42416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MH_SubTitle_2"/>
          <p:cNvSpPr>
            <a:spLocks noChangeArrowheads="1"/>
          </p:cNvSpPr>
          <p:nvPr>
            <p:custDataLst>
              <p:tags r:id="rId3"/>
            </p:custDataLst>
          </p:nvPr>
        </p:nvSpPr>
        <p:spPr bwMode="auto">
          <a:xfrm>
            <a:off x="8640974" y="3837720"/>
            <a:ext cx="2592288" cy="778235"/>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3" b="1" dirty="0">
                <a:solidFill>
                  <a:srgbClr val="0070C0"/>
                </a:solidFill>
                <a:ea typeface="微软雅黑" pitchFamily="34" charset="-122"/>
              </a:rPr>
              <a:t>版面排版</a:t>
            </a:r>
          </a:p>
        </p:txBody>
      </p:sp>
      <p:cxnSp>
        <p:nvCxnSpPr>
          <p:cNvPr id="14" name="直接箭头连接符 13"/>
          <p:cNvCxnSpPr/>
          <p:nvPr/>
        </p:nvCxnSpPr>
        <p:spPr>
          <a:xfrm>
            <a:off x="9889113" y="3391805"/>
            <a:ext cx="0" cy="4478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直接箭头连接符 14"/>
          <p:cNvCxnSpPr/>
          <p:nvPr/>
        </p:nvCxnSpPr>
        <p:spPr>
          <a:xfrm>
            <a:off x="9889113" y="4615954"/>
            <a:ext cx="0" cy="33105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1" name="MH_SubTitle_2"/>
          <p:cNvSpPr>
            <a:spLocks noChangeArrowheads="1"/>
          </p:cNvSpPr>
          <p:nvPr>
            <p:custDataLst>
              <p:tags r:id="rId4"/>
            </p:custDataLst>
          </p:nvPr>
        </p:nvSpPr>
        <p:spPr bwMode="auto">
          <a:xfrm>
            <a:off x="8640974" y="4977375"/>
            <a:ext cx="2592288" cy="778235"/>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3" b="1" dirty="0">
                <a:solidFill>
                  <a:srgbClr val="0070C0"/>
                </a:solidFill>
                <a:ea typeface="微软雅黑" pitchFamily="34" charset="-122"/>
              </a:rPr>
              <a:t>稿件投送</a:t>
            </a:r>
          </a:p>
        </p:txBody>
      </p:sp>
      <p:sp>
        <p:nvSpPr>
          <p:cNvPr id="17" name="标题 1"/>
          <p:cNvSpPr txBox="1">
            <a:spLocks noChangeArrowheads="1"/>
          </p:cNvSpPr>
          <p:nvPr/>
        </p:nvSpPr>
        <p:spPr bwMode="auto">
          <a:xfrm>
            <a:off x="480063" y="267042"/>
            <a:ext cx="7045589" cy="586316"/>
          </a:xfrm>
          <a:prstGeom prst="rect">
            <a:avLst/>
          </a:prstGeom>
          <a:noFill/>
          <a:extLst/>
        </p:spPr>
        <p:txBody>
          <a:bodyPr wrap="square"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r>
              <a:rPr lang="en-US" altLang="zh-CN" dirty="0"/>
              <a:t>4</a:t>
            </a:r>
            <a:r>
              <a:rPr lang="zh-CN" altLang="en-US" dirty="0" smtClean="0"/>
              <a:t>）基于</a:t>
            </a:r>
            <a:r>
              <a:rPr lang="en-US" altLang="zh-CN" dirty="0" smtClean="0"/>
              <a:t>XML</a:t>
            </a:r>
            <a:r>
              <a:rPr lang="zh-CN" altLang="en-US" dirty="0" smtClean="0"/>
              <a:t>的在线编辑创作</a:t>
            </a:r>
            <a:endParaRPr lang="zh-CN" altLang="en-US" dirty="0"/>
          </a:p>
        </p:txBody>
      </p:sp>
    </p:spTree>
    <p:extLst>
      <p:ext uri="{BB962C8B-B14F-4D97-AF65-F5344CB8AC3E}">
        <p14:creationId xmlns:p14="http://schemas.microsoft.com/office/powerpoint/2010/main" val="479248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3714" y="368156"/>
            <a:ext cx="6096000" cy="646331"/>
          </a:xfrm>
          <a:prstGeom prst="rect">
            <a:avLst/>
          </a:prstGeom>
        </p:spPr>
        <p:txBody>
          <a:bodyPr>
            <a:spAutoFit/>
          </a:bodyPr>
          <a:lstStyle/>
          <a:p>
            <a:r>
              <a:rPr lang="zh-CN" altLang="en-US" b="1" dirty="0">
                <a:solidFill>
                  <a:srgbClr val="0070C0"/>
                </a:solidFill>
                <a:latin typeface="微软雅黑" panose="020B0503020204020204" pitchFamily="34" charset="-122"/>
                <a:ea typeface="微软雅黑" panose="020B0503020204020204" pitchFamily="34" charset="-122"/>
              </a:rPr>
              <a:t>一</a:t>
            </a:r>
            <a:r>
              <a:rPr lang="zh-CN" altLang="en-US" b="1" dirty="0" smtClean="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模块化结构</a:t>
            </a:r>
            <a:r>
              <a:rPr lang="zh-CN" altLang="en-US" dirty="0">
                <a:solidFill>
                  <a:srgbClr val="0070C0"/>
                </a:solidFill>
              </a:rPr>
              <a:t/>
            </a:r>
            <a:br>
              <a:rPr lang="zh-CN" altLang="en-US" dirty="0">
                <a:solidFill>
                  <a:srgbClr val="0070C0"/>
                </a:solidFill>
              </a:rPr>
            </a:br>
            <a:endParaRPr lang="zh-CN" altLang="en-US" dirty="0">
              <a:solidFill>
                <a:srgbClr val="0070C0"/>
              </a:solidFill>
            </a:endParaRPr>
          </a:p>
        </p:txBody>
      </p:sp>
      <p:sp>
        <p:nvSpPr>
          <p:cNvPr id="2" name="矩形 1"/>
          <p:cNvSpPr/>
          <p:nvPr/>
        </p:nvSpPr>
        <p:spPr>
          <a:xfrm>
            <a:off x="464456" y="885149"/>
            <a:ext cx="10508343"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新版首页主要划分为数据库检索、行业数据库、研究学习平台、教育、大众阅读及软件产品等</a:t>
            </a:r>
            <a:r>
              <a:rPr lang="zh-CN" altLang="en-US" dirty="0" smtClean="0">
                <a:latin typeface="微软雅黑" panose="020B0503020204020204" pitchFamily="34" charset="-122"/>
                <a:ea typeface="微软雅黑" panose="020B0503020204020204" pitchFamily="34" charset="-122"/>
              </a:rPr>
              <a:t>模块。</a:t>
            </a:r>
            <a:endParaRPr lang="en-US" altLang="zh-CN"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193714" y="1771474"/>
            <a:ext cx="11552381" cy="2704762"/>
          </a:xfrm>
          <a:prstGeom prst="rect">
            <a:avLst/>
          </a:prstGeom>
        </p:spPr>
      </p:pic>
      <p:pic>
        <p:nvPicPr>
          <p:cNvPr id="5" name="图片 4"/>
          <p:cNvPicPr>
            <a:picLocks noChangeAspect="1"/>
          </p:cNvPicPr>
          <p:nvPr/>
        </p:nvPicPr>
        <p:blipFill>
          <a:blip r:embed="rId3"/>
          <a:stretch>
            <a:fillRect/>
          </a:stretch>
        </p:blipFill>
        <p:spPr>
          <a:xfrm>
            <a:off x="193714" y="1254481"/>
            <a:ext cx="11104762" cy="5603519"/>
          </a:xfrm>
          <a:prstGeom prst="rect">
            <a:avLst/>
          </a:prstGeom>
        </p:spPr>
      </p:pic>
      <p:pic>
        <p:nvPicPr>
          <p:cNvPr id="6" name="图片 5"/>
          <p:cNvPicPr>
            <a:picLocks noChangeAspect="1"/>
          </p:cNvPicPr>
          <p:nvPr/>
        </p:nvPicPr>
        <p:blipFill>
          <a:blip r:embed="rId4"/>
          <a:stretch>
            <a:fillRect/>
          </a:stretch>
        </p:blipFill>
        <p:spPr>
          <a:xfrm>
            <a:off x="193714" y="1358074"/>
            <a:ext cx="11314286" cy="4380952"/>
          </a:xfrm>
          <a:prstGeom prst="rect">
            <a:avLst/>
          </a:prstGeom>
        </p:spPr>
      </p:pic>
      <p:pic>
        <p:nvPicPr>
          <p:cNvPr id="7" name="图片 6"/>
          <p:cNvPicPr>
            <a:picLocks noChangeAspect="1"/>
          </p:cNvPicPr>
          <p:nvPr/>
        </p:nvPicPr>
        <p:blipFill>
          <a:blip r:embed="rId5"/>
          <a:stretch>
            <a:fillRect/>
          </a:stretch>
        </p:blipFill>
        <p:spPr>
          <a:xfrm>
            <a:off x="227048" y="1358074"/>
            <a:ext cx="11190476" cy="4504762"/>
          </a:xfrm>
          <a:prstGeom prst="rect">
            <a:avLst/>
          </a:prstGeom>
        </p:spPr>
      </p:pic>
    </p:spTree>
    <p:extLst>
      <p:ext uri="{BB962C8B-B14F-4D97-AF65-F5344CB8AC3E}">
        <p14:creationId xmlns:p14="http://schemas.microsoft.com/office/powerpoint/2010/main" val="3532064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43339" y="715197"/>
            <a:ext cx="11233248" cy="6074177"/>
          </a:xfrm>
          <a:prstGeom prst="rect">
            <a:avLst/>
          </a:prstGeom>
        </p:spPr>
      </p:pic>
      <p:sp>
        <p:nvSpPr>
          <p:cNvPr id="9" name="矩形 8"/>
          <p:cNvSpPr/>
          <p:nvPr/>
        </p:nvSpPr>
        <p:spPr>
          <a:xfrm>
            <a:off x="3023601" y="2491971"/>
            <a:ext cx="5821220" cy="4949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直接连接符 6"/>
          <p:cNvSpPr>
            <a:spLocks noChangeShapeType="1"/>
          </p:cNvSpPr>
          <p:nvPr/>
        </p:nvSpPr>
        <p:spPr bwMode="auto">
          <a:xfrm flipH="1" flipV="1">
            <a:off x="8039692" y="2822925"/>
            <a:ext cx="2774904" cy="12617"/>
          </a:xfrm>
          <a:prstGeom prst="line">
            <a:avLst/>
          </a:prstGeom>
          <a:noFill/>
          <a:ln w="6350">
            <a:solidFill>
              <a:srgbClr val="FF66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1" name="矩形 10"/>
          <p:cNvSpPr/>
          <p:nvPr/>
        </p:nvSpPr>
        <p:spPr>
          <a:xfrm>
            <a:off x="3042862" y="3138597"/>
            <a:ext cx="5823349" cy="2713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2" name="矩形 15"/>
          <p:cNvSpPr>
            <a:spLocks noChangeArrowheads="1"/>
          </p:cNvSpPr>
          <p:nvPr/>
        </p:nvSpPr>
        <p:spPr bwMode="auto">
          <a:xfrm>
            <a:off x="9072273" y="2380055"/>
            <a:ext cx="2672071" cy="1048947"/>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itchFamily="34" charset="0"/>
                <a:ea typeface="宋体" pitchFamily="2" charset="-122"/>
              </a:defRPr>
            </a:lvl1pPr>
            <a:lvl2pPr marL="742950" indent="-285750">
              <a:lnSpc>
                <a:spcPct val="90000"/>
              </a:lnSpc>
              <a:spcBef>
                <a:spcPct val="30000"/>
              </a:spcBef>
              <a:buChar char="•"/>
              <a:defRPr sz="2400">
                <a:solidFill>
                  <a:schemeClr val="tx1"/>
                </a:solidFill>
                <a:latin typeface="Calibri" pitchFamily="34" charset="0"/>
                <a:ea typeface="宋体" pitchFamily="2" charset="-122"/>
              </a:defRPr>
            </a:lvl2pPr>
            <a:lvl3pPr marL="1143000" indent="-228600">
              <a:lnSpc>
                <a:spcPct val="90000"/>
              </a:lnSpc>
              <a:spcBef>
                <a:spcPct val="30000"/>
              </a:spcBef>
              <a:buChar char="•"/>
              <a:defRPr sz="2000">
                <a:solidFill>
                  <a:schemeClr val="tx1"/>
                </a:solidFill>
                <a:latin typeface="Calibri" pitchFamily="34" charset="0"/>
                <a:ea typeface="宋体" pitchFamily="2" charset="-122"/>
              </a:defRPr>
            </a:lvl3pPr>
            <a:lvl4pPr marL="1600200" indent="-228600">
              <a:lnSpc>
                <a:spcPct val="90000"/>
              </a:lnSpc>
              <a:spcBef>
                <a:spcPct val="30000"/>
              </a:spcBef>
              <a:buChar char="•"/>
              <a:defRPr>
                <a:solidFill>
                  <a:schemeClr val="tx1"/>
                </a:solidFill>
                <a:latin typeface="Calibri" pitchFamily="34" charset="0"/>
                <a:ea typeface="宋体" pitchFamily="2" charset="-122"/>
              </a:defRPr>
            </a:lvl4pPr>
            <a:lvl5pPr marL="2057400" indent="-228600">
              <a:lnSpc>
                <a:spcPct val="90000"/>
              </a:lnSpc>
              <a:spcBef>
                <a:spcPct val="300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0"/>
              </a:spcBef>
              <a:buFont typeface="Arial" pitchFamily="34" charset="0"/>
              <a:buNone/>
            </a:pPr>
            <a:r>
              <a:rPr lang="zh-CN" altLang="en-US" sz="2133" dirty="0">
                <a:solidFill>
                  <a:prstClr val="black"/>
                </a:solidFill>
              </a:rPr>
              <a:t>支持各种文档模板</a:t>
            </a:r>
          </a:p>
        </p:txBody>
      </p:sp>
      <p:sp>
        <p:nvSpPr>
          <p:cNvPr id="14" name="矩形 13"/>
          <p:cNvSpPr/>
          <p:nvPr/>
        </p:nvSpPr>
        <p:spPr>
          <a:xfrm>
            <a:off x="1179643" y="1273987"/>
            <a:ext cx="1214720" cy="523352"/>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solidFill>
                <a:prstClr val="black"/>
              </a:solidFill>
              <a:latin typeface="微软雅黑" panose="020B0503020204020204" pitchFamily="34" charset="-122"/>
              <a:ea typeface="微软雅黑" panose="020B0503020204020204" pitchFamily="34" charset="-122"/>
            </a:endParaRPr>
          </a:p>
        </p:txBody>
      </p:sp>
      <p:sp>
        <p:nvSpPr>
          <p:cNvPr id="15" name="矩形标注 14"/>
          <p:cNvSpPr/>
          <p:nvPr/>
        </p:nvSpPr>
        <p:spPr>
          <a:xfrm>
            <a:off x="3023601" y="1000826"/>
            <a:ext cx="2533217" cy="646627"/>
          </a:xfrm>
          <a:prstGeom prst="wedgeRectCallout">
            <a:avLst>
              <a:gd name="adj1" fmla="val -74865"/>
              <a:gd name="adj2" fmla="val 3772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dirty="0">
                <a:solidFill>
                  <a:srgbClr val="FF0000"/>
                </a:solidFill>
                <a:ea typeface="微软雅黑" panose="020B0503020204020204" pitchFamily="34" charset="-122"/>
              </a:rPr>
              <a:t>创建新文档</a:t>
            </a:r>
          </a:p>
        </p:txBody>
      </p:sp>
      <p:pic>
        <p:nvPicPr>
          <p:cNvPr id="16" name="图片 15"/>
          <p:cNvPicPr>
            <a:picLocks noChangeAspect="1"/>
          </p:cNvPicPr>
          <p:nvPr/>
        </p:nvPicPr>
        <p:blipFill>
          <a:blip r:embed="rId3"/>
          <a:stretch>
            <a:fillRect/>
          </a:stretch>
        </p:blipFill>
        <p:spPr>
          <a:xfrm>
            <a:off x="143339" y="728307"/>
            <a:ext cx="11853943" cy="6078945"/>
          </a:xfrm>
          <a:prstGeom prst="rect">
            <a:avLst/>
          </a:prstGeom>
        </p:spPr>
      </p:pic>
      <p:sp>
        <p:nvSpPr>
          <p:cNvPr id="6" name="矩形 5"/>
          <p:cNvSpPr/>
          <p:nvPr/>
        </p:nvSpPr>
        <p:spPr>
          <a:xfrm>
            <a:off x="461574" y="1743222"/>
            <a:ext cx="3067953" cy="4712989"/>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solidFill>
                <a:prstClr val="black"/>
              </a:solidFill>
              <a:latin typeface="微软雅黑" panose="020B0503020204020204" pitchFamily="34" charset="-122"/>
              <a:ea typeface="微软雅黑" panose="020B0503020204020204" pitchFamily="34" charset="-122"/>
            </a:endParaRPr>
          </a:p>
        </p:txBody>
      </p:sp>
      <p:sp>
        <p:nvSpPr>
          <p:cNvPr id="7" name="矩形标注 6"/>
          <p:cNvSpPr/>
          <p:nvPr/>
        </p:nvSpPr>
        <p:spPr>
          <a:xfrm>
            <a:off x="2683045" y="2052930"/>
            <a:ext cx="2717089" cy="906688"/>
          </a:xfrm>
          <a:prstGeom prst="wedgeRectCallout">
            <a:avLst>
              <a:gd name="adj1" fmla="val -75376"/>
              <a:gd name="adj2" fmla="val 4038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dirty="0">
                <a:solidFill>
                  <a:srgbClr val="FF0000"/>
                </a:solidFill>
                <a:ea typeface="微软雅黑" panose="020B0503020204020204" pitchFamily="34" charset="-122"/>
              </a:rPr>
              <a:t>自由便捷的拟定创作大纲</a:t>
            </a:r>
          </a:p>
        </p:txBody>
      </p:sp>
      <p:sp>
        <p:nvSpPr>
          <p:cNvPr id="17" name="矩形 16"/>
          <p:cNvSpPr/>
          <p:nvPr/>
        </p:nvSpPr>
        <p:spPr>
          <a:xfrm>
            <a:off x="5219095" y="2237704"/>
            <a:ext cx="5038989" cy="3810412"/>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7" dirty="0">
              <a:solidFill>
                <a:prstClr val="black"/>
              </a:solidFill>
              <a:latin typeface="微软雅黑" panose="020B0503020204020204" pitchFamily="34" charset="-122"/>
              <a:ea typeface="微软雅黑" panose="020B0503020204020204" pitchFamily="34" charset="-122"/>
            </a:endParaRPr>
          </a:p>
        </p:txBody>
      </p:sp>
      <p:sp>
        <p:nvSpPr>
          <p:cNvPr id="18" name="直接连接符 6"/>
          <p:cNvSpPr>
            <a:spLocks noChangeShapeType="1"/>
          </p:cNvSpPr>
          <p:nvPr/>
        </p:nvSpPr>
        <p:spPr bwMode="auto">
          <a:xfrm flipH="1" flipV="1">
            <a:off x="8471492" y="3434513"/>
            <a:ext cx="2774904" cy="12617"/>
          </a:xfrm>
          <a:prstGeom prst="line">
            <a:avLst/>
          </a:prstGeom>
          <a:noFill/>
          <a:ln w="6350">
            <a:solidFill>
              <a:srgbClr val="FF66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9" name="矩形 15"/>
          <p:cNvSpPr>
            <a:spLocks noChangeArrowheads="1"/>
          </p:cNvSpPr>
          <p:nvPr/>
        </p:nvSpPr>
        <p:spPr bwMode="auto">
          <a:xfrm>
            <a:off x="9504073" y="2991643"/>
            <a:ext cx="2672071" cy="1048947"/>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itchFamily="34" charset="0"/>
                <a:ea typeface="宋体" pitchFamily="2" charset="-122"/>
              </a:defRPr>
            </a:lvl1pPr>
            <a:lvl2pPr marL="742950" indent="-285750">
              <a:lnSpc>
                <a:spcPct val="90000"/>
              </a:lnSpc>
              <a:spcBef>
                <a:spcPct val="30000"/>
              </a:spcBef>
              <a:buChar char="•"/>
              <a:defRPr sz="2400">
                <a:solidFill>
                  <a:schemeClr val="tx1"/>
                </a:solidFill>
                <a:latin typeface="Calibri" pitchFamily="34" charset="0"/>
                <a:ea typeface="宋体" pitchFamily="2" charset="-122"/>
              </a:defRPr>
            </a:lvl2pPr>
            <a:lvl3pPr marL="1143000" indent="-228600">
              <a:lnSpc>
                <a:spcPct val="90000"/>
              </a:lnSpc>
              <a:spcBef>
                <a:spcPct val="30000"/>
              </a:spcBef>
              <a:buChar char="•"/>
              <a:defRPr sz="2000">
                <a:solidFill>
                  <a:schemeClr val="tx1"/>
                </a:solidFill>
                <a:latin typeface="Calibri" pitchFamily="34" charset="0"/>
                <a:ea typeface="宋体" pitchFamily="2" charset="-122"/>
              </a:defRPr>
            </a:lvl3pPr>
            <a:lvl4pPr marL="1600200" indent="-228600">
              <a:lnSpc>
                <a:spcPct val="90000"/>
              </a:lnSpc>
              <a:spcBef>
                <a:spcPct val="30000"/>
              </a:spcBef>
              <a:buChar char="•"/>
              <a:defRPr>
                <a:solidFill>
                  <a:schemeClr val="tx1"/>
                </a:solidFill>
                <a:latin typeface="Calibri" pitchFamily="34" charset="0"/>
                <a:ea typeface="宋体" pitchFamily="2" charset="-122"/>
              </a:defRPr>
            </a:lvl4pPr>
            <a:lvl5pPr marL="2057400" indent="-228600">
              <a:lnSpc>
                <a:spcPct val="90000"/>
              </a:lnSpc>
              <a:spcBef>
                <a:spcPct val="300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ct val="300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0"/>
              </a:spcBef>
              <a:buFont typeface="Arial" pitchFamily="34" charset="0"/>
              <a:buNone/>
            </a:pPr>
            <a:r>
              <a:rPr lang="zh-CN" altLang="en-US" sz="2133" dirty="0">
                <a:solidFill>
                  <a:prstClr val="black"/>
                </a:solidFill>
              </a:rPr>
              <a:t>支持多媒体采编</a:t>
            </a:r>
          </a:p>
        </p:txBody>
      </p:sp>
      <p:sp>
        <p:nvSpPr>
          <p:cNvPr id="21" name="矩形 20"/>
          <p:cNvSpPr/>
          <p:nvPr/>
        </p:nvSpPr>
        <p:spPr>
          <a:xfrm>
            <a:off x="657914" y="119427"/>
            <a:ext cx="3057247"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sym typeface="宋体" panose="02010600030101010101" pitchFamily="2" charset="-122"/>
              </a:rPr>
              <a:t>在线创作学习成果</a:t>
            </a:r>
          </a:p>
        </p:txBody>
      </p:sp>
      <p:sp>
        <p:nvSpPr>
          <p:cNvPr id="22" name="KSO_Shape"/>
          <p:cNvSpPr/>
          <p:nvPr/>
        </p:nvSpPr>
        <p:spPr>
          <a:xfrm>
            <a:off x="179605" y="105721"/>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Tree>
    <p:extLst>
      <p:ext uri="{BB962C8B-B14F-4D97-AF65-F5344CB8AC3E}">
        <p14:creationId xmlns:p14="http://schemas.microsoft.com/office/powerpoint/2010/main" val="3247948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500"/>
                            </p:stCondLst>
                            <p:childTnLst>
                              <p:par>
                                <p:cTn id="17" presetID="17" presetClass="entr" presetSubtype="1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1+#ppt_h/2"/>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4" grpId="0" bldLvl="0" animBg="1"/>
      <p:bldP spid="14" grpId="1" animBg="1"/>
      <p:bldP spid="15" grpId="0" bldLvl="0" animBg="1"/>
      <p:bldP spid="15" grpId="1" animBg="1"/>
      <p:bldP spid="6" grpId="0" bldLvl="0" animBg="1"/>
      <p:bldP spid="7" grpId="0" bldLvl="0" animBg="1"/>
      <p:bldP spid="17" grpId="0" bldLvl="0" animBg="1"/>
      <p:bldP spid="18"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5"/>
          <p:cNvSpPr>
            <a:spLocks noChangeArrowheads="1"/>
          </p:cNvSpPr>
          <p:nvPr/>
        </p:nvSpPr>
        <p:spPr bwMode="auto">
          <a:xfrm>
            <a:off x="239349" y="300037"/>
            <a:ext cx="180000" cy="180000"/>
          </a:xfrm>
          <a:prstGeom prst="ellipse">
            <a:avLst/>
          </a:prstGeom>
          <a:solidFill>
            <a:srgbClr val="000066"/>
          </a:solidFill>
          <a:ln w="9525">
            <a:solidFill>
              <a:srgbClr val="EEECE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377">
              <a:defRPr/>
            </a:pPr>
            <a:endParaRPr lang="zh-CN" altLang="en-US" sz="2400" kern="0">
              <a:solidFill>
                <a:prstClr val="black"/>
              </a:solidFill>
              <a:ea typeface="微软雅黑" panose="020B0503020204020204" pitchFamily="34" charset="-122"/>
            </a:endParaRPr>
          </a:p>
        </p:txBody>
      </p:sp>
      <p:sp>
        <p:nvSpPr>
          <p:cNvPr id="6" name="矩形 5"/>
          <p:cNvSpPr/>
          <p:nvPr/>
        </p:nvSpPr>
        <p:spPr>
          <a:xfrm>
            <a:off x="657914" y="119427"/>
            <a:ext cx="8667757" cy="523220"/>
          </a:xfrm>
          <a:prstGeom prst="rect">
            <a:avLst/>
          </a:prstGeom>
        </p:spPr>
        <p:txBody>
          <a:bodyPr wrap="none">
            <a:spAutoFit/>
          </a:bodyPr>
          <a:lstStyle/>
          <a:p>
            <a:r>
              <a:rPr lang="zh-CN" altLang="en-US" sz="2800" b="1" dirty="0">
                <a:solidFill>
                  <a:srgbClr val="AB1B44"/>
                </a:solidFill>
                <a:ea typeface="微软雅黑" panose="020B0503020204020204" pitchFamily="34" charset="-122"/>
                <a:sym typeface="宋体" panose="02010600030101010101" pitchFamily="2" charset="-122"/>
              </a:rPr>
              <a:t>方便快捷地引用各种素材</a:t>
            </a:r>
            <a:r>
              <a:rPr lang="en-US" altLang="zh-CN" sz="2800" b="1" dirty="0">
                <a:solidFill>
                  <a:srgbClr val="AB1B44"/>
                </a:solidFill>
                <a:ea typeface="微软雅黑" panose="020B0503020204020204" pitchFamily="34" charset="-122"/>
                <a:sym typeface="宋体" panose="02010600030101010101" pitchFamily="2" charset="-122"/>
              </a:rPr>
              <a:t>(</a:t>
            </a:r>
            <a:r>
              <a:rPr lang="zh-CN" altLang="en-US" sz="2800" b="1" dirty="0">
                <a:solidFill>
                  <a:srgbClr val="AB1B44"/>
                </a:solidFill>
                <a:ea typeface="微软雅黑" panose="020B0503020204020204" pitchFamily="34" charset="-122"/>
                <a:sym typeface="宋体" panose="02010600030101010101" pitchFamily="2" charset="-122"/>
              </a:rPr>
              <a:t>笔记、文摘、碎片化内容等</a:t>
            </a:r>
            <a:r>
              <a:rPr lang="en-US" altLang="zh-CN" sz="2800" b="1" dirty="0">
                <a:solidFill>
                  <a:srgbClr val="AB1B44"/>
                </a:solidFill>
                <a:ea typeface="微软雅黑" panose="020B0503020204020204" pitchFamily="34" charset="-122"/>
                <a:sym typeface="宋体" panose="02010600030101010101" pitchFamily="2" charset="-122"/>
              </a:rPr>
              <a:t>)</a:t>
            </a:r>
            <a:endParaRPr lang="zh-CN" altLang="en-US" sz="2800" b="1" dirty="0">
              <a:solidFill>
                <a:srgbClr val="AB1B44"/>
              </a:solidFill>
              <a:ea typeface="微软雅黑" panose="020B0503020204020204" pitchFamily="34" charset="-122"/>
              <a:sym typeface="宋体" panose="02010600030101010101" pitchFamily="2" charset="-122"/>
            </a:endParaRPr>
          </a:p>
        </p:txBody>
      </p:sp>
      <p:pic>
        <p:nvPicPr>
          <p:cNvPr id="7" name="图片 6"/>
          <p:cNvPicPr>
            <a:picLocks noChangeAspect="1"/>
          </p:cNvPicPr>
          <p:nvPr/>
        </p:nvPicPr>
        <p:blipFill>
          <a:blip r:embed="rId2"/>
          <a:stretch>
            <a:fillRect/>
          </a:stretch>
        </p:blipFill>
        <p:spPr>
          <a:xfrm>
            <a:off x="655472" y="757986"/>
            <a:ext cx="10813464" cy="6079604"/>
          </a:xfrm>
          <a:prstGeom prst="rect">
            <a:avLst/>
          </a:prstGeom>
        </p:spPr>
      </p:pic>
      <p:sp>
        <p:nvSpPr>
          <p:cNvPr id="8" name="矩形 7"/>
          <p:cNvSpPr/>
          <p:nvPr/>
        </p:nvSpPr>
        <p:spPr>
          <a:xfrm>
            <a:off x="6772957" y="1700808"/>
            <a:ext cx="3931556" cy="672075"/>
          </a:xfrm>
          <a:prstGeom prst="rect">
            <a:avLst/>
          </a:prstGeom>
          <a:noFill/>
          <a:ln w="25400" cap="flat" cmpd="sng" algn="ctr">
            <a:solidFill>
              <a:srgbClr val="F79646">
                <a:lumMod val="75000"/>
              </a:srgbClr>
            </a:solidFill>
            <a:prstDash val="solid"/>
          </a:ln>
          <a:effectLst/>
        </p:spPr>
        <p:txBody>
          <a:bodyPr rtlCol="0" anchor="ctr"/>
          <a:lstStyle/>
          <a:p>
            <a:pPr algn="ctr" defTabSz="685783">
              <a:defRPr/>
            </a:pPr>
            <a:endParaRPr lang="zh-CN" altLang="en-US" sz="1600" kern="0">
              <a:solidFill>
                <a:prstClr val="black"/>
              </a:solidFill>
              <a:ea typeface="微软雅黑" panose="020B0503020204020204" pitchFamily="34" charset="-122"/>
            </a:endParaRPr>
          </a:p>
        </p:txBody>
      </p:sp>
      <p:sp>
        <p:nvSpPr>
          <p:cNvPr id="9" name="直接连接符 8"/>
          <p:cNvSpPr>
            <a:spLocks noChangeShapeType="1"/>
          </p:cNvSpPr>
          <p:nvPr/>
        </p:nvSpPr>
        <p:spPr bwMode="auto">
          <a:xfrm flipH="1">
            <a:off x="9752495" y="1272552"/>
            <a:ext cx="0" cy="620277"/>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0" name="矩形 15"/>
          <p:cNvSpPr>
            <a:spLocks noChangeArrowheads="1"/>
          </p:cNvSpPr>
          <p:nvPr/>
        </p:nvSpPr>
        <p:spPr bwMode="auto">
          <a:xfrm>
            <a:off x="8880309" y="954796"/>
            <a:ext cx="2688299"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3" b="1" dirty="0">
                <a:solidFill>
                  <a:prstClr val="white"/>
                </a:solidFill>
                <a:ea typeface="微软雅黑" panose="020B0503020204020204" pitchFamily="34" charset="-122"/>
              </a:rPr>
              <a:t>笔记、摘录、碎片内容直接引用</a:t>
            </a:r>
          </a:p>
        </p:txBody>
      </p:sp>
      <p:sp>
        <p:nvSpPr>
          <p:cNvPr id="11" name="矩形 10"/>
          <p:cNvSpPr/>
          <p:nvPr/>
        </p:nvSpPr>
        <p:spPr>
          <a:xfrm>
            <a:off x="6300992" y="2844293"/>
            <a:ext cx="4979584" cy="1736835"/>
          </a:xfrm>
          <a:prstGeom prst="rect">
            <a:avLst/>
          </a:prstGeom>
          <a:noFill/>
          <a:ln w="25400" cap="flat" cmpd="sng" algn="ctr">
            <a:solidFill>
              <a:srgbClr val="F79646">
                <a:lumMod val="75000"/>
              </a:srgbClr>
            </a:solidFill>
            <a:prstDash val="solid"/>
          </a:ln>
          <a:effectLst/>
        </p:spPr>
        <p:txBody>
          <a:bodyPr rtlCol="0" anchor="ctr"/>
          <a:lstStyle/>
          <a:p>
            <a:pPr algn="ctr" defTabSz="685783">
              <a:defRPr/>
            </a:pPr>
            <a:endParaRPr lang="zh-CN" altLang="en-US" sz="1600" kern="0">
              <a:solidFill>
                <a:prstClr val="black"/>
              </a:solidFill>
              <a:ea typeface="微软雅黑" panose="020B0503020204020204" pitchFamily="34" charset="-122"/>
            </a:endParaRPr>
          </a:p>
        </p:txBody>
      </p:sp>
      <p:sp>
        <p:nvSpPr>
          <p:cNvPr id="12" name="直接连接符 11"/>
          <p:cNvSpPr>
            <a:spLocks noChangeShapeType="1"/>
          </p:cNvSpPr>
          <p:nvPr/>
        </p:nvSpPr>
        <p:spPr bwMode="auto">
          <a:xfrm flipH="1" flipV="1">
            <a:off x="10992544" y="3140968"/>
            <a:ext cx="0" cy="725401"/>
          </a:xfrm>
          <a:prstGeom prst="line">
            <a:avLst/>
          </a:prstGeom>
          <a:noFill/>
          <a:ln w="19050">
            <a:solidFill>
              <a:srgbClr val="0070C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3" name="矩形 15"/>
          <p:cNvSpPr>
            <a:spLocks noChangeArrowheads="1"/>
          </p:cNvSpPr>
          <p:nvPr/>
        </p:nvSpPr>
        <p:spPr bwMode="auto">
          <a:xfrm>
            <a:off x="9072331" y="3866369"/>
            <a:ext cx="2688299" cy="549203"/>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3" b="1" dirty="0">
                <a:solidFill>
                  <a:prstClr val="white"/>
                </a:solidFill>
                <a:ea typeface="微软雅黑" panose="020B0503020204020204" pitchFamily="34" charset="-122"/>
              </a:rPr>
              <a:t>点击添加到原文中</a:t>
            </a:r>
          </a:p>
        </p:txBody>
      </p:sp>
      <p:sp>
        <p:nvSpPr>
          <p:cNvPr id="14" name="矩形 13"/>
          <p:cNvSpPr/>
          <p:nvPr/>
        </p:nvSpPr>
        <p:spPr>
          <a:xfrm>
            <a:off x="3613900" y="3287484"/>
            <a:ext cx="384043" cy="251704"/>
          </a:xfrm>
          <a:prstGeom prst="rect">
            <a:avLst/>
          </a:prstGeom>
          <a:noFill/>
          <a:ln w="19050" cap="flat" cmpd="sng" algn="ctr">
            <a:solidFill>
              <a:srgbClr val="F79646">
                <a:lumMod val="75000"/>
              </a:srgbClr>
            </a:solidFill>
            <a:prstDash val="solid"/>
          </a:ln>
          <a:effectLst/>
        </p:spPr>
        <p:txBody>
          <a:bodyPr rtlCol="0" anchor="ctr"/>
          <a:lstStyle/>
          <a:p>
            <a:pPr algn="ctr" defTabSz="685783">
              <a:defRPr/>
            </a:pPr>
            <a:endParaRPr lang="zh-CN" altLang="en-US" sz="1600" kern="0">
              <a:solidFill>
                <a:prstClr val="black"/>
              </a:solidFill>
              <a:ea typeface="微软雅黑" panose="020B0503020204020204" pitchFamily="34" charset="-122"/>
            </a:endParaRPr>
          </a:p>
        </p:txBody>
      </p:sp>
      <p:sp>
        <p:nvSpPr>
          <p:cNvPr id="15" name="直接连接符 14"/>
          <p:cNvSpPr>
            <a:spLocks noChangeShapeType="1"/>
          </p:cNvSpPr>
          <p:nvPr/>
        </p:nvSpPr>
        <p:spPr bwMode="auto">
          <a:xfrm flipH="1" flipV="1">
            <a:off x="3805319" y="3539189"/>
            <a:ext cx="0" cy="725401"/>
          </a:xfrm>
          <a:prstGeom prst="line">
            <a:avLst/>
          </a:prstGeom>
          <a:noFill/>
          <a:ln w="1905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pitchFamily="34" charset="-122"/>
            </a:endParaRPr>
          </a:p>
        </p:txBody>
      </p:sp>
      <p:sp>
        <p:nvSpPr>
          <p:cNvPr id="16" name="矩形 15"/>
          <p:cNvSpPr>
            <a:spLocks noChangeArrowheads="1"/>
          </p:cNvSpPr>
          <p:nvPr/>
        </p:nvSpPr>
        <p:spPr bwMode="auto">
          <a:xfrm>
            <a:off x="1299015" y="4001884"/>
            <a:ext cx="2688299" cy="549203"/>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3" b="1" dirty="0">
                <a:solidFill>
                  <a:prstClr val="white"/>
                </a:solidFill>
                <a:ea typeface="微软雅黑" panose="020B0503020204020204" pitchFamily="34" charset="-122"/>
              </a:rPr>
              <a:t>系统自动添加引用关系，作者双击可修改</a:t>
            </a:r>
          </a:p>
        </p:txBody>
      </p:sp>
      <p:pic>
        <p:nvPicPr>
          <p:cNvPr id="17" name="图片 16"/>
          <p:cNvPicPr>
            <a:picLocks noChangeAspect="1"/>
          </p:cNvPicPr>
          <p:nvPr/>
        </p:nvPicPr>
        <p:blipFill>
          <a:blip r:embed="rId3"/>
          <a:stretch>
            <a:fillRect/>
          </a:stretch>
        </p:blipFill>
        <p:spPr>
          <a:xfrm>
            <a:off x="4159473" y="3295259"/>
            <a:ext cx="4985347" cy="1637872"/>
          </a:xfrm>
          <a:prstGeom prst="rect">
            <a:avLst/>
          </a:prstGeom>
          <a:ln w="12700">
            <a:solidFill>
              <a:schemeClr val="tx1"/>
            </a:solidFill>
          </a:ln>
        </p:spPr>
      </p:pic>
      <p:sp>
        <p:nvSpPr>
          <p:cNvPr id="18" name="矩形 17"/>
          <p:cNvSpPr/>
          <p:nvPr/>
        </p:nvSpPr>
        <p:spPr>
          <a:xfrm>
            <a:off x="1398956" y="2973390"/>
            <a:ext cx="9604728"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微软雅黑" panose="020B0503020204020204" pitchFamily="34" charset="-122"/>
                <a:ea typeface="微软雅黑" panose="020B0503020204020204" pitchFamily="34" charset="-122"/>
              </a:rPr>
              <a:t>在线创作解决了富媒体内容采编和多元发布，提供了参考文献、创作素材等的自动化管理</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21712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ppt_x</p:attrName>
                                        </p:attrNameLst>
                                      </p:cBhvr>
                                      <p:tavLst>
                                        <p:tav tm="0">
                                          <p:val>
                                            <p:strVal val="#ppt_x-#ppt_w*1.125000"/>
                                          </p:val>
                                        </p:tav>
                                        <p:tav tm="100000">
                                          <p:val>
                                            <p:strVal val="#ppt_x"/>
                                          </p:val>
                                        </p:tav>
                                      </p:tavLst>
                                    </p:anim>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1000"/>
                            </p:stCondLst>
                            <p:childTnLst>
                              <p:par>
                                <p:cTn id="33" presetID="1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ppt_x</p:attrName>
                                        </p:attrNameLst>
                                      </p:cBhvr>
                                      <p:tavLst>
                                        <p:tav tm="0">
                                          <p:val>
                                            <p:strVal val="#ppt_x-#ppt_w*1.125000"/>
                                          </p:val>
                                        </p:tav>
                                        <p:tav tm="100000">
                                          <p:val>
                                            <p:strVal val="#ppt_x"/>
                                          </p:val>
                                        </p:tav>
                                      </p:tavLst>
                                    </p:anim>
                                    <p:animEffect transition="in" filter="wipe(righ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1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p:tgtEl>
                                          <p:spTgt spid="15"/>
                                        </p:tgtEl>
                                        <p:attrNameLst>
                                          <p:attrName>ppt_x</p:attrName>
                                        </p:attrNameLst>
                                      </p:cBhvr>
                                      <p:tavLst>
                                        <p:tav tm="0">
                                          <p:val>
                                            <p:strVal val="#ppt_x-#ppt_w*1.125000"/>
                                          </p:val>
                                        </p:tav>
                                        <p:tav tm="100000">
                                          <p:val>
                                            <p:strVal val="#ppt_x"/>
                                          </p:val>
                                        </p:tav>
                                      </p:tavLst>
                                    </p:anim>
                                    <p:animEffect transition="in" filter="wipe(right)">
                                      <p:cBhvr>
                                        <p:cTn id="48" dur="500"/>
                                        <p:tgtEl>
                                          <p:spTgt spid="15"/>
                                        </p:tgtEl>
                                      </p:cBhvr>
                                    </p:animEffect>
                                  </p:childTnLst>
                                </p:cTn>
                              </p:par>
                            </p:childTnLst>
                          </p:cTn>
                        </p:par>
                        <p:par>
                          <p:cTn id="49" fill="hold">
                            <p:stCondLst>
                              <p:cond delay="1000"/>
                            </p:stCondLst>
                            <p:childTnLst>
                              <p:par>
                                <p:cTn id="50" presetID="1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ppt_x</p:attrName>
                                        </p:attrNameLst>
                                      </p:cBhvr>
                                      <p:tavLst>
                                        <p:tav tm="0">
                                          <p:val>
                                            <p:strVal val="#ppt_x-#ppt_w*1.125000"/>
                                          </p:val>
                                        </p:tav>
                                        <p:tav tm="100000">
                                          <p:val>
                                            <p:strVal val="#ppt_x"/>
                                          </p:val>
                                        </p:tav>
                                      </p:tavLst>
                                    </p:anim>
                                    <p:animEffect transition="in" filter="wipe(right)">
                                      <p:cBhvr>
                                        <p:cTn id="53" dur="500"/>
                                        <p:tgtEl>
                                          <p:spTgt spid="16"/>
                                        </p:tgtEl>
                                      </p:cBhvr>
                                    </p:animEffect>
                                  </p:childTnLst>
                                </p:cTn>
                              </p:par>
                              <p:par>
                                <p:cTn id="54" presetID="1" presetClass="exit" presetSubtype="0" fill="hold" grpId="1"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3"/>
                                        </p:tgtEl>
                                        <p:attrNameLst>
                                          <p:attrName>style.visibility</p:attrName>
                                        </p:attrNameLst>
                                      </p:cBhvr>
                                      <p:to>
                                        <p:strVal val="hidden"/>
                                      </p:to>
                                    </p:set>
                                  </p:childTnLst>
                                </p:cTn>
                              </p:par>
                            </p:childTnLst>
                          </p:cTn>
                        </p:par>
                        <p:par>
                          <p:cTn id="66" fill="hold">
                            <p:stCondLst>
                              <p:cond delay="1500"/>
                            </p:stCondLst>
                            <p:childTnLst>
                              <p:par>
                                <p:cTn id="67" presetID="9" presetClass="entr" presetSubtype="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dissolv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animBg="1"/>
      <p:bldP spid="16"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0933" y="164637"/>
            <a:ext cx="3361818" cy="523220"/>
          </a:xfrm>
          <a:prstGeom prst="rect">
            <a:avLst/>
          </a:prstGeom>
        </p:spPr>
        <p:txBody>
          <a:bodyPr wrap="none">
            <a:spAutoFit/>
          </a:bodyPr>
          <a:lstStyle/>
          <a:p>
            <a:r>
              <a:rPr lang="en-US" altLang="zh-CN" sz="2800" b="1" dirty="0">
                <a:solidFill>
                  <a:srgbClr val="AB1B44"/>
                </a:solidFill>
                <a:ea typeface="微软雅黑" panose="020B0503020204020204" pitchFamily="34" charset="-122"/>
                <a:sym typeface="宋体" panose="02010600030101010101" pitchFamily="2" charset="-122"/>
              </a:rPr>
              <a:t>XML</a:t>
            </a:r>
            <a:r>
              <a:rPr lang="zh-CN" altLang="en-US" sz="2800" b="1" dirty="0">
                <a:solidFill>
                  <a:srgbClr val="AB1B44"/>
                </a:solidFill>
                <a:ea typeface="微软雅黑" panose="020B0503020204020204" pitchFamily="34" charset="-122"/>
                <a:sym typeface="宋体" panose="02010600030101010101" pitchFamily="2" charset="-122"/>
              </a:rPr>
              <a:t>在线排版和投稿</a:t>
            </a:r>
          </a:p>
        </p:txBody>
      </p:sp>
      <p:sp>
        <p:nvSpPr>
          <p:cNvPr id="5" name="KSO_Shape"/>
          <p:cNvSpPr/>
          <p:nvPr/>
        </p:nvSpPr>
        <p:spPr>
          <a:xfrm>
            <a:off x="286997" y="164638"/>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pic>
        <p:nvPicPr>
          <p:cNvPr id="9" name="图片 8"/>
          <p:cNvPicPr>
            <a:picLocks noChangeAspect="1"/>
          </p:cNvPicPr>
          <p:nvPr/>
        </p:nvPicPr>
        <p:blipFill>
          <a:blip r:embed="rId2"/>
          <a:stretch>
            <a:fillRect/>
          </a:stretch>
        </p:blipFill>
        <p:spPr>
          <a:xfrm>
            <a:off x="850934" y="746047"/>
            <a:ext cx="10616585" cy="6233163"/>
          </a:xfrm>
          <a:prstGeom prst="rect">
            <a:avLst/>
          </a:prstGeom>
          <a:ln w="12700">
            <a:solidFill>
              <a:schemeClr val="tx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499" y="744357"/>
            <a:ext cx="8349285" cy="6405331"/>
          </a:xfrm>
          <a:prstGeom prst="rect">
            <a:avLst/>
          </a:prstGeom>
        </p:spPr>
      </p:pic>
      <p:sp>
        <p:nvSpPr>
          <p:cNvPr id="10" name="矩形标注 9"/>
          <p:cNvSpPr/>
          <p:nvPr/>
        </p:nvSpPr>
        <p:spPr>
          <a:xfrm>
            <a:off x="224954" y="2660915"/>
            <a:ext cx="2717089" cy="906688"/>
          </a:xfrm>
          <a:prstGeom prst="wedgeRectCallout">
            <a:avLst>
              <a:gd name="adj1" fmla="val 67724"/>
              <a:gd name="adj2" fmla="val 60656"/>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dirty="0">
                <a:solidFill>
                  <a:srgbClr val="FF0000"/>
                </a:solidFill>
                <a:ea typeface="微软雅黑" panose="020B0503020204020204" pitchFamily="34" charset="-122"/>
              </a:rPr>
              <a:t>在</a:t>
            </a:r>
            <a:r>
              <a:rPr lang="en-US" altLang="zh-CN" sz="2000" dirty="0">
                <a:solidFill>
                  <a:srgbClr val="FF0000"/>
                </a:solidFill>
                <a:ea typeface="微软雅黑" panose="020B0503020204020204" pitchFamily="34" charset="-122"/>
              </a:rPr>
              <a:t>Web</a:t>
            </a:r>
            <a:r>
              <a:rPr lang="zh-CN" altLang="en-US" sz="2000" dirty="0">
                <a:solidFill>
                  <a:srgbClr val="FF0000"/>
                </a:solidFill>
                <a:ea typeface="微软雅黑" panose="020B0503020204020204" pitchFamily="34" charset="-122"/>
              </a:rPr>
              <a:t>页面上实现在线的</a:t>
            </a:r>
            <a:r>
              <a:rPr lang="en-US" altLang="zh-CN" sz="2000" dirty="0">
                <a:solidFill>
                  <a:srgbClr val="FF0000"/>
                </a:solidFill>
                <a:ea typeface="微软雅黑" panose="020B0503020204020204" pitchFamily="34" charset="-122"/>
              </a:rPr>
              <a:t>XML</a:t>
            </a:r>
            <a:r>
              <a:rPr lang="zh-CN" altLang="en-US" sz="2000" dirty="0">
                <a:solidFill>
                  <a:srgbClr val="FF0000"/>
                </a:solidFill>
                <a:ea typeface="微软雅黑" panose="020B0503020204020204" pitchFamily="34" charset="-122"/>
              </a:rPr>
              <a:t>排版</a:t>
            </a:r>
          </a:p>
        </p:txBody>
      </p:sp>
      <p:sp>
        <p:nvSpPr>
          <p:cNvPr id="11" name="矩形标注 10"/>
          <p:cNvSpPr/>
          <p:nvPr/>
        </p:nvSpPr>
        <p:spPr>
          <a:xfrm>
            <a:off x="8574239" y="1754227"/>
            <a:ext cx="3186391" cy="1098709"/>
          </a:xfrm>
          <a:prstGeom prst="wedgeRectCallout">
            <a:avLst>
              <a:gd name="adj1" fmla="val -73241"/>
              <a:gd name="adj2" fmla="val -1052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dirty="0">
                <a:solidFill>
                  <a:srgbClr val="FF0000"/>
                </a:solidFill>
                <a:ea typeface="微软雅黑" panose="020B0503020204020204" pitchFamily="34" charset="-122"/>
              </a:rPr>
              <a:t>按期刊投稿要求自动生成符合条件的稿件</a:t>
            </a:r>
          </a:p>
        </p:txBody>
      </p:sp>
      <p:sp>
        <p:nvSpPr>
          <p:cNvPr id="12" name="矩形 11"/>
          <p:cNvSpPr/>
          <p:nvPr/>
        </p:nvSpPr>
        <p:spPr>
          <a:xfrm>
            <a:off x="1199456" y="2973390"/>
            <a:ext cx="10465163"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微软雅黑" panose="020B0503020204020204" pitchFamily="34" charset="-122"/>
                <a:ea typeface="微软雅黑" panose="020B0503020204020204" pitchFamily="34" charset="-122"/>
              </a:rPr>
              <a:t>基于</a:t>
            </a:r>
            <a:r>
              <a:rPr lang="en-US" altLang="zh-CN" sz="2400" b="1" dirty="0">
                <a:solidFill>
                  <a:prstClr val="white"/>
                </a:solidFill>
                <a:latin typeface="微软雅黑" panose="020B0503020204020204" pitchFamily="34" charset="-122"/>
                <a:ea typeface="微软雅黑" panose="020B0503020204020204" pitchFamily="34" charset="-122"/>
              </a:rPr>
              <a:t>XML</a:t>
            </a:r>
            <a:r>
              <a:rPr lang="zh-CN" altLang="en-US" sz="2400" b="1" dirty="0">
                <a:solidFill>
                  <a:prstClr val="white"/>
                </a:solidFill>
                <a:latin typeface="微软雅黑" panose="020B0503020204020204" pitchFamily="34" charset="-122"/>
                <a:ea typeface="微软雅黑" panose="020B0503020204020204" pitchFamily="34" charset="-122"/>
              </a:rPr>
              <a:t>的自动化排版解决了作者投稿和编辑审稿时繁琐的格式调整工作</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91557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par>
                                <p:cTn id="16" presetID="1" presetClass="exit"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H_SubTitle_2"/>
          <p:cNvSpPr/>
          <p:nvPr>
            <p:custDataLst>
              <p:tags r:id="rId1"/>
            </p:custDataLst>
          </p:nvPr>
        </p:nvSpPr>
        <p:spPr>
          <a:xfrm>
            <a:off x="7456182" y="2606687"/>
            <a:ext cx="2480245" cy="88924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pitchFamily="34" charset="-122"/>
              </a:rPr>
              <a:t>网络云盘</a:t>
            </a:r>
            <a:endParaRPr lang="en-US" altLang="zh-CN" sz="2000" b="1" dirty="0">
              <a:solidFill>
                <a:prstClr val="white"/>
              </a:solidFill>
              <a:ea typeface="微软雅黑" panose="020B0503020204020204" pitchFamily="34" charset="-122"/>
            </a:endParaRPr>
          </a:p>
        </p:txBody>
      </p:sp>
      <p:sp>
        <p:nvSpPr>
          <p:cNvPr id="8" name="MH_SubTitle_3"/>
          <p:cNvSpPr/>
          <p:nvPr>
            <p:custDataLst>
              <p:tags r:id="rId2"/>
            </p:custDataLst>
          </p:nvPr>
        </p:nvSpPr>
        <p:spPr>
          <a:xfrm>
            <a:off x="7456181" y="1327479"/>
            <a:ext cx="2455904" cy="9004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pitchFamily="34" charset="-122"/>
              </a:rPr>
              <a:t>智能推送</a:t>
            </a:r>
            <a:endParaRPr lang="en-US" altLang="zh-CN" sz="2000" b="1" dirty="0">
              <a:solidFill>
                <a:prstClr val="white"/>
              </a:solidFill>
              <a:ea typeface="微软雅黑" panose="020B0503020204020204" pitchFamily="34" charset="-122"/>
            </a:endParaRPr>
          </a:p>
        </p:txBody>
      </p:sp>
      <p:sp>
        <p:nvSpPr>
          <p:cNvPr id="9" name="MH_SubTitle_2"/>
          <p:cNvSpPr/>
          <p:nvPr>
            <p:custDataLst>
              <p:tags r:id="rId3"/>
            </p:custDataLst>
          </p:nvPr>
        </p:nvSpPr>
        <p:spPr>
          <a:xfrm>
            <a:off x="4240502" y="1316318"/>
            <a:ext cx="2480245" cy="911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pitchFamily="34" charset="-122"/>
              </a:rPr>
              <a:t>学习任务管理</a:t>
            </a:r>
            <a:endParaRPr lang="en-US" altLang="zh-CN" sz="2000" b="1" dirty="0">
              <a:solidFill>
                <a:prstClr val="white"/>
              </a:solidFill>
              <a:ea typeface="微软雅黑" panose="020B0503020204020204" pitchFamily="34" charset="-122"/>
            </a:endParaRPr>
          </a:p>
        </p:txBody>
      </p:sp>
      <p:sp>
        <p:nvSpPr>
          <p:cNvPr id="10" name="MH_SubTitle_3"/>
          <p:cNvSpPr/>
          <p:nvPr>
            <p:custDataLst>
              <p:tags r:id="rId4"/>
            </p:custDataLst>
          </p:nvPr>
        </p:nvSpPr>
        <p:spPr>
          <a:xfrm>
            <a:off x="4240502" y="3813043"/>
            <a:ext cx="2480245" cy="9601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pitchFamily="34" charset="-122"/>
              </a:rPr>
              <a:t>知识订阅</a:t>
            </a:r>
            <a:endParaRPr lang="zh-CN" altLang="en-US" sz="1600" dirty="0">
              <a:solidFill>
                <a:prstClr val="white"/>
              </a:solidFill>
              <a:ea typeface="微软雅黑" panose="020B0503020204020204" pitchFamily="34" charset="-122"/>
            </a:endParaRPr>
          </a:p>
        </p:txBody>
      </p:sp>
      <p:sp>
        <p:nvSpPr>
          <p:cNvPr id="11" name="MH_SubTitle_2"/>
          <p:cNvSpPr/>
          <p:nvPr>
            <p:custDataLst>
              <p:tags r:id="rId5"/>
            </p:custDataLst>
          </p:nvPr>
        </p:nvSpPr>
        <p:spPr>
          <a:xfrm>
            <a:off x="7456182" y="3848475"/>
            <a:ext cx="2480245" cy="8892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pitchFamily="34" charset="-122"/>
              </a:rPr>
              <a:t>个人知识体系构建</a:t>
            </a:r>
            <a:endParaRPr lang="en-US" altLang="zh-CN" sz="2000" b="1" dirty="0">
              <a:solidFill>
                <a:prstClr val="white"/>
              </a:solidFill>
              <a:ea typeface="微软雅黑" panose="020B0503020204020204" pitchFamily="34" charset="-122"/>
            </a:endParaRPr>
          </a:p>
        </p:txBody>
      </p:sp>
      <p:sp>
        <p:nvSpPr>
          <p:cNvPr id="12" name="MH_SubTitle_2"/>
          <p:cNvSpPr/>
          <p:nvPr>
            <p:custDataLst>
              <p:tags r:id="rId6"/>
            </p:custDataLst>
          </p:nvPr>
        </p:nvSpPr>
        <p:spPr>
          <a:xfrm>
            <a:off x="4262108" y="2564904"/>
            <a:ext cx="2480245" cy="911645"/>
          </a:xfrm>
          <a:prstGeom prst="rect">
            <a:avLst/>
          </a:prstGeom>
          <a:solidFill>
            <a:srgbClr val="89B621"/>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pitchFamily="34" charset="-122"/>
              </a:rPr>
              <a:t>学习资料及成果管理</a:t>
            </a:r>
            <a:endParaRPr lang="en-US" altLang="zh-CN" sz="2000" b="1" dirty="0">
              <a:solidFill>
                <a:prstClr val="white"/>
              </a:solidFill>
              <a:ea typeface="微软雅黑" panose="020B0503020204020204" pitchFamily="34" charset="-122"/>
            </a:endParaRPr>
          </a:p>
        </p:txBody>
      </p:sp>
      <p:pic>
        <p:nvPicPr>
          <p:cNvPr id="13" name="Picture 2" descr="http://myeducs.cn/uploadfile/200905/10/B9133241478.png"/>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3446" y="2048514"/>
            <a:ext cx="1632181" cy="163218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左大括号 21"/>
          <p:cNvSpPr/>
          <p:nvPr/>
        </p:nvSpPr>
        <p:spPr>
          <a:xfrm>
            <a:off x="3311691" y="1300723"/>
            <a:ext cx="596211" cy="3456384"/>
          </a:xfrm>
          <a:prstGeom prst="leftBrace">
            <a:avLst>
              <a:gd name="adj1" fmla="val 8333"/>
              <a:gd name="adj2" fmla="val 4791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400">
              <a:solidFill>
                <a:prstClr val="black"/>
              </a:solidFill>
            </a:endParaRPr>
          </a:p>
        </p:txBody>
      </p:sp>
      <p:sp>
        <p:nvSpPr>
          <p:cNvPr id="23" name="矩形 22"/>
          <p:cNvSpPr/>
          <p:nvPr/>
        </p:nvSpPr>
        <p:spPr>
          <a:xfrm>
            <a:off x="911424" y="4980968"/>
            <a:ext cx="10273141" cy="1740456"/>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3" b="1" dirty="0">
                <a:solidFill>
                  <a:prstClr val="white"/>
                </a:solidFill>
                <a:latin typeface="微软雅黑" panose="020B0503020204020204" pitchFamily="34" charset="-122"/>
                <a:ea typeface="微软雅黑" panose="020B0503020204020204" pitchFamily="34" charset="-122"/>
              </a:rPr>
              <a:t>为用户提供终身学习和永久保存的移动个人数字图书馆，基于用户行为画像进行智能推送，将最新出版的学术文献第一时间推送给最需要的读者</a:t>
            </a:r>
            <a:endParaRPr lang="en-US" altLang="zh-CN" sz="2133" b="1" dirty="0">
              <a:solidFill>
                <a:srgbClr val="FFFFFF"/>
              </a:solidFill>
              <a:latin typeface="微软雅黑" panose="020B0503020204020204" pitchFamily="34" charset="-122"/>
              <a:ea typeface="微软雅黑" panose="020B0503020204020204" pitchFamily="34" charset="-122"/>
            </a:endParaRPr>
          </a:p>
        </p:txBody>
      </p:sp>
      <p:sp>
        <p:nvSpPr>
          <p:cNvPr id="14" name="标题 1"/>
          <p:cNvSpPr txBox="1">
            <a:spLocks noChangeArrowheads="1"/>
          </p:cNvSpPr>
          <p:nvPr/>
        </p:nvSpPr>
        <p:spPr bwMode="auto">
          <a:xfrm>
            <a:off x="480063" y="267042"/>
            <a:ext cx="9456364" cy="584775"/>
          </a:xfrm>
          <a:prstGeom prst="rect">
            <a:avLst/>
          </a:prstGeom>
          <a:noFill/>
          <a:extLst/>
        </p:spPr>
        <p:txBody>
          <a:bodyPr wrap="square"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r>
              <a:rPr lang="en-US" altLang="zh-CN" dirty="0" smtClean="0"/>
              <a:t>5</a:t>
            </a:r>
            <a:r>
              <a:rPr lang="zh-CN" altLang="en-US" dirty="0"/>
              <a:t>）支持终身学习和精准知识服务的个人知识管理</a:t>
            </a:r>
          </a:p>
        </p:txBody>
      </p:sp>
    </p:spTree>
    <p:extLst>
      <p:ext uri="{BB962C8B-B14F-4D97-AF65-F5344CB8AC3E}">
        <p14:creationId xmlns:p14="http://schemas.microsoft.com/office/powerpoint/2010/main" val="2976573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16213" y="1028733"/>
            <a:ext cx="12062889" cy="5594000"/>
          </a:xfrm>
          <a:prstGeom prst="rect">
            <a:avLst/>
          </a:prstGeom>
        </p:spPr>
      </p:pic>
      <p:pic>
        <p:nvPicPr>
          <p:cNvPr id="7" name="图片 6"/>
          <p:cNvPicPr>
            <a:picLocks noChangeAspect="1"/>
          </p:cNvPicPr>
          <p:nvPr/>
        </p:nvPicPr>
        <p:blipFill>
          <a:blip r:embed="rId3"/>
          <a:stretch>
            <a:fillRect/>
          </a:stretch>
        </p:blipFill>
        <p:spPr>
          <a:xfrm>
            <a:off x="116213" y="1041424"/>
            <a:ext cx="11970340" cy="5568619"/>
          </a:xfrm>
          <a:prstGeom prst="rect">
            <a:avLst/>
          </a:prstGeom>
        </p:spPr>
      </p:pic>
      <p:sp>
        <p:nvSpPr>
          <p:cNvPr id="12" name="矩形标注 11"/>
          <p:cNvSpPr/>
          <p:nvPr/>
        </p:nvSpPr>
        <p:spPr>
          <a:xfrm>
            <a:off x="3791744" y="199094"/>
            <a:ext cx="2400267" cy="733629"/>
          </a:xfrm>
          <a:prstGeom prst="wedgeRectCallout">
            <a:avLst>
              <a:gd name="adj1" fmla="val 20096"/>
              <a:gd name="adj2" fmla="val 76081"/>
            </a:avLst>
          </a:prstGeom>
          <a:solidFill>
            <a:srgbClr val="00B050"/>
          </a:solidFill>
          <a:ln w="25400" cap="flat" cmpd="sng" algn="ctr">
            <a:noFill/>
            <a:prstDash val="solid"/>
          </a:ln>
          <a:effectLst/>
        </p:spPr>
        <p:txBody>
          <a:bodyPr rtlCol="0" anchor="ctr"/>
          <a:lstStyle/>
          <a:p>
            <a:pPr algn="ctr" defTabSz="685783">
              <a:defRPr/>
            </a:pPr>
            <a:r>
              <a:rPr lang="zh-CN" altLang="en-US" b="1" kern="0" dirty="0">
                <a:solidFill>
                  <a:prstClr val="white"/>
                </a:solidFill>
                <a:latin typeface="微软雅黑" panose="020B0503020204020204" pitchFamily="34" charset="-122"/>
                <a:ea typeface="微软雅黑" panose="020B0503020204020204" pitchFamily="34" charset="-122"/>
              </a:rPr>
              <a:t>学习任务及资料管理</a:t>
            </a:r>
          </a:p>
        </p:txBody>
      </p:sp>
      <p:sp>
        <p:nvSpPr>
          <p:cNvPr id="13" name="矩形标注 12"/>
          <p:cNvSpPr/>
          <p:nvPr/>
        </p:nvSpPr>
        <p:spPr>
          <a:xfrm>
            <a:off x="6672064" y="199094"/>
            <a:ext cx="2400267" cy="733629"/>
          </a:xfrm>
          <a:prstGeom prst="wedgeRectCallout">
            <a:avLst>
              <a:gd name="adj1" fmla="val 20096"/>
              <a:gd name="adj2" fmla="val 76081"/>
            </a:avLst>
          </a:prstGeom>
          <a:solidFill>
            <a:srgbClr val="00B050"/>
          </a:solidFill>
          <a:ln w="25400" cap="flat" cmpd="sng" algn="ctr">
            <a:noFill/>
            <a:prstDash val="solid"/>
          </a:ln>
          <a:effectLst/>
        </p:spPr>
        <p:txBody>
          <a:bodyPr rtlCol="0" anchor="ctr"/>
          <a:lstStyle/>
          <a:p>
            <a:pPr algn="ctr" defTabSz="685783">
              <a:defRPr/>
            </a:pPr>
            <a:r>
              <a:rPr lang="zh-CN" altLang="en-US" b="1" kern="0" dirty="0">
                <a:solidFill>
                  <a:prstClr val="white"/>
                </a:solidFill>
                <a:latin typeface="微软雅黑" panose="020B0503020204020204" pitchFamily="34" charset="-122"/>
                <a:ea typeface="微软雅黑" panose="020B0503020204020204" pitchFamily="34" charset="-122"/>
              </a:rPr>
              <a:t>个人知识永久保存</a:t>
            </a:r>
          </a:p>
        </p:txBody>
      </p:sp>
      <p:pic>
        <p:nvPicPr>
          <p:cNvPr id="3" name="图片 2"/>
          <p:cNvPicPr>
            <a:picLocks noChangeAspect="1"/>
          </p:cNvPicPr>
          <p:nvPr/>
        </p:nvPicPr>
        <p:blipFill>
          <a:blip r:embed="rId4"/>
          <a:stretch>
            <a:fillRect/>
          </a:stretch>
        </p:blipFill>
        <p:spPr>
          <a:xfrm>
            <a:off x="13554" y="1053706"/>
            <a:ext cx="12448493" cy="5639340"/>
          </a:xfrm>
          <a:prstGeom prst="rect">
            <a:avLst/>
          </a:prstGeom>
        </p:spPr>
      </p:pic>
      <p:sp>
        <p:nvSpPr>
          <p:cNvPr id="14" name="矩形标注 13"/>
          <p:cNvSpPr/>
          <p:nvPr/>
        </p:nvSpPr>
        <p:spPr>
          <a:xfrm>
            <a:off x="5711957" y="1700808"/>
            <a:ext cx="2400267" cy="733629"/>
          </a:xfrm>
          <a:prstGeom prst="wedgeRectCallout">
            <a:avLst>
              <a:gd name="adj1" fmla="val 20096"/>
              <a:gd name="adj2" fmla="val 76081"/>
            </a:avLst>
          </a:prstGeom>
          <a:solidFill>
            <a:srgbClr val="00B050"/>
          </a:solidFill>
          <a:ln w="25400" cap="flat" cmpd="sng" algn="ctr">
            <a:noFill/>
            <a:prstDash val="solid"/>
          </a:ln>
          <a:effectLst/>
        </p:spPr>
        <p:txBody>
          <a:bodyPr rtlCol="0" anchor="ctr"/>
          <a:lstStyle/>
          <a:p>
            <a:pPr algn="ctr" defTabSz="685783">
              <a:defRPr/>
            </a:pPr>
            <a:r>
              <a:rPr lang="zh-CN" altLang="en-US" b="1" kern="0" dirty="0">
                <a:solidFill>
                  <a:prstClr val="white"/>
                </a:solidFill>
                <a:latin typeface="微软雅黑" panose="020B0503020204020204" pitchFamily="34" charset="-122"/>
                <a:ea typeface="微软雅黑" panose="020B0503020204020204" pitchFamily="34" charset="-122"/>
              </a:rPr>
              <a:t>构建个人知识图谱</a:t>
            </a:r>
          </a:p>
        </p:txBody>
      </p:sp>
    </p:spTree>
    <p:extLst>
      <p:ext uri="{BB962C8B-B14F-4D97-AF65-F5344CB8AC3E}">
        <p14:creationId xmlns:p14="http://schemas.microsoft.com/office/powerpoint/2010/main" val="3023102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50" presetClass="entr" presetSubtype="0" decel="10000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2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图片 1" descr="http://piccache.cnki.net/index/images2009/other/2017/%E7%A0%94%E5%AD%A6%E5%BE%81%E6%96%87%E5%A4%A7%E8%B5%9B/images/rz.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133350" cy="133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133350" y="175118"/>
            <a:ext cx="10450285"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48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06388" algn="l" defTabSz="914400" rtl="0" eaLnBrk="0" fontAlgn="base" latinLnBrk="0" hangingPunct="0">
              <a:lnSpc>
                <a:spcPct val="100000"/>
              </a:lnSpc>
              <a:spcBef>
                <a:spcPct val="0"/>
              </a:spcBef>
              <a:spcAft>
                <a:spcPct val="0"/>
              </a:spcAft>
              <a:buClrTx/>
              <a:buSzTx/>
              <a:buFontTx/>
              <a:buNone/>
              <a:tabLst/>
            </a:pPr>
            <a:r>
              <a:rPr kumimoji="0" lang="zh-CN"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研学征文大赛活动网址：</a:t>
            </a:r>
            <a:r>
              <a:rPr kumimoji="0" 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kumimoji="0" lang="en-US" altLang="zh-CN"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hlinkClick r:id="rId4"/>
              </a:rPr>
              <a:t>http://piccache.cnki.net/index/images2009/other/2017/%E7%A0%94%E5%AD%A6%E5%BE%81%E6%96%87%E5%A4%A7%E8%B5%9B/index.html</a:t>
            </a:r>
            <a:endPar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306388" algn="l" defTabSz="914400" rtl="0" eaLnBrk="0" fontAlgn="base" latinLnBrk="0" hangingPunct="0">
              <a:lnSpc>
                <a:spcPct val="100000"/>
              </a:lnSpc>
              <a:spcBef>
                <a:spcPct val="0"/>
              </a:spcBef>
              <a:spcAft>
                <a:spcPct val="0"/>
              </a:spcAft>
              <a:buClrTx/>
              <a:buSzTx/>
              <a:buFontTx/>
              <a:buNone/>
              <a:tabLst/>
            </a:pPr>
            <a:endParaRPr kumimoji="0" lang="en-US" altLang="zh-CN" sz="20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292229" y="1240946"/>
            <a:ext cx="11391772" cy="5758754"/>
          </a:xfrm>
          <a:prstGeom prst="rect">
            <a:avLst/>
          </a:prstGeom>
        </p:spPr>
      </p:pic>
    </p:spTree>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15161" y="423857"/>
            <a:ext cx="8961905" cy="3542857"/>
          </a:xfrm>
          <a:prstGeom prst="rect">
            <a:avLst/>
          </a:prstGeom>
        </p:spPr>
      </p:pic>
      <p:pic>
        <p:nvPicPr>
          <p:cNvPr id="3" name="图片 2"/>
          <p:cNvPicPr>
            <a:picLocks noChangeAspect="1"/>
          </p:cNvPicPr>
          <p:nvPr/>
        </p:nvPicPr>
        <p:blipFill>
          <a:blip r:embed="rId3"/>
          <a:stretch>
            <a:fillRect/>
          </a:stretch>
        </p:blipFill>
        <p:spPr>
          <a:xfrm>
            <a:off x="1202323" y="4140884"/>
            <a:ext cx="5752381" cy="1704762"/>
          </a:xfrm>
          <a:prstGeom prst="rect">
            <a:avLst/>
          </a:prstGeom>
        </p:spPr>
      </p:pic>
    </p:spTree>
    <p:extLst>
      <p:ext uri="{BB962C8B-B14F-4D97-AF65-F5344CB8AC3E}">
        <p14:creationId xmlns:p14="http://schemas.microsoft.com/office/powerpoint/2010/main" val="138550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90286" y="525380"/>
            <a:ext cx="7333333" cy="2323809"/>
          </a:xfrm>
          <a:prstGeom prst="rect">
            <a:avLst/>
          </a:prstGeom>
        </p:spPr>
      </p:pic>
      <p:pic>
        <p:nvPicPr>
          <p:cNvPr id="3" name="图片 2"/>
          <p:cNvPicPr>
            <a:picLocks noChangeAspect="1"/>
          </p:cNvPicPr>
          <p:nvPr/>
        </p:nvPicPr>
        <p:blipFill>
          <a:blip r:embed="rId3"/>
          <a:stretch>
            <a:fillRect/>
          </a:stretch>
        </p:blipFill>
        <p:spPr>
          <a:xfrm>
            <a:off x="3808570" y="2605990"/>
            <a:ext cx="6171429" cy="3561905"/>
          </a:xfrm>
          <a:prstGeom prst="rect">
            <a:avLst/>
          </a:prstGeom>
        </p:spPr>
      </p:pic>
    </p:spTree>
    <p:extLst>
      <p:ext uri="{BB962C8B-B14F-4D97-AF65-F5344CB8AC3E}">
        <p14:creationId xmlns:p14="http://schemas.microsoft.com/office/powerpoint/2010/main" val="2407663893"/>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101727" y="3028927"/>
            <a:ext cx="7944804" cy="3139321"/>
          </a:xfrm>
          <a:prstGeom prst="rect">
            <a:avLst/>
          </a:prstGeom>
        </p:spPr>
        <p:txBody>
          <a:bodyPr wrap="none">
            <a:spAutoFit/>
          </a:bodyPr>
          <a:lstStyle/>
          <a:p>
            <a:pPr algn="ctr"/>
            <a:r>
              <a:rPr lang="en-US" altLang="zh-CN" sz="6600" b="1" dirty="0">
                <a:solidFill>
                  <a:prstClr val="white"/>
                </a:solidFill>
                <a:latin typeface="微软雅黑" panose="020B0503020204020204" pitchFamily="34" charset="-122"/>
                <a:ea typeface="微软雅黑" panose="020B0503020204020204" pitchFamily="34" charset="-122"/>
              </a:rPr>
              <a:t>4</a:t>
            </a:r>
            <a:r>
              <a:rPr lang="zh-CN" altLang="en-US" sz="6600" b="1" dirty="0" smtClean="0">
                <a:solidFill>
                  <a:prstClr val="white"/>
                </a:solidFill>
                <a:latin typeface="微软雅黑" panose="020B0503020204020204" pitchFamily="34" charset="-122"/>
                <a:ea typeface="微软雅黑" panose="020B0503020204020204" pitchFamily="34" charset="-122"/>
              </a:rPr>
              <a:t>、</a:t>
            </a:r>
            <a:r>
              <a:rPr lang="en-US" altLang="zh-CN" sz="6600" b="1" dirty="0" smtClean="0">
                <a:solidFill>
                  <a:prstClr val="white"/>
                </a:solidFill>
                <a:latin typeface="微软雅黑" panose="020B0503020204020204" pitchFamily="34" charset="-122"/>
                <a:ea typeface="微软雅黑" panose="020B0503020204020204" pitchFamily="34" charset="-122"/>
              </a:rPr>
              <a:t>CNKI</a:t>
            </a:r>
            <a:r>
              <a:rPr lang="zh-CN" altLang="en-US" sz="6600" b="1" dirty="0" smtClean="0">
                <a:solidFill>
                  <a:prstClr val="white"/>
                </a:solidFill>
                <a:latin typeface="微软雅黑" panose="020B0503020204020204" pitchFamily="34" charset="-122"/>
                <a:ea typeface="微软雅黑" panose="020B0503020204020204" pitchFamily="34" charset="-122"/>
              </a:rPr>
              <a:t>使用小工具</a:t>
            </a:r>
            <a:endParaRPr lang="en-US" altLang="zh-CN" sz="6600" b="1" dirty="0" smtClean="0">
              <a:solidFill>
                <a:prstClr val="white"/>
              </a:solidFill>
              <a:latin typeface="微软雅黑" panose="020B0503020204020204" pitchFamily="34" charset="-122"/>
              <a:ea typeface="微软雅黑" panose="020B0503020204020204" pitchFamily="34" charset="-122"/>
            </a:endParaRPr>
          </a:p>
          <a:p>
            <a:pPr algn="ctr"/>
            <a:r>
              <a:rPr lang="en-US" altLang="zh-CN" sz="6600" b="1" dirty="0">
                <a:solidFill>
                  <a:prstClr val="white"/>
                </a:solidFill>
                <a:latin typeface="微软雅黑" panose="020B0503020204020204" pitchFamily="34" charset="-122"/>
                <a:ea typeface="微软雅黑" panose="020B0503020204020204" pitchFamily="34" charset="-122"/>
              </a:rPr>
              <a:t> </a:t>
            </a:r>
            <a:r>
              <a:rPr lang="en-US" altLang="zh-CN" sz="6600" b="1" dirty="0" smtClean="0">
                <a:solidFill>
                  <a:prstClr val="white"/>
                </a:solidFill>
                <a:latin typeface="微软雅黑" panose="020B0503020204020204" pitchFamily="34" charset="-122"/>
                <a:ea typeface="微软雅黑" panose="020B0503020204020204" pitchFamily="34" charset="-122"/>
              </a:rPr>
              <a:t>             </a:t>
            </a:r>
          </a:p>
          <a:p>
            <a:pPr algn="ctr"/>
            <a:r>
              <a:rPr lang="en-US" altLang="zh-CN" sz="6600" b="1" dirty="0">
                <a:solidFill>
                  <a:prstClr val="white"/>
                </a:solidFill>
                <a:latin typeface="微软雅黑" panose="020B0503020204020204" pitchFamily="34" charset="-122"/>
                <a:ea typeface="微软雅黑" panose="020B0503020204020204" pitchFamily="34" charset="-122"/>
              </a:rPr>
              <a:t> </a:t>
            </a:r>
            <a:r>
              <a:rPr lang="en-US" altLang="zh-CN" sz="6600" b="1" dirty="0" smtClean="0">
                <a:solidFill>
                  <a:prstClr val="white"/>
                </a:solidFill>
                <a:latin typeface="微软雅黑" panose="020B0503020204020204" pitchFamily="34" charset="-122"/>
                <a:ea typeface="微软雅黑" panose="020B0503020204020204" pitchFamily="34" charset="-122"/>
              </a:rPr>
              <a:t>                   </a:t>
            </a:r>
            <a:endParaRPr lang="zh-CN" altLang="en-US" sz="66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68541782"/>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矩形 51203"/>
          <p:cNvSpPr>
            <a:spLocks noGrp="1" noChangeArrowheads="1"/>
          </p:cNvSpPr>
          <p:nvPr/>
        </p:nvSpPr>
        <p:spPr bwMode="auto">
          <a:xfrm>
            <a:off x="228600" y="182034"/>
            <a:ext cx="7848600" cy="9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en-US" altLang="zh-CN" sz="3200" b="1" dirty="0">
                <a:solidFill>
                  <a:schemeClr val="accent1"/>
                </a:solidFill>
                <a:latin typeface="华文新魏" panose="02010800040101010101" pitchFamily="2" charset="-122"/>
                <a:ea typeface="华文新魏" panose="02010800040101010101" pitchFamily="2" charset="-122"/>
              </a:rPr>
              <a:t>1</a:t>
            </a:r>
            <a:r>
              <a:rPr lang="zh-CN" altLang="en-US" sz="3200" b="1" dirty="0" smtClean="0">
                <a:solidFill>
                  <a:schemeClr val="accent1"/>
                </a:solidFill>
                <a:latin typeface="华文新魏" panose="02010800040101010101" pitchFamily="2" charset="-122"/>
                <a:ea typeface="华文新魏" panose="02010800040101010101" pitchFamily="2" charset="-122"/>
              </a:rPr>
              <a:t>、知网文献管理工具：E—</a:t>
            </a:r>
            <a:r>
              <a:rPr lang="en-US" altLang="zh-CN" sz="3200" b="1" dirty="0" smtClean="0">
                <a:solidFill>
                  <a:schemeClr val="accent1"/>
                </a:solidFill>
                <a:latin typeface="华文新魏" panose="02010800040101010101" pitchFamily="2" charset="-122"/>
                <a:ea typeface="华文新魏" panose="02010800040101010101" pitchFamily="2" charset="-122"/>
              </a:rPr>
              <a:t>Study</a:t>
            </a:r>
            <a:endParaRPr lang="zh-CN" altLang="en-US" sz="3200" b="1" dirty="0">
              <a:solidFill>
                <a:schemeClr val="accent1"/>
              </a:solidFill>
              <a:latin typeface="华文新魏" panose="02010800040101010101" pitchFamily="2" charset="-122"/>
              <a:ea typeface="华文新魏" panose="02010800040101010101" pitchFamily="2" charset="-122"/>
            </a:endParaRPr>
          </a:p>
        </p:txBody>
      </p:sp>
      <p:sp>
        <p:nvSpPr>
          <p:cNvPr id="51203" name="长方形 791"/>
          <p:cNvSpPr>
            <a:spLocks noChangeArrowheads="1"/>
          </p:cNvSpPr>
          <p:nvPr/>
        </p:nvSpPr>
        <p:spPr bwMode="auto">
          <a:xfrm>
            <a:off x="7122907" y="5441556"/>
            <a:ext cx="3526367" cy="281517"/>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lIns="120227" tIns="62653" rIns="120227" bIns="62653"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zh-CN" sz="2400">
              <a:latin typeface="Arial" panose="020B0604020202020204" pitchFamily="34" charset="0"/>
            </a:endParaRPr>
          </a:p>
        </p:txBody>
      </p:sp>
      <p:pic>
        <p:nvPicPr>
          <p:cNvPr id="2" name="图片 1"/>
          <p:cNvPicPr>
            <a:picLocks noChangeAspect="1"/>
          </p:cNvPicPr>
          <p:nvPr/>
        </p:nvPicPr>
        <p:blipFill>
          <a:blip r:embed="rId2"/>
          <a:stretch>
            <a:fillRect/>
          </a:stretch>
        </p:blipFill>
        <p:spPr>
          <a:xfrm>
            <a:off x="188686" y="1092201"/>
            <a:ext cx="12003314" cy="5427508"/>
          </a:xfrm>
          <a:prstGeom prst="rect">
            <a:avLst/>
          </a:prstGeom>
        </p:spPr>
      </p:pic>
      <p:pic>
        <p:nvPicPr>
          <p:cNvPr id="5" name="图片 4"/>
          <p:cNvPicPr>
            <a:picLocks noChangeAspect="1"/>
          </p:cNvPicPr>
          <p:nvPr/>
        </p:nvPicPr>
        <p:blipFill>
          <a:blip r:embed="rId3"/>
          <a:stretch>
            <a:fillRect/>
          </a:stretch>
        </p:blipFill>
        <p:spPr>
          <a:xfrm>
            <a:off x="422171" y="1235029"/>
            <a:ext cx="11305372" cy="5141851"/>
          </a:xfrm>
          <a:prstGeom prst="rect">
            <a:avLst/>
          </a:prstGeom>
        </p:spPr>
      </p:pic>
    </p:spTree>
    <p:extLst>
      <p:ext uri="{BB962C8B-B14F-4D97-AF65-F5344CB8AC3E}">
        <p14:creationId xmlns:p14="http://schemas.microsoft.com/office/powerpoint/2010/main" val="952171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3714" y="368156"/>
            <a:ext cx="6096000" cy="646331"/>
          </a:xfrm>
          <a:prstGeom prst="rect">
            <a:avLst/>
          </a:prstGeom>
        </p:spPr>
        <p:txBody>
          <a:bodyPr>
            <a:spAutoFit/>
          </a:bodyPr>
          <a:lstStyle/>
          <a:p>
            <a:r>
              <a:rPr lang="zh-CN" altLang="en-US" b="1" dirty="0">
                <a:solidFill>
                  <a:srgbClr val="0070C0"/>
                </a:solidFill>
                <a:latin typeface="微软雅黑" panose="020B0503020204020204" pitchFamily="34" charset="-122"/>
                <a:ea typeface="微软雅黑" panose="020B0503020204020204" pitchFamily="34" charset="-122"/>
              </a:rPr>
              <a:t>二、多检索入口</a:t>
            </a:r>
            <a:r>
              <a:rPr lang="zh-CN" altLang="en-US" dirty="0">
                <a:solidFill>
                  <a:srgbClr val="0070C0"/>
                </a:solidFill>
              </a:rPr>
              <a:t/>
            </a:r>
            <a:br>
              <a:rPr lang="zh-CN" altLang="en-US" dirty="0">
                <a:solidFill>
                  <a:srgbClr val="0070C0"/>
                </a:solidFill>
              </a:rPr>
            </a:br>
            <a:endParaRPr lang="zh-CN" altLang="en-US" dirty="0">
              <a:solidFill>
                <a:srgbClr val="0070C0"/>
              </a:solidFill>
            </a:endParaRPr>
          </a:p>
        </p:txBody>
      </p:sp>
      <p:sp>
        <p:nvSpPr>
          <p:cNvPr id="3" name="矩形 2"/>
          <p:cNvSpPr/>
          <p:nvPr/>
        </p:nvSpPr>
        <p:spPr>
          <a:xfrm>
            <a:off x="566057" y="798063"/>
            <a:ext cx="9144000" cy="369332"/>
          </a:xfrm>
          <a:prstGeom prst="rect">
            <a:avLst/>
          </a:prstGeom>
        </p:spPr>
        <p:txBody>
          <a:bodyPr wrap="square">
            <a:spAutoFit/>
          </a:bodyPr>
          <a:lstStyle/>
          <a:p>
            <a:pPr lvl="0"/>
            <a:r>
              <a:rPr lang="zh-CN" altLang="en-US" dirty="0">
                <a:solidFill>
                  <a:prstClr val="black"/>
                </a:solidFill>
                <a:latin typeface="微软雅黑" panose="020B0503020204020204" pitchFamily="34" charset="-122"/>
                <a:ea typeface="微软雅黑" panose="020B0503020204020204" pitchFamily="34" charset="-122"/>
              </a:rPr>
              <a:t>数据库检索模块提供文献检索、知识元检索和引文检索三个</a:t>
            </a:r>
            <a:r>
              <a:rPr lang="zh-CN" altLang="en-US" dirty="0" smtClean="0">
                <a:solidFill>
                  <a:prstClr val="black"/>
                </a:solidFill>
                <a:latin typeface="微软雅黑" panose="020B0503020204020204" pitchFamily="34" charset="-122"/>
                <a:ea typeface="微软雅黑" panose="020B0503020204020204" pitchFamily="34" charset="-122"/>
              </a:rPr>
              <a:t>入口。</a:t>
            </a:r>
            <a:endParaRPr lang="en-US" altLang="zh-CN" dirty="0">
              <a:solidFill>
                <a:prstClr val="black"/>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193714" y="1270224"/>
            <a:ext cx="11838095" cy="2638095"/>
          </a:xfrm>
          <a:prstGeom prst="rect">
            <a:avLst/>
          </a:prstGeom>
        </p:spPr>
      </p:pic>
      <p:pic>
        <p:nvPicPr>
          <p:cNvPr id="5" name="图片 4"/>
          <p:cNvPicPr>
            <a:picLocks noChangeAspect="1"/>
          </p:cNvPicPr>
          <p:nvPr/>
        </p:nvPicPr>
        <p:blipFill>
          <a:blip r:embed="rId3"/>
          <a:stretch>
            <a:fillRect/>
          </a:stretch>
        </p:blipFill>
        <p:spPr>
          <a:xfrm>
            <a:off x="193714" y="3908319"/>
            <a:ext cx="10561905" cy="1895238"/>
          </a:xfrm>
          <a:prstGeom prst="rect">
            <a:avLst/>
          </a:prstGeom>
        </p:spPr>
      </p:pic>
      <p:pic>
        <p:nvPicPr>
          <p:cNvPr id="6" name="图片 5"/>
          <p:cNvPicPr>
            <a:picLocks noChangeAspect="1"/>
          </p:cNvPicPr>
          <p:nvPr/>
        </p:nvPicPr>
        <p:blipFill>
          <a:blip r:embed="rId4"/>
          <a:stretch>
            <a:fillRect/>
          </a:stretch>
        </p:blipFill>
        <p:spPr>
          <a:xfrm>
            <a:off x="1067466" y="4855938"/>
            <a:ext cx="10666667" cy="1914286"/>
          </a:xfrm>
          <a:prstGeom prst="rect">
            <a:avLst/>
          </a:prstGeom>
        </p:spPr>
      </p:pic>
    </p:spTree>
    <p:extLst>
      <p:ext uri="{BB962C8B-B14F-4D97-AF65-F5344CB8AC3E}">
        <p14:creationId xmlns:p14="http://schemas.microsoft.com/office/powerpoint/2010/main" val="3496467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7"/>
          <p:cNvSpPr>
            <a:spLocks noChangeArrowheads="1"/>
          </p:cNvSpPr>
          <p:nvPr/>
        </p:nvSpPr>
        <p:spPr bwMode="auto">
          <a:xfrm>
            <a:off x="1392767" y="2997200"/>
            <a:ext cx="2878667" cy="1528495"/>
          </a:xfrm>
          <a:prstGeom prst="rect">
            <a:avLst/>
          </a:prstGeom>
          <a:solidFill>
            <a:srgbClr val="FF0000"/>
          </a:solidFill>
          <a:ln w="9525">
            <a:solidFill>
              <a:srgbClr val="00FFFF"/>
            </a:solidFill>
            <a:miter lim="800000"/>
          </a:ln>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 typeface="Arial" panose="020B0604020202020204" pitchFamily="34" charset="0"/>
              <a:buNone/>
            </a:pPr>
            <a:r>
              <a:rPr lang="en-US" altLang="zh-CN" sz="3735" dirty="0" smtClean="0">
                <a:solidFill>
                  <a:schemeClr val="bg1"/>
                </a:solidFill>
                <a:latin typeface="Arial" panose="020B0604020202020204" pitchFamily="34" charset="0"/>
                <a:sym typeface="Calibri" panose="020F0502020204030204" pitchFamily="34" charset="0"/>
              </a:rPr>
              <a:t>E-study</a:t>
            </a:r>
            <a:endParaRPr lang="en-US" altLang="zh-CN" sz="3735" dirty="0">
              <a:solidFill>
                <a:schemeClr val="bg1"/>
              </a:solidFill>
              <a:latin typeface="Arial" panose="020B0604020202020204" pitchFamily="34" charset="0"/>
              <a:sym typeface="Calibri" panose="020F0502020204030204" pitchFamily="34" charset="0"/>
            </a:endParaRPr>
          </a:p>
          <a:p>
            <a:pPr algn="ctr" eaLnBrk="1" hangingPunct="1">
              <a:lnSpc>
                <a:spcPct val="100000"/>
              </a:lnSpc>
              <a:spcBef>
                <a:spcPct val="50000"/>
              </a:spcBef>
              <a:buFont typeface="Arial" panose="020B0604020202020204" pitchFamily="34" charset="0"/>
              <a:buNone/>
            </a:pPr>
            <a:r>
              <a:rPr lang="zh-CN" altLang="en-US" sz="3735" dirty="0">
                <a:solidFill>
                  <a:schemeClr val="bg1"/>
                </a:solidFill>
                <a:latin typeface="Arial" panose="020B0604020202020204" pitchFamily="34" charset="0"/>
                <a:sym typeface="Calibri" panose="020F0502020204030204" pitchFamily="34" charset="0"/>
              </a:rPr>
              <a:t>六大</a:t>
            </a:r>
            <a:r>
              <a:rPr lang="zh-CN" altLang="en-US" sz="3735" dirty="0">
                <a:solidFill>
                  <a:schemeClr val="bg1"/>
                </a:solidFill>
                <a:latin typeface="Arial" panose="020B0604020202020204" pitchFamily="34" charset="0"/>
                <a:sym typeface="宋体" panose="02010600030101010101" pitchFamily="2" charset="-122"/>
              </a:rPr>
              <a:t>特点</a:t>
            </a:r>
            <a:endParaRPr lang="zh-CN" altLang="en-US" sz="3735" dirty="0">
              <a:latin typeface="Arial" panose="020B0604020202020204" pitchFamily="34" charset="0"/>
            </a:endParaRPr>
          </a:p>
        </p:txBody>
      </p:sp>
      <p:sp>
        <p:nvSpPr>
          <p:cNvPr id="117769" name="流程图: 终止 46"/>
          <p:cNvSpPr>
            <a:spLocks noChangeArrowheads="1"/>
          </p:cNvSpPr>
          <p:nvPr/>
        </p:nvSpPr>
        <p:spPr bwMode="auto">
          <a:xfrm>
            <a:off x="5799667" y="1549400"/>
            <a:ext cx="4345517" cy="501651"/>
          </a:xfrm>
          <a:prstGeom prst="flowChartTerminator">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3200">
                <a:latin typeface="微软雅黑" panose="020B0503020204020204" pitchFamily="34" charset="-122"/>
                <a:ea typeface="微软雅黑" panose="020B0503020204020204" pitchFamily="34" charset="-122"/>
                <a:sym typeface="微软雅黑" panose="020B0503020204020204" pitchFamily="34" charset="-122"/>
              </a:rPr>
              <a:t>一站式阅读和管理</a:t>
            </a:r>
            <a:endParaRPr lang="zh-CN" altLang="en-US" sz="3735">
              <a:latin typeface="Arial" panose="020B0604020202020204" pitchFamily="34" charset="0"/>
            </a:endParaRPr>
          </a:p>
        </p:txBody>
      </p:sp>
      <p:sp>
        <p:nvSpPr>
          <p:cNvPr id="117770" name="流程图: 终止 46"/>
          <p:cNvSpPr>
            <a:spLocks noChangeArrowheads="1"/>
          </p:cNvSpPr>
          <p:nvPr/>
        </p:nvSpPr>
        <p:spPr bwMode="auto">
          <a:xfrm>
            <a:off x="5799667" y="2343151"/>
            <a:ext cx="4345517" cy="499533"/>
          </a:xfrm>
          <a:prstGeom prst="flowChartTerminator">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3200" dirty="0">
                <a:latin typeface="微软雅黑" panose="020B0503020204020204" pitchFamily="34" charset="-122"/>
                <a:ea typeface="微软雅黑" panose="020B0503020204020204" pitchFamily="34" charset="-122"/>
                <a:sym typeface="微软雅黑" panose="020B0503020204020204" pitchFamily="34" charset="-122"/>
              </a:rPr>
              <a:t>互联网文章一</a:t>
            </a:r>
            <a:r>
              <a:rPr lang="zh-CN" altLang="en-US" sz="3200" dirty="0" smtClean="0">
                <a:latin typeface="微软雅黑" panose="020B0503020204020204" pitchFamily="34" charset="-122"/>
                <a:ea typeface="微软雅黑" panose="020B0503020204020204" pitchFamily="34" charset="-122"/>
                <a:sym typeface="微软雅黑" panose="020B0503020204020204" pitchFamily="34" charset="-122"/>
              </a:rPr>
              <a:t>键收藏</a:t>
            </a:r>
            <a:endParaRPr lang="zh-CN" altLang="en-US" sz="3735" dirty="0">
              <a:latin typeface="Arial" panose="020B0604020202020204" pitchFamily="34" charset="0"/>
            </a:endParaRPr>
          </a:p>
        </p:txBody>
      </p:sp>
      <p:sp>
        <p:nvSpPr>
          <p:cNvPr id="117771" name="流程图: 终止 46"/>
          <p:cNvSpPr>
            <a:spLocks noChangeArrowheads="1"/>
          </p:cNvSpPr>
          <p:nvPr/>
        </p:nvSpPr>
        <p:spPr bwMode="auto">
          <a:xfrm>
            <a:off x="5799667" y="3134784"/>
            <a:ext cx="4345517" cy="499533"/>
          </a:xfrm>
          <a:prstGeom prst="flowChartTerminator">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3200">
                <a:latin typeface="微软雅黑" panose="020B0503020204020204" pitchFamily="34" charset="-122"/>
                <a:ea typeface="微软雅黑" panose="020B0503020204020204" pitchFamily="34" charset="-122"/>
                <a:sym typeface="微软雅黑" panose="020B0503020204020204" pitchFamily="34" charset="-122"/>
              </a:rPr>
              <a:t>笔记管理</a:t>
            </a:r>
            <a:endParaRPr lang="zh-CN" altLang="en-US" sz="3735">
              <a:latin typeface="Arial" panose="020B0604020202020204" pitchFamily="34" charset="0"/>
            </a:endParaRPr>
          </a:p>
        </p:txBody>
      </p:sp>
      <p:sp>
        <p:nvSpPr>
          <p:cNvPr id="2" name="流程图: 终止 46"/>
          <p:cNvSpPr>
            <a:spLocks noChangeArrowheads="1"/>
          </p:cNvSpPr>
          <p:nvPr/>
        </p:nvSpPr>
        <p:spPr bwMode="auto">
          <a:xfrm>
            <a:off x="5799667" y="3926418"/>
            <a:ext cx="4345517" cy="499533"/>
          </a:xfrm>
          <a:prstGeom prst="flowChartTerminator">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3200">
                <a:latin typeface="微软雅黑" panose="020B0503020204020204" pitchFamily="34" charset="-122"/>
                <a:ea typeface="微软雅黑" panose="020B0503020204020204" pitchFamily="34" charset="-122"/>
                <a:sym typeface="微软雅黑" panose="020B0503020204020204" pitchFamily="34" charset="-122"/>
              </a:rPr>
              <a:t>文献检索和批量下载</a:t>
            </a:r>
            <a:endParaRPr lang="zh-CN" altLang="en-US" sz="3735">
              <a:latin typeface="Arial" panose="020B0604020202020204" pitchFamily="34" charset="0"/>
            </a:endParaRPr>
          </a:p>
        </p:txBody>
      </p:sp>
      <p:sp>
        <p:nvSpPr>
          <p:cNvPr id="92167" name="AutoShape 45"/>
          <p:cNvSpPr/>
          <p:nvPr/>
        </p:nvSpPr>
        <p:spPr bwMode="auto">
          <a:xfrm>
            <a:off x="4368800" y="1773767"/>
            <a:ext cx="1151467" cy="3960284"/>
          </a:xfrm>
          <a:prstGeom prst="leftBrace">
            <a:avLst>
              <a:gd name="adj1" fmla="val 28136"/>
              <a:gd name="adj2"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3735">
              <a:solidFill>
                <a:srgbClr val="000000"/>
              </a:solidFill>
              <a:latin typeface="Arial" panose="020B0604020202020204" pitchFamily="34" charset="0"/>
              <a:sym typeface="宋体" panose="02010600030101010101" pitchFamily="2" charset="-122"/>
            </a:endParaRPr>
          </a:p>
        </p:txBody>
      </p:sp>
      <p:sp>
        <p:nvSpPr>
          <p:cNvPr id="4" name="流程图: 终止 46"/>
          <p:cNvSpPr>
            <a:spLocks noChangeArrowheads="1"/>
          </p:cNvSpPr>
          <p:nvPr/>
        </p:nvSpPr>
        <p:spPr bwMode="auto">
          <a:xfrm>
            <a:off x="5799667" y="4663018"/>
            <a:ext cx="4345517" cy="501649"/>
          </a:xfrm>
          <a:prstGeom prst="flowChartTerminator">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3200">
                <a:latin typeface="微软雅黑" panose="020B0503020204020204" pitchFamily="34" charset="-122"/>
                <a:ea typeface="微软雅黑" panose="020B0503020204020204" pitchFamily="34" charset="-122"/>
                <a:sym typeface="微软雅黑" panose="020B0503020204020204" pitchFamily="34" charset="-122"/>
              </a:rPr>
              <a:t>录入参考文献下载</a:t>
            </a:r>
            <a:endParaRPr lang="zh-CN" altLang="en-US" sz="3735">
              <a:latin typeface="Arial" panose="020B0604020202020204" pitchFamily="34" charset="0"/>
            </a:endParaRPr>
          </a:p>
        </p:txBody>
      </p:sp>
      <p:sp>
        <p:nvSpPr>
          <p:cNvPr id="5" name="流程图: 终止 46"/>
          <p:cNvSpPr>
            <a:spLocks noChangeArrowheads="1"/>
          </p:cNvSpPr>
          <p:nvPr/>
        </p:nvSpPr>
        <p:spPr bwMode="auto">
          <a:xfrm>
            <a:off x="5799667" y="5384800"/>
            <a:ext cx="4345517" cy="501651"/>
          </a:xfrm>
          <a:prstGeom prst="flowChartTerminator">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3200">
                <a:latin typeface="微软雅黑" panose="020B0503020204020204" pitchFamily="34" charset="-122"/>
                <a:ea typeface="微软雅黑" panose="020B0503020204020204" pitchFamily="34" charset="-122"/>
                <a:sym typeface="微软雅黑" panose="020B0503020204020204" pitchFamily="34" charset="-122"/>
              </a:rPr>
              <a:t>提供期刊写作模板</a:t>
            </a:r>
            <a:endParaRPr lang="zh-CN" altLang="en-US" sz="3735">
              <a:latin typeface="Arial" panose="020B0604020202020204" pitchFamily="34" charset="0"/>
            </a:endParaRPr>
          </a:p>
        </p:txBody>
      </p:sp>
      <p:sp>
        <p:nvSpPr>
          <p:cNvPr id="92170" name="矩形 53258"/>
          <p:cNvSpPr>
            <a:spLocks noGrp="1" noChangeArrowheads="1"/>
          </p:cNvSpPr>
          <p:nvPr/>
        </p:nvSpPr>
        <p:spPr bwMode="auto">
          <a:xfrm>
            <a:off x="228600" y="182034"/>
            <a:ext cx="7308851" cy="9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3200" b="1">
                <a:solidFill>
                  <a:srgbClr val="000000"/>
                </a:solidFill>
                <a:latin typeface="微软雅黑" panose="020B0503020204020204" pitchFamily="34" charset="-122"/>
                <a:ea typeface="微软雅黑" panose="020B0503020204020204" pitchFamily="34" charset="-122"/>
              </a:rPr>
              <a:t>知网实用小工具：</a:t>
            </a:r>
            <a:r>
              <a:rPr lang="zh-CN" altLang="en-US" sz="4265" b="1">
                <a:solidFill>
                  <a:srgbClr val="000000"/>
                </a:solidFill>
                <a:latin typeface="Aparajita" panose="020B0604020202020204" pitchFamily="34" charset="0"/>
                <a:cs typeface="Aparajita" panose="020B0604020202020204" pitchFamily="34" charset="0"/>
              </a:rPr>
              <a:t>E—</a:t>
            </a:r>
            <a:r>
              <a:rPr lang="en-US" altLang="zh-CN" sz="4265" b="1">
                <a:solidFill>
                  <a:srgbClr val="000000"/>
                </a:solidFill>
                <a:latin typeface="Aparajita" panose="020B0604020202020204" pitchFamily="34" charset="0"/>
                <a:cs typeface="Aparajita" panose="020B0604020202020204" pitchFamily="34" charset="0"/>
              </a:rPr>
              <a:t>Study</a:t>
            </a:r>
            <a:endParaRPr lang="zh-CN" altLang="en-US" sz="4265" b="1">
              <a:solidFill>
                <a:srgbClr val="000000"/>
              </a:solidFill>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708160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117769"/>
                                        </p:tgtEl>
                                        <p:attrNameLst>
                                          <p:attrName>style.visibility</p:attrName>
                                        </p:attrNameLst>
                                      </p:cBhvr>
                                      <p:to>
                                        <p:strVal val="visible"/>
                                      </p:to>
                                    </p:set>
                                    <p:anim calcmode="lin" valueType="num">
                                      <p:cBhvr>
                                        <p:cTn id="7" dur="500" fill="hold"/>
                                        <p:tgtEl>
                                          <p:spTgt spid="117769"/>
                                        </p:tgtEl>
                                        <p:attrNameLst>
                                          <p:attrName>ppt_w</p:attrName>
                                        </p:attrNameLst>
                                      </p:cBhvr>
                                      <p:tavLst>
                                        <p:tav tm="0">
                                          <p:val>
                                            <p:fltVal val="0"/>
                                          </p:val>
                                        </p:tav>
                                        <p:tav tm="100000">
                                          <p:val>
                                            <p:strVal val="#ppt_w"/>
                                          </p:val>
                                        </p:tav>
                                      </p:tavLst>
                                    </p:anim>
                                    <p:anim calcmode="lin" valueType="num">
                                      <p:cBhvr>
                                        <p:cTn id="8" dur="500" fill="hold"/>
                                        <p:tgtEl>
                                          <p:spTgt spid="11776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500"/>
                                  </p:stCondLst>
                                  <p:childTnLst>
                                    <p:set>
                                      <p:cBhvr>
                                        <p:cTn id="10" dur="1" fill="hold">
                                          <p:stCondLst>
                                            <p:cond delay="0"/>
                                          </p:stCondLst>
                                        </p:cTn>
                                        <p:tgtEl>
                                          <p:spTgt spid="117770"/>
                                        </p:tgtEl>
                                        <p:attrNameLst>
                                          <p:attrName>style.visibility</p:attrName>
                                        </p:attrNameLst>
                                      </p:cBhvr>
                                      <p:to>
                                        <p:strVal val="visible"/>
                                      </p:to>
                                    </p:set>
                                    <p:anim calcmode="lin" valueType="num">
                                      <p:cBhvr>
                                        <p:cTn id="11" dur="500" fill="hold"/>
                                        <p:tgtEl>
                                          <p:spTgt spid="117770"/>
                                        </p:tgtEl>
                                        <p:attrNameLst>
                                          <p:attrName>ppt_w</p:attrName>
                                        </p:attrNameLst>
                                      </p:cBhvr>
                                      <p:tavLst>
                                        <p:tav tm="0">
                                          <p:val>
                                            <p:fltVal val="0"/>
                                          </p:val>
                                        </p:tav>
                                        <p:tav tm="100000">
                                          <p:val>
                                            <p:strVal val="#ppt_w"/>
                                          </p:val>
                                        </p:tav>
                                      </p:tavLst>
                                    </p:anim>
                                    <p:anim calcmode="lin" valueType="num">
                                      <p:cBhvr>
                                        <p:cTn id="12" dur="500" fill="hold"/>
                                        <p:tgtEl>
                                          <p:spTgt spid="11777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500"/>
                                  </p:stCondLst>
                                  <p:childTnLst>
                                    <p:set>
                                      <p:cBhvr>
                                        <p:cTn id="14" dur="1" fill="hold">
                                          <p:stCondLst>
                                            <p:cond delay="0"/>
                                          </p:stCondLst>
                                        </p:cTn>
                                        <p:tgtEl>
                                          <p:spTgt spid="117771"/>
                                        </p:tgtEl>
                                        <p:attrNameLst>
                                          <p:attrName>style.visibility</p:attrName>
                                        </p:attrNameLst>
                                      </p:cBhvr>
                                      <p:to>
                                        <p:strVal val="visible"/>
                                      </p:to>
                                    </p:set>
                                    <p:anim calcmode="lin" valueType="num">
                                      <p:cBhvr>
                                        <p:cTn id="15" dur="500" fill="hold"/>
                                        <p:tgtEl>
                                          <p:spTgt spid="117771"/>
                                        </p:tgtEl>
                                        <p:attrNameLst>
                                          <p:attrName>ppt_w</p:attrName>
                                        </p:attrNameLst>
                                      </p:cBhvr>
                                      <p:tavLst>
                                        <p:tav tm="0">
                                          <p:val>
                                            <p:fltVal val="0"/>
                                          </p:val>
                                        </p:tav>
                                        <p:tav tm="100000">
                                          <p:val>
                                            <p:strVal val="#ppt_w"/>
                                          </p:val>
                                        </p:tav>
                                      </p:tavLst>
                                    </p:anim>
                                    <p:anim calcmode="lin" valueType="num">
                                      <p:cBhvr>
                                        <p:cTn id="16" dur="500" fill="hold"/>
                                        <p:tgtEl>
                                          <p:spTgt spid="11777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50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内容占位符 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2918" y="668867"/>
            <a:ext cx="10974916" cy="5833533"/>
          </a:xfrm>
          <a:prstGeom prst="rect">
            <a:avLst/>
          </a:prstGeom>
        </p:spPr>
      </p:pic>
      <p:grpSp>
        <p:nvGrpSpPr>
          <p:cNvPr id="94211" name="Group 2"/>
          <p:cNvGrpSpPr>
            <a:grpSpLocks/>
          </p:cNvGrpSpPr>
          <p:nvPr/>
        </p:nvGrpSpPr>
        <p:grpSpPr bwMode="auto">
          <a:xfrm flipV="1">
            <a:off x="38101" y="8468"/>
            <a:ext cx="11324167" cy="573617"/>
            <a:chOff x="0" y="0"/>
            <a:chExt cx="8504452" cy="310344"/>
          </a:xfrm>
        </p:grpSpPr>
        <p:grpSp>
          <p:nvGrpSpPr>
            <p:cNvPr id="94222" name="Group 3"/>
            <p:cNvGrpSpPr>
              <a:grpSpLocks/>
            </p:cNvGrpSpPr>
            <p:nvPr/>
          </p:nvGrpSpPr>
          <p:grpSpPr bwMode="auto">
            <a:xfrm>
              <a:off x="0" y="0"/>
              <a:ext cx="8504452" cy="310344"/>
              <a:chOff x="0" y="0"/>
              <a:chExt cx="6395318" cy="620688"/>
            </a:xfrm>
          </p:grpSpPr>
          <p:sp>
            <p:nvSpPr>
              <p:cNvPr id="94224"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sp>
            <p:nvSpPr>
              <p:cNvPr id="94225"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267">
                    <a:solidFill>
                      <a:srgbClr val="FFFFFF"/>
                    </a:solidFill>
                    <a:latin typeface="Arial" panose="020B0604020202020204" pitchFamily="34" charset="0"/>
                    <a:ea typeface="微软雅黑" panose="020B0503020204020204" pitchFamily="34" charset="-122"/>
                  </a:rPr>
                  <a:t>  </a:t>
                </a:r>
                <a:endParaRPr lang="zh-CN" altLang="en-US" sz="3733">
                  <a:latin typeface="Arial" panose="020B0604020202020204" pitchFamily="34" charset="0"/>
                </a:endParaRPr>
              </a:p>
            </p:txBody>
          </p:sp>
        </p:grpSp>
        <p:sp>
          <p:nvSpPr>
            <p:cNvPr id="94223"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grpSp>
      <p:sp>
        <p:nvSpPr>
          <p:cNvPr id="94212" name="日期占位符 2"/>
          <p:cNvSpPr>
            <a:spLocks noGrp="1" noChangeArrowheads="1"/>
          </p:cNvSpPr>
          <p:nvPr/>
        </p:nvSpPr>
        <p:spPr bwMode="auto">
          <a:xfrm>
            <a:off x="529167" y="6453717"/>
            <a:ext cx="2844800" cy="26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fld id="{124E1406-1A7A-43A3-A966-01E3BB292AD7}" type="datetime1">
              <a:rPr lang="zh-CN" altLang="en-US" sz="2400">
                <a:solidFill>
                  <a:srgbClr val="000000"/>
                </a:solidFill>
                <a:latin typeface="Arial" panose="020B0604020202020204" pitchFamily="34" charset="0"/>
                <a:sym typeface="宋体" panose="02010600030101010101" pitchFamily="2" charset="-122"/>
              </a:rPr>
              <a:pPr eaLnBrk="1" hangingPunct="1">
                <a:lnSpc>
                  <a:spcPct val="100000"/>
                </a:lnSpc>
                <a:spcBef>
                  <a:spcPct val="0"/>
                </a:spcBef>
                <a:buFont typeface="Arial" panose="020B0604020202020204" pitchFamily="34" charset="0"/>
                <a:buNone/>
              </a:pPr>
              <a:t>2017-11-01</a:t>
            </a:fld>
            <a:endParaRPr lang="en-US" altLang="zh-CN" sz="2400">
              <a:solidFill>
                <a:srgbClr val="000000"/>
              </a:solidFill>
              <a:latin typeface="Arial" panose="020B0604020202020204" pitchFamily="34" charset="0"/>
              <a:sym typeface="宋体" panose="02010600030101010101" pitchFamily="2" charset="-122"/>
            </a:endParaRPr>
          </a:p>
        </p:txBody>
      </p:sp>
      <p:grpSp>
        <p:nvGrpSpPr>
          <p:cNvPr id="119817" name="Group 10"/>
          <p:cNvGrpSpPr>
            <a:grpSpLocks/>
          </p:cNvGrpSpPr>
          <p:nvPr/>
        </p:nvGrpSpPr>
        <p:grpSpPr bwMode="auto">
          <a:xfrm>
            <a:off x="52917" y="1801284"/>
            <a:ext cx="4967816" cy="1473200"/>
            <a:chOff x="0" y="0"/>
            <a:chExt cx="3725727" cy="1475011"/>
          </a:xfrm>
        </p:grpSpPr>
        <p:sp>
          <p:nvSpPr>
            <p:cNvPr id="94220" name="矩形 3"/>
            <p:cNvSpPr>
              <a:spLocks noChangeArrowheads="1"/>
            </p:cNvSpPr>
            <p:nvPr/>
          </p:nvSpPr>
          <p:spPr bwMode="auto">
            <a:xfrm>
              <a:off x="0" y="0"/>
              <a:ext cx="1301574" cy="46922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000000"/>
                </a:solidFill>
                <a:latin typeface="Arial" panose="020B0604020202020204" pitchFamily="34" charset="0"/>
                <a:sym typeface="宋体" panose="02010600030101010101" pitchFamily="2" charset="-122"/>
              </a:endParaRPr>
            </a:p>
          </p:txBody>
        </p:sp>
        <p:sp>
          <p:nvSpPr>
            <p:cNvPr id="94221" name="线形标注 1 4"/>
            <p:cNvSpPr>
              <a:spLocks/>
            </p:cNvSpPr>
            <p:nvPr/>
          </p:nvSpPr>
          <p:spPr bwMode="auto">
            <a:xfrm>
              <a:off x="1866832" y="842783"/>
              <a:ext cx="1858895" cy="632228"/>
            </a:xfrm>
            <a:prstGeom prst="borderCallout1">
              <a:avLst>
                <a:gd name="adj1" fmla="val 18750"/>
                <a:gd name="adj2" fmla="val -8329"/>
                <a:gd name="adj3" fmla="val -40843"/>
                <a:gd name="adj4" fmla="val -28278"/>
              </a:avLst>
            </a:prstGeom>
            <a:solidFill>
              <a:srgbClr val="558ED5">
                <a:alpha val="89018"/>
              </a:srgbClr>
            </a:solidFill>
            <a:ln w="9525">
              <a:solidFill>
                <a:srgbClr val="666666"/>
              </a:solidFill>
              <a:miter lim="800000"/>
              <a:headEnd/>
              <a:tailEnd/>
            </a:ln>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133">
                  <a:solidFill>
                    <a:srgbClr val="FFFF00"/>
                  </a:solidFill>
                  <a:latin typeface="Arial" panose="020B0604020202020204" pitchFamily="34" charset="0"/>
                  <a:sym typeface="Calibri" panose="020F0502020204030204" pitchFamily="34" charset="0"/>
                </a:rPr>
                <a:t>1</a:t>
              </a:r>
              <a:r>
                <a:rPr lang="zh-CN" altLang="en-US" sz="2133">
                  <a:solidFill>
                    <a:srgbClr val="FFFF00"/>
                  </a:solidFill>
                  <a:latin typeface="Arial" panose="020B0604020202020204" pitchFamily="34" charset="0"/>
                  <a:sym typeface="宋体" panose="02010600030101010101" pitchFamily="2" charset="-122"/>
                </a:rPr>
                <a:t>、新建学习单元，分类管理文献</a:t>
              </a:r>
              <a:endParaRPr lang="zh-CN" altLang="en-US" sz="3733">
                <a:latin typeface="Arial" panose="020B0604020202020204" pitchFamily="34" charset="0"/>
              </a:endParaRPr>
            </a:p>
          </p:txBody>
        </p:sp>
      </p:grpSp>
      <p:pic>
        <p:nvPicPr>
          <p:cNvPr id="5" name="图片 4"/>
          <p:cNvPicPr>
            <a:picLocks noChangeAspect="1"/>
          </p:cNvPicPr>
          <p:nvPr/>
        </p:nvPicPr>
        <p:blipFill>
          <a:blip r:embed="rId3"/>
          <a:stretch>
            <a:fillRect/>
          </a:stretch>
        </p:blipFill>
        <p:spPr>
          <a:xfrm>
            <a:off x="52916" y="647814"/>
            <a:ext cx="11513250" cy="5461630"/>
          </a:xfrm>
          <a:prstGeom prst="rect">
            <a:avLst/>
          </a:prstGeom>
        </p:spPr>
      </p:pic>
      <p:pic>
        <p:nvPicPr>
          <p:cNvPr id="3" name="图片 4"/>
          <p:cNvPicPr>
            <a:picLocks noChangeAspect="1" noChangeArrowheads="1"/>
          </p:cNvPicPr>
          <p:nvPr/>
        </p:nvPicPr>
        <p:blipFill>
          <a:blip r:embed="rId4">
            <a:extLst>
              <a:ext uri="{28A0092B-C50C-407E-A947-70E740481C1C}">
                <a14:useLocalDpi xmlns:a14="http://schemas.microsoft.com/office/drawing/2010/main" val="0"/>
              </a:ext>
            </a:extLst>
          </a:blip>
          <a:srcRect l="-12" t="-108" r="24348" b="14908"/>
          <a:stretch>
            <a:fillRect/>
          </a:stretch>
        </p:blipFill>
        <p:spPr bwMode="auto">
          <a:xfrm>
            <a:off x="306207" y="728133"/>
            <a:ext cx="11006667" cy="657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标题 1"/>
          <p:cNvSpPr>
            <a:spLocks noChangeArrowheads="1"/>
          </p:cNvSpPr>
          <p:nvPr/>
        </p:nvSpPr>
        <p:spPr bwMode="auto">
          <a:xfrm>
            <a:off x="4234" y="122767"/>
            <a:ext cx="10212917"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4267">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E-</a:t>
            </a:r>
            <a:r>
              <a:rPr lang="en-US" altLang="zh-CN" sz="4267" b="1">
                <a:solidFill>
                  <a:srgbClr val="000000"/>
                </a:solidFill>
                <a:latin typeface="Aparajita" panose="020B0604020202020204" pitchFamily="34" charset="0"/>
                <a:cs typeface="Aparajita" panose="020B0604020202020204" pitchFamily="34" charset="0"/>
              </a:rPr>
              <a:t>Study—</a:t>
            </a:r>
            <a:r>
              <a:rPr lang="zh-CN" altLang="en-US" sz="4267">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学习软件</a:t>
            </a:r>
            <a:endParaRPr lang="zh-CN" altLang="en-US" sz="3733">
              <a:latin typeface="Arial" panose="020B0604020202020204" pitchFamily="34" charset="0"/>
            </a:endParaRPr>
          </a:p>
        </p:txBody>
      </p:sp>
      <p:grpSp>
        <p:nvGrpSpPr>
          <p:cNvPr id="4" name="Group 14"/>
          <p:cNvGrpSpPr>
            <a:grpSpLocks/>
          </p:cNvGrpSpPr>
          <p:nvPr/>
        </p:nvGrpSpPr>
        <p:grpSpPr bwMode="auto">
          <a:xfrm>
            <a:off x="1263651" y="2586567"/>
            <a:ext cx="4984749" cy="1039284"/>
            <a:chOff x="0" y="0"/>
            <a:chExt cx="3738744" cy="1041681"/>
          </a:xfrm>
        </p:grpSpPr>
        <p:sp>
          <p:nvSpPr>
            <p:cNvPr id="94218" name="矩形 9"/>
            <p:cNvSpPr>
              <a:spLocks noChangeArrowheads="1"/>
            </p:cNvSpPr>
            <p:nvPr/>
          </p:nvSpPr>
          <p:spPr bwMode="auto">
            <a:xfrm>
              <a:off x="0" y="508830"/>
              <a:ext cx="1301320" cy="36065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000000"/>
                </a:solidFill>
                <a:latin typeface="Arial" panose="020B0604020202020204" pitchFamily="34" charset="0"/>
                <a:sym typeface="宋体" panose="02010600030101010101" pitchFamily="2" charset="-122"/>
              </a:endParaRPr>
            </a:p>
          </p:txBody>
        </p:sp>
        <p:sp>
          <p:nvSpPr>
            <p:cNvPr id="94219" name="线形标注 1 10"/>
            <p:cNvSpPr>
              <a:spLocks/>
            </p:cNvSpPr>
            <p:nvPr/>
          </p:nvSpPr>
          <p:spPr bwMode="auto">
            <a:xfrm>
              <a:off x="1867467" y="0"/>
              <a:ext cx="1871277" cy="1041681"/>
            </a:xfrm>
            <a:prstGeom prst="borderCallout1">
              <a:avLst>
                <a:gd name="adj1" fmla="val 18750"/>
                <a:gd name="adj2" fmla="val -8329"/>
                <a:gd name="adj3" fmla="val 64306"/>
                <a:gd name="adj4" fmla="val -29769"/>
              </a:avLst>
            </a:prstGeom>
            <a:solidFill>
              <a:srgbClr val="558ED5">
                <a:alpha val="89018"/>
              </a:srgbClr>
            </a:solidFill>
            <a:ln w="9525">
              <a:solidFill>
                <a:srgbClr val="666666"/>
              </a:solidFill>
              <a:miter lim="800000"/>
              <a:headEnd/>
              <a:tailEnd/>
            </a:ln>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133">
                  <a:solidFill>
                    <a:srgbClr val="FFFF00"/>
                  </a:solidFill>
                  <a:latin typeface="Arial" panose="020B0604020202020204" pitchFamily="34" charset="0"/>
                  <a:sym typeface="Calibri" panose="020F0502020204030204" pitchFamily="34" charset="0"/>
                </a:rPr>
                <a:t>2</a:t>
              </a:r>
              <a:r>
                <a:rPr lang="zh-CN" altLang="en-US" sz="2133">
                  <a:solidFill>
                    <a:srgbClr val="FFFF00"/>
                  </a:solidFill>
                  <a:latin typeface="Arial" panose="020B0604020202020204" pitchFamily="34" charset="0"/>
                  <a:sym typeface="宋体" panose="02010600030101010101" pitchFamily="2" charset="-122"/>
                </a:rPr>
                <a:t>、添加本地计算机</a:t>
              </a:r>
              <a:r>
                <a:rPr lang="en-US" altLang="zh-CN" sz="2133">
                  <a:solidFill>
                    <a:srgbClr val="FFFF00"/>
                  </a:solidFill>
                  <a:latin typeface="Arial" panose="020B0604020202020204" pitchFamily="34" charset="0"/>
                  <a:sym typeface="Calibri" panose="020F0502020204030204" pitchFamily="34" charset="0"/>
                </a:rPr>
                <a:t>CAJ</a:t>
              </a:r>
              <a:r>
                <a:rPr lang="zh-CN" altLang="en-US" sz="2133">
                  <a:solidFill>
                    <a:srgbClr val="FFFF00"/>
                  </a:solidFill>
                  <a:latin typeface="Arial" panose="020B0604020202020204" pitchFamily="34" charset="0"/>
                  <a:sym typeface="宋体" panose="02010600030101010101" pitchFamily="2" charset="-122"/>
                </a:rPr>
                <a:t>、</a:t>
              </a:r>
              <a:r>
                <a:rPr lang="en-US" altLang="zh-CN" sz="2133">
                  <a:solidFill>
                    <a:srgbClr val="FFFF00"/>
                  </a:solidFill>
                  <a:latin typeface="Arial" panose="020B0604020202020204" pitchFamily="34" charset="0"/>
                  <a:sym typeface="Calibri" panose="020F0502020204030204" pitchFamily="34" charset="0"/>
                </a:rPr>
                <a:t>PDF</a:t>
              </a:r>
              <a:r>
                <a:rPr lang="zh-CN" altLang="en-US" sz="2133">
                  <a:solidFill>
                    <a:srgbClr val="FFFF00"/>
                  </a:solidFill>
                  <a:latin typeface="Arial" panose="020B0604020202020204" pitchFamily="34" charset="0"/>
                  <a:sym typeface="宋体" panose="02010600030101010101" pitchFamily="2" charset="-122"/>
                </a:rPr>
                <a:t>、</a:t>
              </a:r>
              <a:r>
                <a:rPr lang="en-US" altLang="zh-CN" sz="2133">
                  <a:solidFill>
                    <a:srgbClr val="FFFF00"/>
                  </a:solidFill>
                  <a:latin typeface="Arial" panose="020B0604020202020204" pitchFamily="34" charset="0"/>
                  <a:sym typeface="Calibri" panose="020F0502020204030204" pitchFamily="34" charset="0"/>
                </a:rPr>
                <a:t>doc</a:t>
              </a:r>
              <a:r>
                <a:rPr lang="zh-CN" altLang="en-US" sz="2133">
                  <a:solidFill>
                    <a:srgbClr val="FFFF00"/>
                  </a:solidFill>
                  <a:latin typeface="Arial" panose="020B0604020202020204" pitchFamily="34" charset="0"/>
                  <a:sym typeface="宋体" panose="02010600030101010101" pitchFamily="2" charset="-122"/>
                </a:rPr>
                <a:t>等文件</a:t>
              </a:r>
              <a:endParaRPr lang="zh-CN" altLang="en-US" sz="3733">
                <a:latin typeface="Arial" panose="020B0604020202020204" pitchFamily="34" charset="0"/>
              </a:endParaRPr>
            </a:p>
          </p:txBody>
        </p:sp>
      </p:grpSp>
    </p:spTree>
    <p:extLst>
      <p:ext uri="{BB962C8B-B14F-4D97-AF65-F5344CB8AC3E}">
        <p14:creationId xmlns:p14="http://schemas.microsoft.com/office/powerpoint/2010/main" val="1386587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9817"/>
                                        </p:tgtEl>
                                        <p:attrNameLst>
                                          <p:attrName>style.visibility</p:attrName>
                                        </p:attrNameLst>
                                      </p:cBhvr>
                                      <p:to>
                                        <p:strVal val="visible"/>
                                      </p:to>
                                    </p:set>
                                    <p:anim calcmode="lin" valueType="num">
                                      <p:cBhvr>
                                        <p:cTn id="7" dur="500" fill="hold"/>
                                        <p:tgtEl>
                                          <p:spTgt spid="119817"/>
                                        </p:tgtEl>
                                        <p:attrNameLst>
                                          <p:attrName>ppt_x</p:attrName>
                                        </p:attrNameLst>
                                      </p:cBhvr>
                                      <p:tavLst>
                                        <p:tav tm="0">
                                          <p:val>
                                            <p:strVal val="#ppt_x"/>
                                          </p:val>
                                        </p:tav>
                                        <p:tav tm="100000">
                                          <p:val>
                                            <p:strVal val="#ppt_x"/>
                                          </p:val>
                                        </p:tav>
                                      </p:tavLst>
                                    </p:anim>
                                    <p:anim calcmode="lin" valueType="num">
                                      <p:cBhvr>
                                        <p:cTn id="8" dur="500" fill="hold"/>
                                        <p:tgtEl>
                                          <p:spTgt spid="1198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p:nvPr/>
        </p:nvGrpSpPr>
        <p:grpSpPr bwMode="auto">
          <a:xfrm flipV="1">
            <a:off x="-33867" y="332318"/>
            <a:ext cx="11322051" cy="575733"/>
            <a:chOff x="0" y="0"/>
            <a:chExt cx="8504452" cy="310344"/>
          </a:xfrm>
        </p:grpSpPr>
        <p:grpSp>
          <p:nvGrpSpPr>
            <p:cNvPr id="95244" name="Group 3"/>
            <p:cNvGrpSpPr/>
            <p:nvPr/>
          </p:nvGrpSpPr>
          <p:grpSpPr bwMode="auto">
            <a:xfrm>
              <a:off x="0" y="0"/>
              <a:ext cx="8504452" cy="310344"/>
              <a:chOff x="0" y="0"/>
              <a:chExt cx="6395318" cy="620688"/>
            </a:xfrm>
          </p:grpSpPr>
          <p:sp>
            <p:nvSpPr>
              <p:cNvPr id="95246"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sp>
            <p:nvSpPr>
              <p:cNvPr id="95247"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265">
                    <a:solidFill>
                      <a:srgbClr val="FFFFFF"/>
                    </a:solidFill>
                    <a:latin typeface="Arial" panose="020B0604020202020204" pitchFamily="34" charset="0"/>
                    <a:ea typeface="微软雅黑" panose="020B0503020204020204" pitchFamily="34" charset="-122"/>
                  </a:rPr>
                  <a:t>  </a:t>
                </a:r>
                <a:endParaRPr lang="zh-CN" altLang="en-US" sz="3735">
                  <a:latin typeface="Arial" panose="020B0604020202020204" pitchFamily="34" charset="0"/>
                </a:endParaRPr>
              </a:p>
            </p:txBody>
          </p:sp>
        </p:grpSp>
        <p:sp>
          <p:nvSpPr>
            <p:cNvPr id="95245"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grpSp>
      <p:sp>
        <p:nvSpPr>
          <p:cNvPr id="108550" name="内容占位符 2"/>
          <p:cNvSpPr>
            <a:spLocks noGrp="1"/>
          </p:cNvSpPr>
          <p:nvPr>
            <p:ph idx="4294967295"/>
          </p:nvPr>
        </p:nvSpPr>
        <p:spPr>
          <a:xfrm>
            <a:off x="817034" y="1627718"/>
            <a:ext cx="10970684" cy="1858433"/>
          </a:xfrm>
          <a:prstGeom prst="rect">
            <a:avLst/>
          </a:prstGeom>
          <a:ln>
            <a:miter/>
          </a:ln>
        </p:spPr>
        <p:txBody>
          <a:bodyPr>
            <a:normAutofit fontScale="92500" lnSpcReduction="20000"/>
          </a:bodyPr>
          <a:lstStyle/>
          <a:p>
            <a:pPr marL="0" indent="0">
              <a:spcAft>
                <a:spcPts val="800"/>
              </a:spcAft>
              <a:buNone/>
              <a:defRPr/>
            </a:pPr>
            <a:r>
              <a:rPr lang="zh-CN" altLang="en-US" sz="2665" b="1" noProof="1"/>
              <a:t>系统通过将文献库中的学习资料按照不同的主题进行分类，理清知识脉络，为您构建知识地图；</a:t>
            </a:r>
            <a:endParaRPr lang="en-US" altLang="x-none" sz="2665" b="1" noProof="1"/>
          </a:p>
          <a:p>
            <a:pPr>
              <a:spcAft>
                <a:spcPts val="800"/>
              </a:spcAft>
              <a:defRPr/>
            </a:pPr>
            <a:r>
              <a:rPr lang="zh-CN" altLang="en-US" sz="2665" b="1" noProof="1"/>
              <a:t>多种途径导入文献，</a:t>
            </a:r>
            <a:r>
              <a:rPr lang="en-US" altLang="x-none" sz="2665" b="1" noProof="1"/>
              <a:t> </a:t>
            </a:r>
            <a:r>
              <a:rPr lang="en-US" altLang="zh-CN" sz="2665" b="1" noProof="1"/>
              <a:t>EndNote</a:t>
            </a:r>
            <a:r>
              <a:rPr lang="zh-CN" altLang="en-US" sz="2665" b="1" noProof="1"/>
              <a:t>、</a:t>
            </a:r>
            <a:r>
              <a:rPr lang="en-US" altLang="zh-CN" sz="2665" b="1" noProof="1"/>
              <a:t>NoteExpress</a:t>
            </a:r>
            <a:r>
              <a:rPr lang="zh-CN" altLang="en-US" sz="2665" b="1" noProof="1"/>
              <a:t>、</a:t>
            </a:r>
            <a:r>
              <a:rPr lang="en-US" altLang="x-none" sz="2665" b="1" noProof="1"/>
              <a:t> </a:t>
            </a:r>
            <a:r>
              <a:rPr lang="en-US" altLang="zh-CN" sz="2665" b="1" noProof="1"/>
              <a:t>CAJ</a:t>
            </a:r>
            <a:r>
              <a:rPr lang="zh-CN" altLang="en-US" sz="2665" b="1" noProof="1"/>
              <a:t>、</a:t>
            </a:r>
            <a:r>
              <a:rPr lang="en-US" altLang="zh-CN" sz="2665" b="1" noProof="1"/>
              <a:t>PDF</a:t>
            </a:r>
            <a:endParaRPr lang="zh-CN" altLang="en-US" sz="2665" b="1" noProof="1"/>
          </a:p>
          <a:p>
            <a:pPr>
              <a:spcAft>
                <a:spcPts val="800"/>
              </a:spcAft>
              <a:defRPr/>
            </a:pPr>
            <a:r>
              <a:rPr lang="zh-CN" altLang="en-US" sz="2665" b="1" noProof="1"/>
              <a:t>互联网文献收藏</a:t>
            </a:r>
            <a:endParaRPr lang="en-US" altLang="x-none" sz="2665" b="1" noProof="1"/>
          </a:p>
          <a:p>
            <a:pPr>
              <a:spcAft>
                <a:spcPts val="800"/>
              </a:spcAft>
              <a:defRPr/>
            </a:pPr>
            <a:endParaRPr lang="zh-CN" altLang="en-US" sz="2665" b="1" noProof="1"/>
          </a:p>
          <a:p>
            <a:pPr>
              <a:spcAft>
                <a:spcPts val="800"/>
              </a:spcAft>
              <a:defRPr/>
            </a:pPr>
            <a:endParaRPr lang="zh-CN" altLang="en-US" sz="2665" b="1" noProof="1"/>
          </a:p>
          <a:p>
            <a:pPr eaLnBrk="1" hangingPunct="1">
              <a:buFont typeface="Wingdings 2" pitchFamily="18" charset="2"/>
              <a:buNone/>
              <a:defRPr/>
            </a:pPr>
            <a:endParaRPr lang="zh-CN" altLang="en-US" b="1" noProof="1"/>
          </a:p>
        </p:txBody>
      </p:sp>
      <p:grpSp>
        <p:nvGrpSpPr>
          <p:cNvPr id="118792" name="Group 8"/>
          <p:cNvGrpSpPr/>
          <p:nvPr/>
        </p:nvGrpSpPr>
        <p:grpSpPr bwMode="auto">
          <a:xfrm>
            <a:off x="529168" y="2709334"/>
            <a:ext cx="11231033" cy="4508500"/>
            <a:chOff x="0" y="0"/>
            <a:chExt cx="9085706" cy="5692086"/>
          </a:xfrm>
        </p:grpSpPr>
        <p:pic>
          <p:nvPicPr>
            <p:cNvPr id="952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85706" cy="569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矩形 6"/>
            <p:cNvSpPr>
              <a:spLocks noChangeArrowheads="1"/>
            </p:cNvSpPr>
            <p:nvPr/>
          </p:nvSpPr>
          <p:spPr bwMode="auto">
            <a:xfrm>
              <a:off x="20532" y="1054090"/>
              <a:ext cx="1601667" cy="4435388"/>
            </a:xfrm>
            <a:prstGeom prst="rect">
              <a:avLst/>
            </a:prstGeom>
            <a:noFill/>
            <a:ln w="12700">
              <a:solidFill>
                <a:srgbClr val="FF0000"/>
              </a:solidFill>
              <a:miter lim="800000"/>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000000"/>
                </a:solidFill>
                <a:latin typeface="Arial" panose="020B0604020202020204" pitchFamily="34" charset="0"/>
                <a:sym typeface="宋体" panose="02010600030101010101" pitchFamily="2" charset="-122"/>
              </a:endParaRPr>
            </a:p>
          </p:txBody>
        </p:sp>
        <p:sp>
          <p:nvSpPr>
            <p:cNvPr id="95241" name="矩形 7"/>
            <p:cNvSpPr>
              <a:spLocks noChangeArrowheads="1"/>
            </p:cNvSpPr>
            <p:nvPr/>
          </p:nvSpPr>
          <p:spPr bwMode="auto">
            <a:xfrm>
              <a:off x="1707076" y="1054090"/>
              <a:ext cx="7378630" cy="2635225"/>
            </a:xfrm>
            <a:prstGeom prst="rect">
              <a:avLst/>
            </a:prstGeom>
            <a:noFill/>
            <a:ln w="12700">
              <a:solidFill>
                <a:srgbClr val="FF0000"/>
              </a:solidFill>
              <a:miter lim="800000"/>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000000"/>
                </a:solidFill>
                <a:latin typeface="Arial" panose="020B0604020202020204" pitchFamily="34" charset="0"/>
                <a:sym typeface="宋体" panose="02010600030101010101" pitchFamily="2" charset="-122"/>
              </a:endParaRPr>
            </a:p>
          </p:txBody>
        </p:sp>
        <p:sp>
          <p:nvSpPr>
            <p:cNvPr id="95242" name="矩形 8"/>
            <p:cNvSpPr>
              <a:spLocks noChangeArrowheads="1"/>
            </p:cNvSpPr>
            <p:nvPr/>
          </p:nvSpPr>
          <p:spPr bwMode="auto">
            <a:xfrm>
              <a:off x="1707076" y="3900133"/>
              <a:ext cx="7378630" cy="1589345"/>
            </a:xfrm>
            <a:prstGeom prst="rect">
              <a:avLst/>
            </a:prstGeom>
            <a:noFill/>
            <a:ln w="12700">
              <a:solidFill>
                <a:srgbClr val="FF0000"/>
              </a:solidFill>
              <a:miter lim="800000"/>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000000"/>
                </a:solidFill>
                <a:latin typeface="Arial" panose="020B0604020202020204" pitchFamily="34" charset="0"/>
                <a:sym typeface="宋体" panose="02010600030101010101" pitchFamily="2" charset="-122"/>
              </a:endParaRPr>
            </a:p>
          </p:txBody>
        </p:sp>
        <p:sp>
          <p:nvSpPr>
            <p:cNvPr id="95243" name="矩形 9"/>
            <p:cNvSpPr>
              <a:spLocks noChangeArrowheads="1"/>
            </p:cNvSpPr>
            <p:nvPr/>
          </p:nvSpPr>
          <p:spPr bwMode="auto">
            <a:xfrm>
              <a:off x="20532" y="105409"/>
              <a:ext cx="9065174" cy="843272"/>
            </a:xfrm>
            <a:prstGeom prst="rect">
              <a:avLst/>
            </a:prstGeom>
            <a:noFill/>
            <a:ln w="12700">
              <a:solidFill>
                <a:srgbClr val="FF0000"/>
              </a:solidFill>
              <a:miter lim="800000"/>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000000"/>
                </a:solidFill>
                <a:latin typeface="Arial" panose="020B0604020202020204" pitchFamily="34" charset="0"/>
                <a:sym typeface="宋体" panose="02010600030101010101" pitchFamily="2" charset="-122"/>
              </a:endParaRPr>
            </a:p>
          </p:txBody>
        </p:sp>
      </p:grpSp>
      <p:sp>
        <p:nvSpPr>
          <p:cNvPr id="95237" name="标题 1"/>
          <p:cNvSpPr>
            <a:spLocks noChangeArrowheads="1"/>
          </p:cNvSpPr>
          <p:nvPr/>
        </p:nvSpPr>
        <p:spPr bwMode="auto">
          <a:xfrm>
            <a:off x="0" y="404284"/>
            <a:ext cx="8449733"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4265">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E-</a:t>
            </a:r>
            <a:r>
              <a:rPr lang="en-US" altLang="zh-CN" sz="4265" b="1">
                <a:solidFill>
                  <a:srgbClr val="000000"/>
                </a:solidFill>
                <a:latin typeface="Aparajita" panose="020B0604020202020204" pitchFamily="34" charset="0"/>
                <a:cs typeface="Aparajita" panose="020B0604020202020204" pitchFamily="34" charset="0"/>
              </a:rPr>
              <a:t>Study</a:t>
            </a:r>
            <a:r>
              <a:rPr lang="zh-CN" altLang="en-US" sz="4265">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学习软件</a:t>
            </a:r>
            <a:endParaRPr lang="zh-CN" altLang="en-US" sz="3735">
              <a:latin typeface="Arial" panose="020B0604020202020204" pitchFamily="34" charset="0"/>
            </a:endParaRPr>
          </a:p>
        </p:txBody>
      </p:sp>
      <p:sp>
        <p:nvSpPr>
          <p:cNvPr id="95238" name="标题 1"/>
          <p:cNvSpPr>
            <a:spLocks noChangeArrowheads="1"/>
          </p:cNvSpPr>
          <p:nvPr/>
        </p:nvSpPr>
        <p:spPr bwMode="auto">
          <a:xfrm>
            <a:off x="719667" y="980018"/>
            <a:ext cx="6951133" cy="43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14400" indent="-9144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3735">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一站式阅读和管理</a:t>
            </a:r>
            <a:endParaRPr lang="zh-CN" altLang="en-US" sz="3735">
              <a:solidFill>
                <a:schemeClr val="bg1"/>
              </a:solidFill>
              <a:latin typeface="Arial" panose="020B0604020202020204" pitchFamily="34" charset="0"/>
              <a:ea typeface="微软雅黑" panose="020B0503020204020204" pitchFamily="34" charset="-122"/>
              <a:sym typeface="Arial Unicode MS" panose="020B0604020202020204" pitchFamily="34" charset="-122"/>
            </a:endParaRPr>
          </a:p>
        </p:txBody>
      </p:sp>
    </p:spTree>
    <p:extLst>
      <p:ext uri="{BB962C8B-B14F-4D97-AF65-F5344CB8AC3E}">
        <p14:creationId xmlns:p14="http://schemas.microsoft.com/office/powerpoint/2010/main" val="127887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92"/>
                                        </p:tgtEl>
                                        <p:attrNameLst>
                                          <p:attrName>style.visibility</p:attrName>
                                        </p:attrNameLst>
                                      </p:cBhvr>
                                      <p:to>
                                        <p:strVal val="visible"/>
                                      </p:to>
                                    </p:set>
                                    <p:animEffect filter="fade">
                                      <p:cBhvr>
                                        <p:cTn id="7" dur="1000"/>
                                        <p:tgtEl>
                                          <p:spTgt spid="118792"/>
                                        </p:tgtEl>
                                      </p:cBhvr>
                                    </p:animEffect>
                                    <p:anim calcmode="lin" valueType="num">
                                      <p:cBhvr>
                                        <p:cTn id="8" dur="1000" fill="hold"/>
                                        <p:tgtEl>
                                          <p:spTgt spid="118792"/>
                                        </p:tgtEl>
                                        <p:attrNameLst>
                                          <p:attrName>ppt_x</p:attrName>
                                        </p:attrNameLst>
                                      </p:cBhvr>
                                      <p:tavLst>
                                        <p:tav tm="0">
                                          <p:val>
                                            <p:strVal val="#ppt_x"/>
                                          </p:val>
                                        </p:tav>
                                        <p:tav tm="100000">
                                          <p:val>
                                            <p:strVal val="#ppt_x"/>
                                          </p:val>
                                        </p:tav>
                                      </p:tavLst>
                                    </p:anim>
                                    <p:anim calcmode="lin" valueType="num">
                                      <p:cBhvr>
                                        <p:cTn id="9" dur="1000" fill="hold"/>
                                        <p:tgtEl>
                                          <p:spTgt spid="1187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p:nvPr/>
        </p:nvGrpSpPr>
        <p:grpSpPr bwMode="auto">
          <a:xfrm flipV="1">
            <a:off x="-33867" y="332318"/>
            <a:ext cx="11322051" cy="575733"/>
            <a:chOff x="0" y="0"/>
            <a:chExt cx="8504452" cy="310344"/>
          </a:xfrm>
        </p:grpSpPr>
        <p:grpSp>
          <p:nvGrpSpPr>
            <p:cNvPr id="96272" name="Group 3"/>
            <p:cNvGrpSpPr/>
            <p:nvPr/>
          </p:nvGrpSpPr>
          <p:grpSpPr bwMode="auto">
            <a:xfrm>
              <a:off x="0" y="0"/>
              <a:ext cx="8504452" cy="310344"/>
              <a:chOff x="0" y="0"/>
              <a:chExt cx="6395318" cy="620688"/>
            </a:xfrm>
          </p:grpSpPr>
          <p:sp>
            <p:nvSpPr>
              <p:cNvPr id="96274"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sp>
            <p:nvSpPr>
              <p:cNvPr id="96275"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265">
                    <a:solidFill>
                      <a:srgbClr val="FFFFFF"/>
                    </a:solidFill>
                    <a:latin typeface="Arial" panose="020B0604020202020204" pitchFamily="34" charset="0"/>
                    <a:ea typeface="微软雅黑" panose="020B0503020204020204" pitchFamily="34" charset="-122"/>
                  </a:rPr>
                  <a:t>  </a:t>
                </a:r>
                <a:endParaRPr lang="zh-CN" altLang="en-US" sz="3735">
                  <a:latin typeface="Arial" panose="020B0604020202020204" pitchFamily="34" charset="0"/>
                </a:endParaRPr>
              </a:p>
            </p:txBody>
          </p:sp>
        </p:grpSp>
        <p:sp>
          <p:nvSpPr>
            <p:cNvPr id="96273"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grpSp>
      <p:sp>
        <p:nvSpPr>
          <p:cNvPr id="96259" name="矩形 3"/>
          <p:cNvSpPr>
            <a:spLocks noChangeArrowheads="1"/>
          </p:cNvSpPr>
          <p:nvPr/>
        </p:nvSpPr>
        <p:spPr bwMode="auto">
          <a:xfrm>
            <a:off x="719667" y="980017"/>
            <a:ext cx="449834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3735">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记录笔记　知识管理</a:t>
            </a:r>
            <a:endParaRPr lang="zh-CN" altLang="en-US" sz="3735">
              <a:solidFill>
                <a:srgbClr val="000000"/>
              </a:solidFill>
              <a:latin typeface="Arial" panose="020B0604020202020204" pitchFamily="34" charset="0"/>
              <a:sym typeface="宋体" panose="02010600030101010101" pitchFamily="2" charset="-122"/>
            </a:endParaRPr>
          </a:p>
        </p:txBody>
      </p:sp>
      <p:sp>
        <p:nvSpPr>
          <p:cNvPr id="96260" name="标题 1"/>
          <p:cNvSpPr>
            <a:spLocks noChangeArrowheads="1"/>
          </p:cNvSpPr>
          <p:nvPr/>
        </p:nvSpPr>
        <p:spPr bwMode="auto">
          <a:xfrm>
            <a:off x="0" y="404284"/>
            <a:ext cx="8449733"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4265">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E-</a:t>
            </a:r>
            <a:r>
              <a:rPr lang="en-US" altLang="zh-CN" sz="4265" b="1">
                <a:solidFill>
                  <a:srgbClr val="000000"/>
                </a:solidFill>
                <a:latin typeface="Aparajita" panose="020B0604020202020204" pitchFamily="34" charset="0"/>
                <a:cs typeface="Aparajita" panose="020B0604020202020204" pitchFamily="34" charset="0"/>
              </a:rPr>
              <a:t>Study</a:t>
            </a:r>
            <a:r>
              <a:rPr lang="zh-CN" altLang="en-US" sz="4265">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学习软件</a:t>
            </a:r>
            <a:endParaRPr lang="zh-CN" altLang="en-US" sz="3735">
              <a:latin typeface="Arial" panose="020B0604020202020204" pitchFamily="34" charset="0"/>
            </a:endParaRPr>
          </a:p>
        </p:txBody>
      </p:sp>
      <p:pic>
        <p:nvPicPr>
          <p:cNvPr id="96261" name="图片 1"/>
          <p:cNvPicPr>
            <a:picLocks noChangeAspect="1" noChangeArrowheads="1"/>
          </p:cNvPicPr>
          <p:nvPr/>
        </p:nvPicPr>
        <p:blipFill>
          <a:blip r:embed="rId2">
            <a:extLst>
              <a:ext uri="{28A0092B-C50C-407E-A947-70E740481C1C}">
                <a14:useLocalDpi xmlns:a14="http://schemas.microsoft.com/office/drawing/2010/main" val="0"/>
              </a:ext>
            </a:extLst>
          </a:blip>
          <a:srcRect t="467" b="11186"/>
          <a:stretch>
            <a:fillRect/>
          </a:stretch>
        </p:blipFill>
        <p:spPr bwMode="auto">
          <a:xfrm>
            <a:off x="0" y="908051"/>
            <a:ext cx="12446000" cy="582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矩形 9"/>
          <p:cNvSpPr>
            <a:spLocks noChangeArrowheads="1"/>
          </p:cNvSpPr>
          <p:nvPr/>
        </p:nvSpPr>
        <p:spPr bwMode="auto">
          <a:xfrm>
            <a:off x="9192684" y="2633134"/>
            <a:ext cx="1733549" cy="359833"/>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000000"/>
              </a:solidFill>
              <a:latin typeface="Arial" panose="020B0604020202020204" pitchFamily="34" charset="0"/>
              <a:sym typeface="宋体" panose="02010600030101010101" pitchFamily="2" charset="-122"/>
            </a:endParaRPr>
          </a:p>
        </p:txBody>
      </p:sp>
      <p:pic>
        <p:nvPicPr>
          <p:cNvPr id="120844"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918634"/>
            <a:ext cx="7421033" cy="553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5"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2" y="980018"/>
            <a:ext cx="12236449" cy="533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6"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63600"/>
            <a:ext cx="12371917" cy="585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7" name="矩形 5"/>
          <p:cNvSpPr>
            <a:spLocks noChangeArrowheads="1"/>
          </p:cNvSpPr>
          <p:nvPr/>
        </p:nvSpPr>
        <p:spPr bwMode="auto">
          <a:xfrm>
            <a:off x="1913468" y="2044701"/>
            <a:ext cx="10138833" cy="4409017"/>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ndParaRPr>
          </a:p>
        </p:txBody>
      </p:sp>
      <p:sp>
        <p:nvSpPr>
          <p:cNvPr id="120848" name="矩形 7"/>
          <p:cNvSpPr>
            <a:spLocks noChangeArrowheads="1"/>
          </p:cNvSpPr>
          <p:nvPr/>
        </p:nvSpPr>
        <p:spPr bwMode="auto">
          <a:xfrm>
            <a:off x="0" y="3509434"/>
            <a:ext cx="1524000" cy="306917"/>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ndParaRPr>
          </a:p>
        </p:txBody>
      </p:sp>
      <p:cxnSp>
        <p:nvCxnSpPr>
          <p:cNvPr id="96268" name="直接箭头连接符 8"/>
          <p:cNvCxnSpPr>
            <a:cxnSpLocks noChangeShapeType="1"/>
            <a:stCxn id="120846" idx="1"/>
            <a:endCxn id="120846" idx="1"/>
          </p:cNvCxnSpPr>
          <p:nvPr/>
        </p:nvCxnSpPr>
        <p:spPr bwMode="auto">
          <a:xfrm>
            <a:off x="0" y="3793067"/>
            <a:ext cx="0" cy="0"/>
          </a:xfrm>
          <a:prstGeom prst="straightConnector1">
            <a:avLst/>
          </a:prstGeom>
          <a:noFill/>
          <a:ln w="9525">
            <a:solidFill>
              <a:srgbClr val="4A7EBB"/>
            </a:solidFill>
            <a:round/>
            <a:tailEnd type="arrow" w="med" len="med"/>
          </a:ln>
          <a:extLst>
            <a:ext uri="{909E8E84-426E-40DD-AFC4-6F175D3DCCD1}">
              <a14:hiddenFill xmlns:a14="http://schemas.microsoft.com/office/drawing/2010/main">
                <a:noFill/>
              </a14:hiddenFill>
            </a:ext>
          </a:extLst>
        </p:spPr>
      </p:cxnSp>
      <p:cxnSp>
        <p:nvCxnSpPr>
          <p:cNvPr id="96269" name="直接箭头连接符 9"/>
          <p:cNvCxnSpPr>
            <a:cxnSpLocks noChangeShapeType="1"/>
            <a:stCxn id="120846" idx="1"/>
            <a:endCxn id="120846" idx="1"/>
          </p:cNvCxnSpPr>
          <p:nvPr/>
        </p:nvCxnSpPr>
        <p:spPr bwMode="auto">
          <a:xfrm>
            <a:off x="0" y="3793067"/>
            <a:ext cx="0" cy="0"/>
          </a:xfrm>
          <a:prstGeom prst="straightConnector1">
            <a:avLst/>
          </a:prstGeom>
          <a:noFill/>
          <a:ln w="9525">
            <a:solidFill>
              <a:srgbClr val="4A7EBB"/>
            </a:solidFill>
            <a:round/>
            <a:tailEnd type="arrow" w="med" len="med"/>
          </a:ln>
          <a:extLst>
            <a:ext uri="{909E8E84-426E-40DD-AFC4-6F175D3DCCD1}">
              <a14:hiddenFill xmlns:a14="http://schemas.microsoft.com/office/drawing/2010/main">
                <a:noFill/>
              </a14:hiddenFill>
            </a:ext>
          </a:extLst>
        </p:spPr>
      </p:cxnSp>
      <p:cxnSp>
        <p:nvCxnSpPr>
          <p:cNvPr id="4" name="直接箭头连接符 4"/>
          <p:cNvCxnSpPr>
            <a:cxnSpLocks noChangeShapeType="1"/>
          </p:cNvCxnSpPr>
          <p:nvPr/>
        </p:nvCxnSpPr>
        <p:spPr bwMode="auto">
          <a:xfrm>
            <a:off x="719667" y="4091517"/>
            <a:ext cx="770467" cy="421216"/>
          </a:xfrm>
          <a:prstGeom prst="straightConnector1">
            <a:avLst/>
          </a:prstGeom>
          <a:noFill/>
          <a:ln w="38100">
            <a:solidFill>
              <a:srgbClr val="C0504D"/>
            </a:solidFill>
            <a:round/>
            <a:tailEnd type="arrow" w="med" len="med"/>
          </a:ln>
          <a:extLst>
            <a:ext uri="{909E8E84-426E-40DD-AFC4-6F175D3DCCD1}">
              <a14:hiddenFill xmlns:a14="http://schemas.microsoft.com/office/drawing/2010/main">
                <a:noFill/>
              </a14:hiddenFill>
            </a:ext>
          </a:extLst>
        </p:spPr>
      </p:cxnSp>
      <p:pic>
        <p:nvPicPr>
          <p:cNvPr id="5" name="图片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167" y="4516967"/>
            <a:ext cx="3232151"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385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0843"/>
                                        </p:tgtEl>
                                        <p:attrNameLst>
                                          <p:attrName>style.visibility</p:attrName>
                                        </p:attrNameLst>
                                      </p:cBhvr>
                                      <p:to>
                                        <p:strVal val="visible"/>
                                      </p:to>
                                    </p:set>
                                    <p:anim calcmode="lin" valueType="num">
                                      <p:cBhvr>
                                        <p:cTn id="7" dur="500" fill="hold"/>
                                        <p:tgtEl>
                                          <p:spTgt spid="120843"/>
                                        </p:tgtEl>
                                        <p:attrNameLst>
                                          <p:attrName>ppt_x</p:attrName>
                                        </p:attrNameLst>
                                      </p:cBhvr>
                                      <p:tavLst>
                                        <p:tav tm="0">
                                          <p:val>
                                            <p:strVal val="#ppt_x"/>
                                          </p:val>
                                        </p:tav>
                                        <p:tav tm="100000">
                                          <p:val>
                                            <p:strVal val="#ppt_x"/>
                                          </p:val>
                                        </p:tav>
                                      </p:tavLst>
                                    </p:anim>
                                    <p:anim calcmode="lin" valueType="num">
                                      <p:cBhvr>
                                        <p:cTn id="8" dur="500" fill="hold"/>
                                        <p:tgtEl>
                                          <p:spTgt spid="1208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0844"/>
                                        </p:tgtEl>
                                        <p:attrNameLst>
                                          <p:attrName>style.visibility</p:attrName>
                                        </p:attrNameLst>
                                      </p:cBhvr>
                                      <p:to>
                                        <p:strVal val="visible"/>
                                      </p:to>
                                    </p:set>
                                    <p:animEffect transition="in" filter="wipe(down)">
                                      <p:cBhvr>
                                        <p:cTn id="13" dur="500"/>
                                        <p:tgtEl>
                                          <p:spTgt spid="12084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0845"/>
                                        </p:tgtEl>
                                        <p:attrNameLst>
                                          <p:attrName>style.visibility</p:attrName>
                                        </p:attrNameLst>
                                      </p:cBhvr>
                                      <p:to>
                                        <p:strVal val="visible"/>
                                      </p:to>
                                    </p:set>
                                    <p:animEffect transition="in" filter="wipe(down)">
                                      <p:cBhvr>
                                        <p:cTn id="18" dur="500"/>
                                        <p:tgtEl>
                                          <p:spTgt spid="12084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0846"/>
                                        </p:tgtEl>
                                        <p:attrNameLst>
                                          <p:attrName>style.visibility</p:attrName>
                                        </p:attrNameLst>
                                      </p:cBhvr>
                                      <p:to>
                                        <p:strVal val="visible"/>
                                      </p:to>
                                    </p:set>
                                    <p:anim calcmode="lin" valueType="num">
                                      <p:cBhvr>
                                        <p:cTn id="23" dur="500" fill="hold"/>
                                        <p:tgtEl>
                                          <p:spTgt spid="120846"/>
                                        </p:tgtEl>
                                        <p:attrNameLst>
                                          <p:attrName>ppt_x</p:attrName>
                                        </p:attrNameLst>
                                      </p:cBhvr>
                                      <p:tavLst>
                                        <p:tav tm="0">
                                          <p:val>
                                            <p:strVal val="#ppt_x"/>
                                          </p:val>
                                        </p:tav>
                                        <p:tav tm="100000">
                                          <p:val>
                                            <p:strVal val="#ppt_x"/>
                                          </p:val>
                                        </p:tav>
                                      </p:tavLst>
                                    </p:anim>
                                    <p:anim calcmode="lin" valueType="num">
                                      <p:cBhvr>
                                        <p:cTn id="24" dur="500" fill="hold"/>
                                        <p:tgtEl>
                                          <p:spTgt spid="12084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0848"/>
                                        </p:tgtEl>
                                        <p:attrNameLst>
                                          <p:attrName>style.visibility</p:attrName>
                                        </p:attrNameLst>
                                      </p:cBhvr>
                                      <p:to>
                                        <p:strVal val="visible"/>
                                      </p:to>
                                    </p:set>
                                    <p:anim calcmode="lin" valueType="num">
                                      <p:cBhvr>
                                        <p:cTn id="29" dur="500" fill="hold"/>
                                        <p:tgtEl>
                                          <p:spTgt spid="120848"/>
                                        </p:tgtEl>
                                        <p:attrNameLst>
                                          <p:attrName>ppt_x</p:attrName>
                                        </p:attrNameLst>
                                      </p:cBhvr>
                                      <p:tavLst>
                                        <p:tav tm="0">
                                          <p:val>
                                            <p:strVal val="#ppt_x"/>
                                          </p:val>
                                        </p:tav>
                                        <p:tav tm="100000">
                                          <p:val>
                                            <p:strVal val="#ppt_x"/>
                                          </p:val>
                                        </p:tav>
                                      </p:tavLst>
                                    </p:anim>
                                    <p:anim calcmode="lin" valueType="num">
                                      <p:cBhvr>
                                        <p:cTn id="30" dur="500" fill="hold"/>
                                        <p:tgtEl>
                                          <p:spTgt spid="1208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ppt_x</p:attrName>
                                        </p:attrNameLst>
                                      </p:cBhvr>
                                      <p:tavLst>
                                        <p:tav tm="0">
                                          <p:val>
                                            <p:strVal val="#ppt_x"/>
                                          </p:val>
                                        </p:tav>
                                        <p:tav tm="100000">
                                          <p:val>
                                            <p:strVal val="#ppt_x"/>
                                          </p:val>
                                        </p:tav>
                                      </p:tavLst>
                                    </p:anim>
                                    <p:anim calcmode="lin" valueType="num">
                                      <p:cBhvr>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0847"/>
                                        </p:tgtEl>
                                        <p:attrNameLst>
                                          <p:attrName>style.visibility</p:attrName>
                                        </p:attrNameLst>
                                      </p:cBhvr>
                                      <p:to>
                                        <p:strVal val="visible"/>
                                      </p:to>
                                    </p:set>
                                    <p:anim calcmode="lin" valueType="num">
                                      <p:cBhvr>
                                        <p:cTn id="47" dur="500" fill="hold"/>
                                        <p:tgtEl>
                                          <p:spTgt spid="120847"/>
                                        </p:tgtEl>
                                        <p:attrNameLst>
                                          <p:attrName>ppt_x</p:attrName>
                                        </p:attrNameLst>
                                      </p:cBhvr>
                                      <p:tavLst>
                                        <p:tav tm="0">
                                          <p:val>
                                            <p:strVal val="#ppt_x"/>
                                          </p:val>
                                        </p:tav>
                                        <p:tav tm="100000">
                                          <p:val>
                                            <p:strVal val="#ppt_x"/>
                                          </p:val>
                                        </p:tav>
                                      </p:tavLst>
                                    </p:anim>
                                    <p:anim calcmode="lin" valueType="num">
                                      <p:cBhvr>
                                        <p:cTn id="48" dur="500" fill="hold"/>
                                        <p:tgtEl>
                                          <p:spTgt spid="1208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3" grpId="0" bldLvl="0" animBg="1"/>
      <p:bldP spid="120847" grpId="0" bldLvl="0" animBg="1"/>
      <p:bldP spid="120848" grpId="0" bldLvl="0" animBg="1"/>
      <p:bldP spid="4"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p:nvPr/>
        </p:nvGrpSpPr>
        <p:grpSpPr bwMode="auto">
          <a:xfrm flipV="1">
            <a:off x="-33867" y="332318"/>
            <a:ext cx="11322051" cy="575733"/>
            <a:chOff x="0" y="0"/>
            <a:chExt cx="8504452" cy="310344"/>
          </a:xfrm>
        </p:grpSpPr>
        <p:grpSp>
          <p:nvGrpSpPr>
            <p:cNvPr id="97295" name="Group 3"/>
            <p:cNvGrpSpPr/>
            <p:nvPr/>
          </p:nvGrpSpPr>
          <p:grpSpPr bwMode="auto">
            <a:xfrm>
              <a:off x="0" y="0"/>
              <a:ext cx="8504452" cy="310344"/>
              <a:chOff x="0" y="0"/>
              <a:chExt cx="6395318" cy="620688"/>
            </a:xfrm>
          </p:grpSpPr>
          <p:sp>
            <p:nvSpPr>
              <p:cNvPr id="97297"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sp>
            <p:nvSpPr>
              <p:cNvPr id="97298"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265">
                    <a:solidFill>
                      <a:srgbClr val="FFFFFF"/>
                    </a:solidFill>
                    <a:latin typeface="Arial" panose="020B0604020202020204" pitchFamily="34" charset="0"/>
                    <a:ea typeface="微软雅黑" panose="020B0503020204020204" pitchFamily="34" charset="-122"/>
                  </a:rPr>
                  <a:t>  </a:t>
                </a:r>
                <a:endParaRPr lang="zh-CN" altLang="en-US" sz="3735">
                  <a:latin typeface="Arial" panose="020B0604020202020204" pitchFamily="34" charset="0"/>
                </a:endParaRPr>
              </a:p>
            </p:txBody>
          </p:sp>
        </p:grpSp>
        <p:sp>
          <p:nvSpPr>
            <p:cNvPr id="97296"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grpSp>
      <p:sp>
        <p:nvSpPr>
          <p:cNvPr id="97283" name="内容占位符 8"/>
          <p:cNvSpPr>
            <a:spLocks noGrp="1" noChangeArrowheads="1"/>
          </p:cNvSpPr>
          <p:nvPr>
            <p:ph idx="4294967295"/>
          </p:nvPr>
        </p:nvSpPr>
        <p:spPr>
          <a:xfrm>
            <a:off x="609600" y="1837267"/>
            <a:ext cx="10972800" cy="4527551"/>
          </a:xfrm>
          <a:prstGeom prst="rect">
            <a:avLst/>
          </a:prstGeom>
        </p:spPr>
        <p:txBody>
          <a:bodyPr/>
          <a:lstStyle/>
          <a:p>
            <a:pPr eaLnBrk="1" hangingPunct="1"/>
            <a:endParaRPr lang="zh-CN" altLang="zh-CN" smtClean="0"/>
          </a:p>
        </p:txBody>
      </p:sp>
      <p:sp>
        <p:nvSpPr>
          <p:cNvPr id="97284" name="标题 1"/>
          <p:cNvSpPr>
            <a:spLocks noChangeArrowheads="1"/>
          </p:cNvSpPr>
          <p:nvPr/>
        </p:nvSpPr>
        <p:spPr bwMode="auto">
          <a:xfrm>
            <a:off x="690034" y="262467"/>
            <a:ext cx="695113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14400" indent="-9144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3735">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文献检索与批量下载</a:t>
            </a:r>
            <a:br>
              <a:rPr lang="zh-CN" altLang="en-US" sz="3735">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3735">
              <a:solidFill>
                <a:srgbClr val="000000"/>
              </a:solidFill>
              <a:latin typeface="Arial" panose="020B0604020202020204" pitchFamily="34" charset="0"/>
              <a:ea typeface="微软雅黑" panose="020B0503020204020204" pitchFamily="34" charset="-122"/>
              <a:sym typeface="Arial Unicode MS" panose="020B0604020202020204" pitchFamily="34" charset="-122"/>
            </a:endParaRPr>
          </a:p>
        </p:txBody>
      </p:sp>
      <p:pic>
        <p:nvPicPr>
          <p:cNvPr id="972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7" y="1534584"/>
            <a:ext cx="12259733" cy="478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9" name="矩形 4"/>
          <p:cNvSpPr>
            <a:spLocks noChangeArrowheads="1"/>
          </p:cNvSpPr>
          <p:nvPr/>
        </p:nvSpPr>
        <p:spPr bwMode="auto">
          <a:xfrm>
            <a:off x="8767234" y="1976967"/>
            <a:ext cx="3282951" cy="1947333"/>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000000"/>
              </a:solidFill>
              <a:latin typeface="Arial" panose="020B0604020202020204" pitchFamily="34" charset="0"/>
              <a:sym typeface="宋体" panose="02010600030101010101" pitchFamily="2" charset="-122"/>
            </a:endParaRPr>
          </a:p>
        </p:txBody>
      </p:sp>
      <p:pic>
        <p:nvPicPr>
          <p:cNvPr id="6" name="图片 5"/>
          <p:cNvPicPr>
            <a:picLocks noChangeAspect="1"/>
          </p:cNvPicPr>
          <p:nvPr/>
        </p:nvPicPr>
        <p:blipFill>
          <a:blip r:embed="rId3"/>
          <a:stretch>
            <a:fillRect/>
          </a:stretch>
        </p:blipFill>
        <p:spPr>
          <a:xfrm>
            <a:off x="110280" y="977902"/>
            <a:ext cx="11895238" cy="5714286"/>
          </a:xfrm>
          <a:prstGeom prst="rect">
            <a:avLst/>
          </a:prstGeom>
        </p:spPr>
      </p:pic>
      <p:sp>
        <p:nvSpPr>
          <p:cNvPr id="124941" name="矩形 1"/>
          <p:cNvSpPr>
            <a:spLocks noChangeArrowheads="1"/>
          </p:cNvSpPr>
          <p:nvPr/>
        </p:nvSpPr>
        <p:spPr bwMode="auto">
          <a:xfrm>
            <a:off x="190285" y="2313776"/>
            <a:ext cx="474133" cy="4305040"/>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000000"/>
              </a:solidFill>
              <a:latin typeface="Arial" panose="020B0604020202020204" pitchFamily="34" charset="0"/>
              <a:sym typeface="宋体" panose="02010600030101010101" pitchFamily="2" charset="-122"/>
            </a:endParaRPr>
          </a:p>
        </p:txBody>
      </p:sp>
      <p:sp>
        <p:nvSpPr>
          <p:cNvPr id="124942" name="直角上箭头 5"/>
          <p:cNvSpPr>
            <a:spLocks noChangeArrowheads="1"/>
          </p:cNvSpPr>
          <p:nvPr/>
        </p:nvSpPr>
        <p:spPr bwMode="auto">
          <a:xfrm>
            <a:off x="1540266" y="1738043"/>
            <a:ext cx="768351" cy="575733"/>
          </a:xfrm>
          <a:custGeom>
            <a:avLst/>
            <a:gdLst>
              <a:gd name="T0" fmla="*/ 0 w 576263"/>
              <a:gd name="T1" fmla="*/ 32184 h 576262"/>
              <a:gd name="T2" fmla="*/ 360165 w 576263"/>
              <a:gd name="T3" fmla="*/ 32184 h 576262"/>
              <a:gd name="T4" fmla="*/ 360165 w 576263"/>
              <a:gd name="T5" fmla="*/ 10728 h 576262"/>
              <a:gd name="T6" fmla="*/ 288132 w 576263"/>
              <a:gd name="T7" fmla="*/ 10728 h 576262"/>
              <a:gd name="T8" fmla="*/ 432198 w 576263"/>
              <a:gd name="T9" fmla="*/ 0 h 576262"/>
              <a:gd name="T10" fmla="*/ 576263 w 576263"/>
              <a:gd name="T11" fmla="*/ 10728 h 576262"/>
              <a:gd name="T12" fmla="*/ 504230 w 576263"/>
              <a:gd name="T13" fmla="*/ 10728 h 576262"/>
              <a:gd name="T14" fmla="*/ 504230 w 576263"/>
              <a:gd name="T15" fmla="*/ 42912 h 576262"/>
              <a:gd name="T16" fmla="*/ 0 w 576263"/>
              <a:gd name="T17" fmla="*/ 42912 h 576262"/>
              <a:gd name="T18" fmla="*/ 0 w 576263"/>
              <a:gd name="T19" fmla="*/ 32184 h 5762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263" h="576262">
                <a:moveTo>
                  <a:pt x="0" y="432197"/>
                </a:moveTo>
                <a:lnTo>
                  <a:pt x="360165" y="432197"/>
                </a:lnTo>
                <a:lnTo>
                  <a:pt x="360165" y="144066"/>
                </a:lnTo>
                <a:lnTo>
                  <a:pt x="288132" y="144066"/>
                </a:lnTo>
                <a:lnTo>
                  <a:pt x="432198" y="0"/>
                </a:lnTo>
                <a:lnTo>
                  <a:pt x="576263" y="144066"/>
                </a:lnTo>
                <a:lnTo>
                  <a:pt x="504230" y="144066"/>
                </a:lnTo>
                <a:lnTo>
                  <a:pt x="504230" y="576262"/>
                </a:lnTo>
                <a:lnTo>
                  <a:pt x="0" y="576262"/>
                </a:lnTo>
                <a:lnTo>
                  <a:pt x="0" y="432197"/>
                </a:lnTo>
                <a:close/>
              </a:path>
            </a:pathLst>
          </a:custGeom>
          <a:gradFill rotWithShape="1">
            <a:gsLst>
              <a:gs pos="0">
                <a:srgbClr val="18187C"/>
              </a:gs>
              <a:gs pos="79999">
                <a:srgbClr val="2222A3"/>
              </a:gs>
              <a:gs pos="100000">
                <a:srgbClr val="2020A6"/>
              </a:gs>
            </a:gsLst>
            <a:lin ang="5400000" scaled="1"/>
          </a:gradFill>
          <a:ln w="9525">
            <a:solidFill>
              <a:srgbClr val="2F2F98"/>
            </a:solidFill>
            <a:round/>
          </a:ln>
        </p:spPr>
        <p:txBody>
          <a:bodyPr/>
          <a:lstStyle/>
          <a:p>
            <a:endParaRPr lang="zh-CN" altLang="en-US" sz="2400"/>
          </a:p>
        </p:txBody>
      </p:sp>
      <p:pic>
        <p:nvPicPr>
          <p:cNvPr id="7" name="图片 6"/>
          <p:cNvPicPr>
            <a:picLocks noChangeAspect="1"/>
          </p:cNvPicPr>
          <p:nvPr/>
        </p:nvPicPr>
        <p:blipFill>
          <a:blip r:embed="rId4"/>
          <a:stretch>
            <a:fillRect/>
          </a:stretch>
        </p:blipFill>
        <p:spPr>
          <a:xfrm>
            <a:off x="2522297" y="1738043"/>
            <a:ext cx="914286" cy="971429"/>
          </a:xfrm>
          <a:prstGeom prst="rect">
            <a:avLst/>
          </a:prstGeom>
        </p:spPr>
      </p:pic>
      <p:pic>
        <p:nvPicPr>
          <p:cNvPr id="8" name="图片 7"/>
          <p:cNvPicPr>
            <a:picLocks noChangeAspect="1"/>
          </p:cNvPicPr>
          <p:nvPr/>
        </p:nvPicPr>
        <p:blipFill>
          <a:blip r:embed="rId5"/>
          <a:stretch>
            <a:fillRect/>
          </a:stretch>
        </p:blipFill>
        <p:spPr>
          <a:xfrm>
            <a:off x="1924441" y="1250949"/>
            <a:ext cx="5990476" cy="4914286"/>
          </a:xfrm>
          <a:prstGeom prst="rect">
            <a:avLst/>
          </a:prstGeom>
        </p:spPr>
      </p:pic>
      <p:pic>
        <p:nvPicPr>
          <p:cNvPr id="9" name="图片 8"/>
          <p:cNvPicPr>
            <a:picLocks noChangeAspect="1"/>
          </p:cNvPicPr>
          <p:nvPr/>
        </p:nvPicPr>
        <p:blipFill>
          <a:blip r:embed="rId6"/>
          <a:stretch>
            <a:fillRect/>
          </a:stretch>
        </p:blipFill>
        <p:spPr>
          <a:xfrm>
            <a:off x="2490864" y="1393806"/>
            <a:ext cx="5638095" cy="4628571"/>
          </a:xfrm>
          <a:prstGeom prst="rect">
            <a:avLst/>
          </a:prstGeom>
        </p:spPr>
      </p:pic>
    </p:spTree>
    <p:extLst>
      <p:ext uri="{BB962C8B-B14F-4D97-AF65-F5344CB8AC3E}">
        <p14:creationId xmlns:p14="http://schemas.microsoft.com/office/powerpoint/2010/main" val="390430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4939"/>
                                        </p:tgtEl>
                                        <p:attrNameLst>
                                          <p:attrName>style.visibility</p:attrName>
                                        </p:attrNameLst>
                                      </p:cBhvr>
                                      <p:to>
                                        <p:strVal val="visible"/>
                                      </p:to>
                                    </p:set>
                                    <p:animEffect filter="wheel(1)">
                                      <p:cBhvr>
                                        <p:cTn id="7" dur="1000"/>
                                        <p:tgtEl>
                                          <p:spTgt spid="1249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4941"/>
                                        </p:tgtEl>
                                        <p:attrNameLst>
                                          <p:attrName>style.visibility</p:attrName>
                                        </p:attrNameLst>
                                      </p:cBhvr>
                                      <p:to>
                                        <p:strVal val="visible"/>
                                      </p:to>
                                    </p:set>
                                    <p:animEffect filter="wheel(1)">
                                      <p:cBhvr>
                                        <p:cTn id="19" dur="1000"/>
                                        <p:tgtEl>
                                          <p:spTgt spid="12494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4942"/>
                                        </p:tgtEl>
                                        <p:attrNameLst>
                                          <p:attrName>style.visibility</p:attrName>
                                        </p:attrNameLst>
                                      </p:cBhvr>
                                      <p:to>
                                        <p:strVal val="visible"/>
                                      </p:to>
                                    </p:set>
                                    <p:animEffect filter="fade">
                                      <p:cBhvr>
                                        <p:cTn id="24" dur="1000"/>
                                        <p:tgtEl>
                                          <p:spTgt spid="124942"/>
                                        </p:tgtEl>
                                      </p:cBhvr>
                                    </p:animEffect>
                                    <p:anim calcmode="lin" valueType="num">
                                      <p:cBhvr>
                                        <p:cTn id="25" dur="1000" fill="hold"/>
                                        <p:tgtEl>
                                          <p:spTgt spid="124942"/>
                                        </p:tgtEl>
                                        <p:attrNameLst>
                                          <p:attrName>ppt_x</p:attrName>
                                        </p:attrNameLst>
                                      </p:cBhvr>
                                      <p:tavLst>
                                        <p:tav tm="0">
                                          <p:val>
                                            <p:strVal val="#ppt_x"/>
                                          </p:val>
                                        </p:tav>
                                        <p:tav tm="100000">
                                          <p:val>
                                            <p:strVal val="#ppt_x"/>
                                          </p:val>
                                        </p:tav>
                                      </p:tavLst>
                                    </p:anim>
                                    <p:anim calcmode="lin" valueType="num">
                                      <p:cBhvr>
                                        <p:cTn id="26" dur="1000" fill="hold"/>
                                        <p:tgtEl>
                                          <p:spTgt spid="1249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9" grpId="0" bldLvl="0" animBg="1"/>
      <p:bldP spid="124941" grpId="0" bldLvl="0" animBg="1"/>
      <p:bldP spid="12494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p:nvPr/>
        </p:nvGrpSpPr>
        <p:grpSpPr bwMode="auto">
          <a:xfrm flipV="1">
            <a:off x="-33867" y="332318"/>
            <a:ext cx="11322051" cy="575733"/>
            <a:chOff x="0" y="0"/>
            <a:chExt cx="8504452" cy="310344"/>
          </a:xfrm>
        </p:grpSpPr>
        <p:grpSp>
          <p:nvGrpSpPr>
            <p:cNvPr id="98316" name="Group 3"/>
            <p:cNvGrpSpPr/>
            <p:nvPr/>
          </p:nvGrpSpPr>
          <p:grpSpPr bwMode="auto">
            <a:xfrm>
              <a:off x="0" y="0"/>
              <a:ext cx="8504452" cy="310344"/>
              <a:chOff x="0" y="0"/>
              <a:chExt cx="6395318" cy="620688"/>
            </a:xfrm>
          </p:grpSpPr>
          <p:sp>
            <p:nvSpPr>
              <p:cNvPr id="98318"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sp>
            <p:nvSpPr>
              <p:cNvPr id="98319"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265">
                    <a:solidFill>
                      <a:srgbClr val="FFFFFF"/>
                    </a:solidFill>
                    <a:latin typeface="Arial" panose="020B0604020202020204" pitchFamily="34" charset="0"/>
                    <a:ea typeface="微软雅黑" panose="020B0503020204020204" pitchFamily="34" charset="-122"/>
                  </a:rPr>
                  <a:t>  </a:t>
                </a:r>
                <a:endParaRPr lang="zh-CN" altLang="en-US" sz="3735">
                  <a:latin typeface="Arial" panose="020B0604020202020204" pitchFamily="34" charset="0"/>
                </a:endParaRPr>
              </a:p>
            </p:txBody>
          </p:sp>
        </p:grpSp>
        <p:sp>
          <p:nvSpPr>
            <p:cNvPr id="98317"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grpSp>
      <p:sp>
        <p:nvSpPr>
          <p:cNvPr id="98307" name="矩形 1"/>
          <p:cNvSpPr>
            <a:spLocks noChangeArrowheads="1"/>
          </p:cNvSpPr>
          <p:nvPr/>
        </p:nvSpPr>
        <p:spPr bwMode="auto">
          <a:xfrm>
            <a:off x="258233" y="376767"/>
            <a:ext cx="609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插入引文的使用</a:t>
            </a:r>
            <a:br>
              <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400">
              <a:solidFill>
                <a:srgbClr val="000000"/>
              </a:solidFill>
              <a:latin typeface="微软雅黑" panose="020B0503020204020204" pitchFamily="34" charset="-122"/>
              <a:ea typeface="微软雅黑" panose="020B0503020204020204" pitchFamily="34" charset="-122"/>
              <a:sym typeface="Arial Unicode MS" panose="020B0604020202020204" pitchFamily="34" charset="-122"/>
            </a:endParaRPr>
          </a:p>
        </p:txBody>
      </p:sp>
      <p:pic>
        <p:nvPicPr>
          <p:cNvPr id="98308"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534" y="1214967"/>
            <a:ext cx="10049933" cy="677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3717" y="1979084"/>
            <a:ext cx="8506883" cy="528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2168" y="1085851"/>
            <a:ext cx="10886017" cy="690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552" y="1208618"/>
            <a:ext cx="10697633" cy="615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26634" y="1416051"/>
            <a:ext cx="8597900" cy="535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099" y="908051"/>
            <a:ext cx="11529484" cy="625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084" y="914400"/>
            <a:ext cx="12856635" cy="638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6483" y="1159934"/>
            <a:ext cx="12697884"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333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5" y="550333"/>
            <a:ext cx="11772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矩形 53258"/>
          <p:cNvSpPr>
            <a:spLocks noGrp="1" noChangeArrowheads="1"/>
          </p:cNvSpPr>
          <p:nvPr/>
        </p:nvSpPr>
        <p:spPr bwMode="auto">
          <a:xfrm>
            <a:off x="239185" y="-241751"/>
            <a:ext cx="7308851" cy="9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en-US" altLang="zh-CN" sz="3200" b="1" dirty="0">
                <a:solidFill>
                  <a:schemeClr val="accent1"/>
                </a:solidFill>
                <a:latin typeface="华文新魏" panose="02010800040101010101" pitchFamily="2" charset="-122"/>
                <a:ea typeface="华文新魏" panose="02010800040101010101" pitchFamily="2" charset="-122"/>
              </a:rPr>
              <a:t>2</a:t>
            </a:r>
            <a:r>
              <a:rPr lang="zh-CN" altLang="en-US" sz="3200" b="1" dirty="0" smtClean="0">
                <a:solidFill>
                  <a:schemeClr val="accent1"/>
                </a:solidFill>
                <a:latin typeface="华文新魏" panose="02010800040101010101" pitchFamily="2" charset="-122"/>
                <a:ea typeface="华文新魏" panose="02010800040101010101" pitchFamily="2" charset="-122"/>
              </a:rPr>
              <a:t>、</a:t>
            </a:r>
            <a:r>
              <a:rPr lang="zh-CN" altLang="en-US" sz="3200" b="1" dirty="0">
                <a:solidFill>
                  <a:schemeClr val="accent1"/>
                </a:solidFill>
                <a:latin typeface="华文新魏" panose="02010800040101010101" pitchFamily="2" charset="-122"/>
                <a:ea typeface="华文新魏" panose="02010800040101010101" pitchFamily="2" charset="-122"/>
              </a:rPr>
              <a:t>知网实用小工具：</a:t>
            </a:r>
            <a:r>
              <a:rPr lang="en-US" altLang="zh-CN" sz="3200" b="1" dirty="0">
                <a:solidFill>
                  <a:schemeClr val="accent1"/>
                </a:solidFill>
                <a:latin typeface="华文新魏" panose="02010800040101010101" pitchFamily="2" charset="-122"/>
                <a:ea typeface="华文新魏" panose="02010800040101010101" pitchFamily="2" charset="-122"/>
              </a:rPr>
              <a:t>CAJ</a:t>
            </a:r>
            <a:r>
              <a:rPr lang="zh-CN" altLang="en-US" sz="3200" b="1" dirty="0">
                <a:solidFill>
                  <a:schemeClr val="accent1"/>
                </a:solidFill>
                <a:latin typeface="华文新魏" panose="02010800040101010101" pitchFamily="2" charset="-122"/>
                <a:ea typeface="华文新魏" panose="02010800040101010101" pitchFamily="2" charset="-122"/>
              </a:rPr>
              <a:t>浏览器</a:t>
            </a:r>
          </a:p>
        </p:txBody>
      </p:sp>
    </p:spTree>
    <p:extLst>
      <p:ext uri="{BB962C8B-B14F-4D97-AF65-F5344CB8AC3E}">
        <p14:creationId xmlns:p14="http://schemas.microsoft.com/office/powerpoint/2010/main" val="2533462161"/>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8267"/>
            <a:ext cx="12192000" cy="58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618" y="1413933"/>
            <a:ext cx="54737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9"/>
          <p:cNvSpPr>
            <a:spLocks noChangeArrowheads="1"/>
          </p:cNvSpPr>
          <p:nvPr/>
        </p:nvSpPr>
        <p:spPr bwMode="auto">
          <a:xfrm>
            <a:off x="5039785" y="1401233"/>
            <a:ext cx="960967" cy="186267"/>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eaLnBrk="1" hangingPunct="1">
              <a:lnSpc>
                <a:spcPct val="110000"/>
              </a:lnSpc>
              <a:spcBef>
                <a:spcPct val="0"/>
              </a:spcBef>
              <a:buClr>
                <a:schemeClr val="accent1"/>
              </a:buClr>
              <a:buSzPct val="60000"/>
              <a:buFont typeface="Wingdings 3" panose="05040102010807070707" pitchFamily="18" charset="2"/>
              <a:buNone/>
            </a:pPr>
            <a:endParaRPr lang="zh-CN" altLang="zh-CN" sz="2400">
              <a:solidFill>
                <a:srgbClr val="09886D"/>
              </a:solidFill>
              <a:latin typeface="Arial" panose="020B0604020202020204" pitchFamily="34" charset="0"/>
            </a:endParaRPr>
          </a:p>
        </p:txBody>
      </p:sp>
      <p:sp>
        <p:nvSpPr>
          <p:cNvPr id="66565" name="Rectangle 9"/>
          <p:cNvSpPr>
            <a:spLocks noChangeArrowheads="1"/>
          </p:cNvSpPr>
          <p:nvPr/>
        </p:nvSpPr>
        <p:spPr bwMode="auto">
          <a:xfrm>
            <a:off x="2643718" y="5044018"/>
            <a:ext cx="960967" cy="184149"/>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eaLnBrk="1" hangingPunct="1">
              <a:lnSpc>
                <a:spcPct val="110000"/>
              </a:lnSpc>
              <a:spcBef>
                <a:spcPct val="0"/>
              </a:spcBef>
              <a:buClr>
                <a:schemeClr val="accent1"/>
              </a:buClr>
              <a:buSzPct val="60000"/>
              <a:buFont typeface="Wingdings 3" panose="05040102010807070707" pitchFamily="18" charset="2"/>
              <a:buNone/>
            </a:pPr>
            <a:endParaRPr lang="zh-CN" altLang="zh-CN" sz="2400">
              <a:solidFill>
                <a:srgbClr val="09886D"/>
              </a:solidFill>
              <a:latin typeface="Arial" panose="020B0604020202020204" pitchFamily="34" charset="0"/>
            </a:endParaRPr>
          </a:p>
        </p:txBody>
      </p:sp>
      <p:sp>
        <p:nvSpPr>
          <p:cNvPr id="66566" name="线形标注 1 15"/>
          <p:cNvSpPr/>
          <p:nvPr/>
        </p:nvSpPr>
        <p:spPr bwMode="auto">
          <a:xfrm>
            <a:off x="914400" y="3725334"/>
            <a:ext cx="3879851" cy="677333"/>
          </a:xfrm>
          <a:prstGeom prst="borderCallout1">
            <a:avLst>
              <a:gd name="adj1" fmla="val 97009"/>
              <a:gd name="adj2" fmla="val 66398"/>
              <a:gd name="adj3" fmla="val 169231"/>
              <a:gd name="adj4" fmla="val 53741"/>
            </a:avLst>
          </a:prstGeom>
          <a:solidFill>
            <a:schemeClr val="bg1"/>
          </a:solidFill>
          <a:ln w="25400">
            <a:solidFill>
              <a:srgbClr val="385D8A"/>
            </a:solidFill>
            <a:miter lim="800000"/>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10000"/>
              </a:lnSpc>
              <a:spcBef>
                <a:spcPct val="0"/>
              </a:spcBef>
              <a:buClr>
                <a:schemeClr val="accent1"/>
              </a:buClr>
              <a:buSzPct val="60000"/>
              <a:buFont typeface="Wingdings 3" panose="05040102010807070707" pitchFamily="18" charset="2"/>
              <a:buNone/>
            </a:pPr>
            <a:r>
              <a:rPr lang="zh-CN" altLang="en-US" sz="2135" b="1">
                <a:solidFill>
                  <a:srgbClr val="FF0000"/>
                </a:solidFill>
                <a:latin typeface="Arial" panose="020B0604020202020204" pitchFamily="34" charset="0"/>
              </a:rPr>
              <a:t>选中词汇点击左键，可直接跳转工具书库中查找释义</a:t>
            </a:r>
          </a:p>
        </p:txBody>
      </p:sp>
      <p:sp>
        <p:nvSpPr>
          <p:cNvPr id="102407" name="标题 1"/>
          <p:cNvSpPr txBox="1">
            <a:spLocks noChangeArrowheads="1"/>
          </p:cNvSpPr>
          <p:nvPr/>
        </p:nvSpPr>
        <p:spPr bwMode="auto">
          <a:xfrm>
            <a:off x="139700" y="190500"/>
            <a:ext cx="7780867" cy="61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eaLnBrk="1" hangingPunct="1">
              <a:lnSpc>
                <a:spcPct val="110000"/>
              </a:lnSpc>
              <a:spcBef>
                <a:spcPct val="0"/>
              </a:spcBef>
              <a:buClr>
                <a:schemeClr val="accent1"/>
              </a:buClr>
              <a:buSzPct val="60000"/>
              <a:buFont typeface="Wingdings 3" panose="05040102010807070707" pitchFamily="18" charset="2"/>
              <a:buNone/>
            </a:pPr>
            <a:r>
              <a:rPr lang="zh-CN" altLang="en-US" sz="3335" b="1">
                <a:solidFill>
                  <a:srgbClr val="09886D"/>
                </a:solidFill>
                <a:latin typeface="Arial" panose="020B0604020202020204" pitchFamily="34" charset="0"/>
              </a:rPr>
              <a:t>与阅读器无缝链接</a:t>
            </a:r>
            <a:r>
              <a:rPr lang="zh-CN" altLang="zh-CN" sz="3335" b="1">
                <a:solidFill>
                  <a:srgbClr val="09886D"/>
                </a:solidFill>
                <a:latin typeface="幼圆" panose="02010509060101010101" pitchFamily="49" charset="-122"/>
              </a:rPr>
              <a:t>——</a:t>
            </a:r>
            <a:r>
              <a:rPr lang="zh-CN" altLang="en-US" sz="3335" b="1">
                <a:solidFill>
                  <a:srgbClr val="FF0000"/>
                </a:solidFill>
                <a:latin typeface="Arial" panose="020B0604020202020204" pitchFamily="34" charset="0"/>
              </a:rPr>
              <a:t>划词链接</a:t>
            </a:r>
          </a:p>
        </p:txBody>
      </p:sp>
    </p:spTree>
    <p:extLst>
      <p:ext uri="{BB962C8B-B14F-4D97-AF65-F5344CB8AC3E}">
        <p14:creationId xmlns:p14="http://schemas.microsoft.com/office/powerpoint/2010/main" val="3625058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fade">
                                      <p:cBhvr>
                                        <p:cTn id="7" dur="500"/>
                                        <p:tgtEl>
                                          <p:spTgt spid="665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565"/>
                                        </p:tgtEl>
                                        <p:attrNameLst>
                                          <p:attrName>style.visibility</p:attrName>
                                        </p:attrNameLst>
                                      </p:cBhvr>
                                      <p:to>
                                        <p:strVal val="visible"/>
                                      </p:to>
                                    </p:set>
                                    <p:animEffect transition="in" filter="fade">
                                      <p:cBhvr>
                                        <p:cTn id="12" dur="500"/>
                                        <p:tgtEl>
                                          <p:spTgt spid="6656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65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66563"/>
                                        </p:tgtEl>
                                        <p:attrNameLst>
                                          <p:attrName>style.visibility</p:attrName>
                                        </p:attrNameLst>
                                      </p:cBhvr>
                                      <p:to>
                                        <p:strVal val="visible"/>
                                      </p:to>
                                    </p:set>
                                    <p:anim calcmode="lin" valueType="num">
                                      <p:cBhvr additive="base">
                                        <p:cTn id="21" dur="1000" fill="hold"/>
                                        <p:tgtEl>
                                          <p:spTgt spid="66563"/>
                                        </p:tgtEl>
                                        <p:attrNameLst>
                                          <p:attrName>ppt_x</p:attrName>
                                        </p:attrNameLst>
                                      </p:cBhvr>
                                      <p:tavLst>
                                        <p:tav tm="0">
                                          <p:val>
                                            <p:strVal val="1+#ppt_w/2"/>
                                          </p:val>
                                        </p:tav>
                                        <p:tav tm="100000">
                                          <p:val>
                                            <p:strVal val="#ppt_x"/>
                                          </p:val>
                                        </p:tav>
                                      </p:tavLst>
                                    </p:anim>
                                    <p:anim calcmode="lin" valueType="num">
                                      <p:cBhvr additive="base">
                                        <p:cTn id="22" dur="1000" fill="hold"/>
                                        <p:tgtEl>
                                          <p:spTgt spid="66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animBg="1"/>
      <p:bldP spid="66565" grpId="0" animBg="1"/>
      <p:bldP spid="6656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4802" y="408683"/>
            <a:ext cx="6096000" cy="1077218"/>
          </a:xfrm>
          <a:prstGeom prst="rect">
            <a:avLst/>
          </a:prstGeom>
        </p:spPr>
        <p:txBody>
          <a:bodyPr>
            <a:spAutoFit/>
          </a:bodyPr>
          <a:lstStyle/>
          <a:p>
            <a:r>
              <a:rPr lang="en-US" altLang="zh-CN" sz="3200" b="1" dirty="0">
                <a:solidFill>
                  <a:schemeClr val="accent1"/>
                </a:solidFill>
                <a:latin typeface="华文新魏" panose="02010800040101010101" pitchFamily="2" charset="-122"/>
                <a:ea typeface="华文新魏" panose="02010800040101010101" pitchFamily="2" charset="-122"/>
              </a:rPr>
              <a:t>3</a:t>
            </a:r>
            <a:r>
              <a:rPr lang="zh-CN" altLang="en-US" sz="3200" b="1" dirty="0" smtClean="0">
                <a:solidFill>
                  <a:schemeClr val="accent1"/>
                </a:solidFill>
                <a:latin typeface="华文新魏" panose="02010800040101010101" pitchFamily="2" charset="-122"/>
                <a:ea typeface="华文新魏" panose="02010800040101010101" pitchFamily="2" charset="-122"/>
              </a:rPr>
              <a:t>、</a:t>
            </a:r>
            <a:r>
              <a:rPr lang="en-US" altLang="zh-CN" sz="3200" b="1" dirty="0">
                <a:solidFill>
                  <a:schemeClr val="accent1"/>
                </a:solidFill>
                <a:latin typeface="华文新魏" panose="02010800040101010101" pitchFamily="2" charset="-122"/>
                <a:ea typeface="华文新魏" panose="02010800040101010101" pitchFamily="2" charset="-122"/>
              </a:rPr>
              <a:t>CNKI</a:t>
            </a:r>
            <a:r>
              <a:rPr lang="zh-CN" altLang="en-US" sz="3200" b="1" dirty="0">
                <a:solidFill>
                  <a:schemeClr val="accent1"/>
                </a:solidFill>
                <a:latin typeface="华文新魏" panose="02010800040101010101" pitchFamily="2" charset="-122"/>
                <a:ea typeface="华文新魏" panose="02010800040101010101" pitchFamily="2" charset="-122"/>
              </a:rPr>
              <a:t>翻译助手</a:t>
            </a:r>
            <a:r>
              <a:rPr lang="en-US" altLang="zh-CN" sz="3200" b="1" dirty="0">
                <a:solidFill>
                  <a:schemeClr val="accent1"/>
                </a:solidFill>
                <a:latin typeface="华文新魏" panose="02010800040101010101" pitchFamily="2" charset="-122"/>
                <a:ea typeface="华文新魏" panose="02010800040101010101" pitchFamily="2" charset="-122"/>
              </a:rPr>
              <a:t/>
            </a:r>
            <a:br>
              <a:rPr lang="en-US" altLang="zh-CN" sz="3200" b="1" dirty="0">
                <a:solidFill>
                  <a:schemeClr val="accent1"/>
                </a:solidFill>
                <a:latin typeface="华文新魏" panose="02010800040101010101" pitchFamily="2" charset="-122"/>
                <a:ea typeface="华文新魏" panose="02010800040101010101" pitchFamily="2" charset="-122"/>
              </a:rPr>
            </a:br>
            <a:endParaRPr lang="zh-CN" altLang="en-US" sz="3200" b="1" dirty="0">
              <a:solidFill>
                <a:schemeClr val="accent1"/>
              </a:solidFill>
              <a:latin typeface="华文新魏" panose="02010800040101010101" pitchFamily="2" charset="-122"/>
              <a:ea typeface="华文新魏" panose="02010800040101010101" pitchFamily="2" charset="-122"/>
            </a:endParaRPr>
          </a:p>
        </p:txBody>
      </p:sp>
      <p:pic>
        <p:nvPicPr>
          <p:cNvPr id="3" name="图片 2"/>
          <p:cNvPicPr>
            <a:picLocks noChangeAspect="1"/>
          </p:cNvPicPr>
          <p:nvPr/>
        </p:nvPicPr>
        <p:blipFill>
          <a:blip r:embed="rId2"/>
          <a:stretch>
            <a:fillRect/>
          </a:stretch>
        </p:blipFill>
        <p:spPr>
          <a:xfrm>
            <a:off x="304802" y="1211003"/>
            <a:ext cx="11571162" cy="5238643"/>
          </a:xfrm>
          <a:prstGeom prst="rect">
            <a:avLst/>
          </a:prstGeom>
        </p:spPr>
      </p:pic>
      <p:pic>
        <p:nvPicPr>
          <p:cNvPr id="4" name="图片 3"/>
          <p:cNvPicPr>
            <a:picLocks noChangeAspect="1"/>
          </p:cNvPicPr>
          <p:nvPr/>
        </p:nvPicPr>
        <p:blipFill>
          <a:blip r:embed="rId3"/>
          <a:stretch>
            <a:fillRect/>
          </a:stretch>
        </p:blipFill>
        <p:spPr>
          <a:xfrm>
            <a:off x="0" y="1103086"/>
            <a:ext cx="10989934" cy="5209196"/>
          </a:xfrm>
          <a:prstGeom prst="rect">
            <a:avLst/>
          </a:prstGeom>
        </p:spPr>
      </p:pic>
      <p:pic>
        <p:nvPicPr>
          <p:cNvPr id="5" name="图片 4"/>
          <p:cNvPicPr>
            <a:picLocks noChangeAspect="1"/>
          </p:cNvPicPr>
          <p:nvPr/>
        </p:nvPicPr>
        <p:blipFill>
          <a:blip r:embed="rId4"/>
          <a:stretch>
            <a:fillRect/>
          </a:stretch>
        </p:blipFill>
        <p:spPr>
          <a:xfrm>
            <a:off x="187773" y="1116598"/>
            <a:ext cx="12028487" cy="5333048"/>
          </a:xfrm>
          <a:prstGeom prst="rect">
            <a:avLst/>
          </a:prstGeom>
        </p:spPr>
      </p:pic>
    </p:spTree>
    <p:extLst>
      <p:ext uri="{BB962C8B-B14F-4D97-AF65-F5344CB8AC3E}">
        <p14:creationId xmlns:p14="http://schemas.microsoft.com/office/powerpoint/2010/main" val="3931364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矩形 53258"/>
          <p:cNvSpPr>
            <a:spLocks noGrp="1" noChangeArrowheads="1"/>
          </p:cNvSpPr>
          <p:nvPr/>
        </p:nvSpPr>
        <p:spPr bwMode="auto">
          <a:xfrm>
            <a:off x="620927" y="-187408"/>
            <a:ext cx="7308851" cy="9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en-US" altLang="zh-CN" sz="3200" b="1" dirty="0">
                <a:solidFill>
                  <a:schemeClr val="accent1"/>
                </a:solidFill>
                <a:latin typeface="华文新魏" panose="02010800040101010101" pitchFamily="2" charset="-122"/>
                <a:ea typeface="华文新魏" panose="02010800040101010101" pitchFamily="2" charset="-122"/>
              </a:rPr>
              <a:t>4</a:t>
            </a:r>
            <a:r>
              <a:rPr lang="zh-CN" altLang="en-US" sz="3200" b="1" dirty="0" smtClean="0">
                <a:solidFill>
                  <a:schemeClr val="accent1"/>
                </a:solidFill>
                <a:latin typeface="华文新魏" panose="02010800040101010101" pitchFamily="2" charset="-122"/>
                <a:ea typeface="华文新魏" panose="02010800040101010101" pitchFamily="2" charset="-122"/>
              </a:rPr>
              <a:t>、全球学术快报</a:t>
            </a:r>
            <a:endParaRPr lang="zh-CN" altLang="en-US" sz="3200" b="1" dirty="0">
              <a:solidFill>
                <a:schemeClr val="accent1"/>
              </a:solidFill>
              <a:latin typeface="华文新魏" panose="02010800040101010101" pitchFamily="2" charset="-122"/>
              <a:ea typeface="华文新魏" panose="02010800040101010101" pitchFamily="2" charset="-122"/>
            </a:endParaRPr>
          </a:p>
        </p:txBody>
      </p:sp>
      <p:pic>
        <p:nvPicPr>
          <p:cNvPr id="6" name="图片 5"/>
          <p:cNvPicPr>
            <a:picLocks noChangeAspect="1"/>
          </p:cNvPicPr>
          <p:nvPr/>
        </p:nvPicPr>
        <p:blipFill>
          <a:blip r:embed="rId2"/>
          <a:stretch>
            <a:fillRect/>
          </a:stretch>
        </p:blipFill>
        <p:spPr>
          <a:xfrm>
            <a:off x="464458" y="838873"/>
            <a:ext cx="10934587" cy="5573534"/>
          </a:xfrm>
          <a:prstGeom prst="rect">
            <a:avLst/>
          </a:prstGeom>
        </p:spPr>
      </p:pic>
      <p:pic>
        <p:nvPicPr>
          <p:cNvPr id="8" name="图片 7"/>
          <p:cNvPicPr>
            <a:picLocks noChangeAspect="1"/>
          </p:cNvPicPr>
          <p:nvPr/>
        </p:nvPicPr>
        <p:blipFill>
          <a:blip r:embed="rId3"/>
          <a:stretch>
            <a:fillRect/>
          </a:stretch>
        </p:blipFill>
        <p:spPr>
          <a:xfrm>
            <a:off x="715810" y="1019905"/>
            <a:ext cx="11476190" cy="5838095"/>
          </a:xfrm>
          <a:prstGeom prst="rect">
            <a:avLst/>
          </a:prstGeom>
        </p:spPr>
      </p:pic>
      <p:pic>
        <p:nvPicPr>
          <p:cNvPr id="13" name="图片 12"/>
          <p:cNvPicPr>
            <a:picLocks noChangeAspect="1"/>
          </p:cNvPicPr>
          <p:nvPr/>
        </p:nvPicPr>
        <p:blipFill>
          <a:blip r:embed="rId4"/>
          <a:stretch>
            <a:fillRect/>
          </a:stretch>
        </p:blipFill>
        <p:spPr>
          <a:xfrm>
            <a:off x="2132476" y="1019905"/>
            <a:ext cx="7371428" cy="5647619"/>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393" y="1817446"/>
            <a:ext cx="1409700" cy="1409700"/>
          </a:xfrm>
          <a:prstGeom prst="rect">
            <a:avLst/>
          </a:prstGeom>
        </p:spPr>
      </p:pic>
    </p:spTree>
    <p:extLst>
      <p:ext uri="{BB962C8B-B14F-4D97-AF65-F5344CB8AC3E}">
        <p14:creationId xmlns:p14="http://schemas.microsoft.com/office/powerpoint/2010/main" val="3918566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0572" y="919593"/>
            <a:ext cx="9332686" cy="923330"/>
          </a:xfrm>
          <a:prstGeom prst="rect">
            <a:avLst/>
          </a:prstGeom>
        </p:spPr>
        <p:txBody>
          <a:bodyPr wrap="square">
            <a:spAutoFit/>
          </a:bodyPr>
          <a:lstStyle/>
          <a:p>
            <a:r>
              <a:rPr lang="zh-CN" altLang="en-US" dirty="0" smtClean="0">
                <a:latin typeface="微软雅黑" panose="020B0503020204020204" pitchFamily="34" charset="-122"/>
                <a:ea typeface="微软雅黑" panose="020B0503020204020204" pitchFamily="34" charset="-122"/>
              </a:rPr>
              <a:t>文献检索</a:t>
            </a:r>
            <a:r>
              <a:rPr lang="zh-CN" altLang="en-US" dirty="0">
                <a:latin typeface="微软雅黑" panose="020B0503020204020204" pitchFamily="34" charset="-122"/>
                <a:ea typeface="微软雅黑" panose="020B0503020204020204" pitchFamily="34" charset="-122"/>
              </a:rPr>
              <a:t>按照文献类型重新组织中外文资源，实现了中外文文献的合并检索和统一排序。读者也可以按照自己的需求，在检索结果中切换显示“中文文献”或“外文文献”。文献检索既可跨库检索，也可单</a:t>
            </a:r>
            <a:r>
              <a:rPr lang="zh-CN" altLang="en-US" dirty="0" smtClean="0">
                <a:latin typeface="微软雅黑" panose="020B0503020204020204" pitchFamily="34" charset="-122"/>
                <a:ea typeface="微软雅黑" panose="020B0503020204020204" pitchFamily="34" charset="-122"/>
              </a:rPr>
              <a:t>库检索</a:t>
            </a:r>
            <a:r>
              <a:rPr lang="zh-CN" altLang="en-US" dirty="0">
                <a:latin typeface="微软雅黑" panose="020B0503020204020204" pitchFamily="34" charset="-122"/>
                <a:ea typeface="微软雅黑" panose="020B0503020204020204" pitchFamily="34" charset="-122"/>
              </a:rPr>
              <a:t>。</a:t>
            </a:r>
          </a:p>
        </p:txBody>
      </p:sp>
      <p:sp>
        <p:nvSpPr>
          <p:cNvPr id="3" name="矩形 2"/>
          <p:cNvSpPr/>
          <p:nvPr/>
        </p:nvSpPr>
        <p:spPr>
          <a:xfrm>
            <a:off x="193714" y="368156"/>
            <a:ext cx="6096000" cy="369332"/>
          </a:xfrm>
          <a:prstGeom prst="rect">
            <a:avLst/>
          </a:prstGeom>
        </p:spPr>
        <p:txBody>
          <a:bodyPr>
            <a:spAutoFit/>
          </a:bodyPr>
          <a:lstStyle/>
          <a:p>
            <a:r>
              <a:rPr lang="zh-CN" altLang="en-US" b="1" dirty="0">
                <a:solidFill>
                  <a:srgbClr val="0070C0"/>
                </a:solidFill>
                <a:latin typeface="微软雅黑" panose="020B0503020204020204" pitchFamily="34" charset="-122"/>
                <a:ea typeface="微软雅黑" panose="020B0503020204020204" pitchFamily="34" charset="-122"/>
              </a:rPr>
              <a:t>三、中外文混检</a:t>
            </a:r>
            <a:endParaRPr lang="zh-CN" altLang="en-US" dirty="0">
              <a:solidFill>
                <a:srgbClr val="0070C0"/>
              </a:solidFill>
            </a:endParaRPr>
          </a:p>
        </p:txBody>
      </p:sp>
      <p:pic>
        <p:nvPicPr>
          <p:cNvPr id="4" name="图片 3"/>
          <p:cNvPicPr>
            <a:picLocks noChangeAspect="1"/>
          </p:cNvPicPr>
          <p:nvPr/>
        </p:nvPicPr>
        <p:blipFill>
          <a:blip r:embed="rId2"/>
          <a:stretch>
            <a:fillRect/>
          </a:stretch>
        </p:blipFill>
        <p:spPr>
          <a:xfrm>
            <a:off x="193714" y="2162791"/>
            <a:ext cx="11790476" cy="2590476"/>
          </a:xfrm>
          <a:prstGeom prst="rect">
            <a:avLst/>
          </a:prstGeom>
        </p:spPr>
      </p:pic>
      <p:pic>
        <p:nvPicPr>
          <p:cNvPr id="5" name="图片 4"/>
          <p:cNvPicPr>
            <a:picLocks noChangeAspect="1"/>
          </p:cNvPicPr>
          <p:nvPr/>
        </p:nvPicPr>
        <p:blipFill>
          <a:blip r:embed="rId3"/>
          <a:stretch>
            <a:fillRect/>
          </a:stretch>
        </p:blipFill>
        <p:spPr>
          <a:xfrm>
            <a:off x="580571" y="2025028"/>
            <a:ext cx="10294229" cy="4832972"/>
          </a:xfrm>
          <a:prstGeom prst="rect">
            <a:avLst/>
          </a:prstGeom>
        </p:spPr>
      </p:pic>
      <p:pic>
        <p:nvPicPr>
          <p:cNvPr id="6" name="图片 5"/>
          <p:cNvPicPr>
            <a:picLocks noChangeAspect="1"/>
          </p:cNvPicPr>
          <p:nvPr/>
        </p:nvPicPr>
        <p:blipFill>
          <a:blip r:embed="rId4"/>
          <a:stretch>
            <a:fillRect/>
          </a:stretch>
        </p:blipFill>
        <p:spPr>
          <a:xfrm>
            <a:off x="877609" y="2162791"/>
            <a:ext cx="10551886" cy="5029705"/>
          </a:xfrm>
          <a:prstGeom prst="rect">
            <a:avLst/>
          </a:prstGeom>
        </p:spPr>
      </p:pic>
      <p:pic>
        <p:nvPicPr>
          <p:cNvPr id="7" name="图片 6"/>
          <p:cNvPicPr>
            <a:picLocks noChangeAspect="1"/>
          </p:cNvPicPr>
          <p:nvPr/>
        </p:nvPicPr>
        <p:blipFill>
          <a:blip r:embed="rId5"/>
          <a:stretch>
            <a:fillRect/>
          </a:stretch>
        </p:blipFill>
        <p:spPr>
          <a:xfrm>
            <a:off x="499159" y="1815324"/>
            <a:ext cx="11308785" cy="5252380"/>
          </a:xfrm>
          <a:prstGeom prst="rect">
            <a:avLst/>
          </a:prstGeom>
        </p:spPr>
      </p:pic>
    </p:spTree>
    <p:extLst>
      <p:ext uri="{BB962C8B-B14F-4D97-AF65-F5344CB8AC3E}">
        <p14:creationId xmlns:p14="http://schemas.microsoft.com/office/powerpoint/2010/main" val="711932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05333" y="1233714"/>
            <a:ext cx="11664218" cy="5472657"/>
          </a:xfrm>
          <a:prstGeom prst="rect">
            <a:avLst/>
          </a:prstGeom>
        </p:spPr>
      </p:pic>
      <p:sp>
        <p:nvSpPr>
          <p:cNvPr id="4" name="矩形 53258"/>
          <p:cNvSpPr>
            <a:spLocks noGrp="1" noChangeArrowheads="1"/>
          </p:cNvSpPr>
          <p:nvPr/>
        </p:nvSpPr>
        <p:spPr bwMode="auto">
          <a:xfrm>
            <a:off x="490299" y="146420"/>
            <a:ext cx="7308851" cy="9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en-US" altLang="zh-CN" sz="3200" b="1" dirty="0">
                <a:solidFill>
                  <a:schemeClr val="accent1"/>
                </a:solidFill>
                <a:latin typeface="华文新魏" panose="02010800040101010101" pitchFamily="2" charset="-122"/>
                <a:ea typeface="华文新魏" panose="02010800040101010101" pitchFamily="2" charset="-122"/>
              </a:rPr>
              <a:t>5</a:t>
            </a:r>
            <a:r>
              <a:rPr lang="zh-CN" altLang="en-US" sz="3200" b="1" dirty="0" smtClean="0">
                <a:solidFill>
                  <a:schemeClr val="accent1"/>
                </a:solidFill>
                <a:latin typeface="华文新魏" panose="02010800040101010101" pitchFamily="2" charset="-122"/>
                <a:ea typeface="华文新魏" panose="02010800040101010101" pitchFamily="2" charset="-122"/>
              </a:rPr>
              <a:t>、智能问答</a:t>
            </a:r>
            <a:endParaRPr lang="zh-CN" altLang="en-US" sz="3200" b="1" dirty="0">
              <a:solidFill>
                <a:schemeClr val="accent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3"/>
          <a:stretch>
            <a:fillRect/>
          </a:stretch>
        </p:blipFill>
        <p:spPr>
          <a:xfrm>
            <a:off x="0" y="1244313"/>
            <a:ext cx="12459736" cy="5639185"/>
          </a:xfrm>
          <a:prstGeom prst="rect">
            <a:avLst/>
          </a:prstGeom>
        </p:spPr>
      </p:pic>
      <p:sp>
        <p:nvSpPr>
          <p:cNvPr id="3" name="矩形 2"/>
          <p:cNvSpPr/>
          <p:nvPr/>
        </p:nvSpPr>
        <p:spPr>
          <a:xfrm>
            <a:off x="3495818" y="535349"/>
            <a:ext cx="5468100" cy="369332"/>
          </a:xfrm>
          <a:prstGeom prst="rect">
            <a:avLst/>
          </a:prstGeom>
        </p:spPr>
        <p:txBody>
          <a:bodyPr wrap="none">
            <a:spAutoFit/>
          </a:bodyPr>
          <a:lstStyle/>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what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why</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how</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where</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when</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who</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类型问题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34387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3599723" y="1412777"/>
            <a:ext cx="4992556" cy="1365273"/>
          </a:xfrm>
          <a:prstGeom prst="rect">
            <a:avLst/>
          </a:prstGeom>
          <a:solidFill>
            <a:srgbClr val="C4E4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rtlCol="0" anchor="ctr">
            <a:prstTxWarp prst="textPlain">
              <a:avLst/>
            </a:prstTxWarp>
          </a:bodyPr>
          <a:lstStyle/>
          <a:p>
            <a:pPr algn="ctr"/>
            <a:r>
              <a:rPr lang="en-US" altLang="zh-CN" sz="1173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rPr>
              <a:t>THANKS</a:t>
            </a:r>
            <a:endParaRPr lang="zh-CN" altLang="en-US" sz="426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endParaRPr>
          </a:p>
        </p:txBody>
      </p:sp>
      <p:sp>
        <p:nvSpPr>
          <p:cNvPr id="5" name="Text Box 6"/>
          <p:cNvSpPr txBox="1">
            <a:spLocks noChangeArrowheads="1"/>
          </p:cNvSpPr>
          <p:nvPr/>
        </p:nvSpPr>
        <p:spPr bwMode="auto">
          <a:xfrm>
            <a:off x="2667005" y="3044957"/>
            <a:ext cx="7143751" cy="239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lnSpc>
                <a:spcPct val="150000"/>
              </a:lnSpc>
              <a:spcBef>
                <a:spcPct val="0"/>
              </a:spcBef>
              <a:spcAft>
                <a:spcPct val="0"/>
              </a:spcAft>
              <a:buFont typeface="Arial" panose="020B0604020202020204" pitchFamily="34" charset="0"/>
              <a:buNone/>
            </a:pPr>
            <a:r>
              <a:rPr lang="zh-CN" altLang="en-US" sz="2135" b="1" dirty="0">
                <a:solidFill>
                  <a:srgbClr val="3D4044"/>
                </a:solidFill>
                <a:latin typeface="微软雅黑" panose="020B0503020204020204" pitchFamily="34" charset="-122"/>
                <a:ea typeface="微软雅黑" panose="020B0503020204020204" pitchFamily="34" charset="-122"/>
              </a:rPr>
              <a:t>同方知网（北京）技术有限公司</a:t>
            </a: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pitchFamily="34" charset="-122"/>
                <a:ea typeface="微软雅黑" panose="020B0503020204020204" pitchFamily="34" charset="-122"/>
              </a:rPr>
              <a:t>地址：北京市海淀区西小口路</a:t>
            </a:r>
            <a:r>
              <a:rPr lang="en-US" altLang="zh-CN" sz="2135" dirty="0">
                <a:solidFill>
                  <a:srgbClr val="3D3E40"/>
                </a:solidFill>
                <a:latin typeface="微软雅黑" panose="020B0503020204020204" pitchFamily="34" charset="-122"/>
                <a:ea typeface="微软雅黑" panose="020B0503020204020204" pitchFamily="34" charset="-122"/>
              </a:rPr>
              <a:t>66</a:t>
            </a:r>
            <a:r>
              <a:rPr lang="zh-CN" altLang="en-US" sz="2135" dirty="0">
                <a:solidFill>
                  <a:srgbClr val="3D3E40"/>
                </a:solidFill>
                <a:latin typeface="微软雅黑" panose="020B0503020204020204" pitchFamily="34" charset="-122"/>
                <a:ea typeface="微软雅黑" panose="020B0503020204020204" pitchFamily="34" charset="-122"/>
              </a:rPr>
              <a:t>号东升科技园北领地</a:t>
            </a:r>
            <a:r>
              <a:rPr lang="en-US" altLang="zh-CN" sz="2135" dirty="0">
                <a:solidFill>
                  <a:srgbClr val="3D3E40"/>
                </a:solidFill>
                <a:latin typeface="微软雅黑" panose="020B0503020204020204" pitchFamily="34" charset="-122"/>
                <a:ea typeface="微软雅黑" panose="020B0503020204020204" pitchFamily="34" charset="-122"/>
              </a:rPr>
              <a:t>A1</a:t>
            </a:r>
            <a:r>
              <a:rPr lang="zh-CN" altLang="en-US" sz="2135" dirty="0">
                <a:solidFill>
                  <a:srgbClr val="3D3E40"/>
                </a:solidFill>
                <a:latin typeface="微软雅黑" panose="020B0503020204020204" pitchFamily="34" charset="-122"/>
                <a:ea typeface="微软雅黑" panose="020B0503020204020204" pitchFamily="34" charset="-122"/>
              </a:rPr>
              <a:t>楼</a:t>
            </a:r>
            <a:endParaRPr lang="en-US" altLang="zh-CN" sz="2135" dirty="0">
              <a:solidFill>
                <a:srgbClr val="3D3E40"/>
              </a:solidFill>
              <a:latin typeface="微软雅黑" panose="020B0503020204020204" pitchFamily="34" charset="-122"/>
              <a:ea typeface="微软雅黑" panose="020B0503020204020204" pitchFamily="3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pitchFamily="34" charset="-122"/>
                <a:ea typeface="微软雅黑" panose="020B0503020204020204" pitchFamily="34" charset="-122"/>
              </a:rPr>
              <a:t>安徽分公司：安徽省合肥市高新区黄山路</a:t>
            </a:r>
            <a:r>
              <a:rPr lang="en-US" altLang="zh-CN" sz="2135" dirty="0">
                <a:solidFill>
                  <a:srgbClr val="3D3E40"/>
                </a:solidFill>
                <a:latin typeface="微软雅黑" panose="020B0503020204020204" pitchFamily="34" charset="-122"/>
                <a:ea typeface="微软雅黑" panose="020B0503020204020204" pitchFamily="34" charset="-122"/>
              </a:rPr>
              <a:t>601</a:t>
            </a:r>
            <a:r>
              <a:rPr lang="zh-CN" altLang="en-US" sz="2135" dirty="0">
                <a:solidFill>
                  <a:srgbClr val="3D3E40"/>
                </a:solidFill>
                <a:latin typeface="微软雅黑" panose="020B0503020204020204" pitchFamily="34" charset="-122"/>
                <a:ea typeface="微软雅黑" panose="020B0503020204020204" pitchFamily="34" charset="-122"/>
              </a:rPr>
              <a:t>号科创中心</a:t>
            </a:r>
          </a:p>
          <a:p>
            <a:pPr algn="ctr" eaLnBrk="1" fontAlgn="base" hangingPunct="1">
              <a:lnSpc>
                <a:spcPct val="15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pitchFamily="34" charset="-122"/>
                <a:ea typeface="微软雅黑" panose="020B0503020204020204" pitchFamily="34" charset="-122"/>
              </a:rPr>
              <a:t>电话</a:t>
            </a:r>
            <a:r>
              <a:rPr lang="zh-CN" altLang="en-US" sz="2135" dirty="0" smtClean="0">
                <a:solidFill>
                  <a:srgbClr val="3D3E40"/>
                </a:solidFill>
                <a:latin typeface="微软雅黑" panose="020B0503020204020204" pitchFamily="34" charset="-122"/>
                <a:ea typeface="微软雅黑" panose="020B0503020204020204" pitchFamily="34" charset="-122"/>
              </a:rPr>
              <a:t>：</a:t>
            </a:r>
            <a:r>
              <a:rPr lang="en-US" altLang="zh-CN" sz="2135" dirty="0" smtClean="0">
                <a:solidFill>
                  <a:srgbClr val="3D3E40"/>
                </a:solidFill>
                <a:latin typeface="微软雅黑" panose="020B0503020204020204" pitchFamily="34" charset="-122"/>
                <a:ea typeface="微软雅黑" panose="020B0503020204020204" pitchFamily="34" charset="-122"/>
              </a:rPr>
              <a:t>15055788675      </a:t>
            </a:r>
            <a:r>
              <a:rPr lang="zh-CN" altLang="en-US" sz="2135" dirty="0">
                <a:solidFill>
                  <a:srgbClr val="3D3E40"/>
                </a:solidFill>
                <a:latin typeface="微软雅黑" panose="020B0503020204020204" pitchFamily="34" charset="-122"/>
                <a:ea typeface="微软雅黑" panose="020B0503020204020204" pitchFamily="34" charset="-122"/>
              </a:rPr>
              <a:t>网址：</a:t>
            </a:r>
            <a:r>
              <a:rPr lang="en-US" altLang="zh-CN" sz="2135" dirty="0">
                <a:solidFill>
                  <a:srgbClr val="3D3E40"/>
                </a:solidFill>
                <a:latin typeface="微软雅黑" panose="020B0503020204020204" pitchFamily="34" charset="-122"/>
                <a:ea typeface="微软雅黑" panose="020B0503020204020204" pitchFamily="34" charset="-122"/>
              </a:rPr>
              <a:t>www.cnki.net</a:t>
            </a:r>
            <a:endParaRPr lang="zh-CN" altLang="en-US" sz="2135" dirty="0">
              <a:solidFill>
                <a:srgbClr val="3D3E40"/>
              </a:solidFill>
              <a:latin typeface="微软雅黑" panose="020B0503020204020204" pitchFamily="34" charset="-122"/>
              <a:ea typeface="微软雅黑" panose="020B0503020204020204" pitchFamily="34" charset="-122"/>
            </a:endParaRPr>
          </a:p>
        </p:txBody>
      </p:sp>
      <p:pic>
        <p:nvPicPr>
          <p:cNvPr id="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63368" y="866688"/>
            <a:ext cx="24606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10.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Other"/>
  <p:tag name="MH_ORDER" val="9"/>
</p:tagLst>
</file>

<file path=ppt/tags/tag11.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SubTitle"/>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20.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26100456"/>
  <p:tag name="MH_LIBRARY" val="GRAPHIC"/>
  <p:tag name="MH_ORDER" val="Rectangle 30"/>
</p:tagLst>
</file>

<file path=ppt/tags/tag3.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2">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tx1"/>
          </a:solidFill>
          <a:prstDash val="dash"/>
        </a:ln>
      </a:spPr>
      <a:bodyPr wrap="square" lIns="108000" tIns="108000" rIns="108000" bIns="108000">
        <a:noAutofit/>
      </a:bodyPr>
      <a:lstStyle>
        <a:defPPr eaLnBrk="0" hangingPunct="0">
          <a:defRPr sz="1400" kern="0" dirty="0" smtClean="0">
            <a:solidFill>
              <a:srgbClr val="1B539D"/>
            </a:solidFill>
            <a:latin typeface="微软雅黑" panose="020B0503020204020204" pitchFamily="34" charset="-122"/>
            <a:ea typeface="微软雅黑" panose="020B0503020204020204"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tx1"/>
          </a:solidFill>
          <a:prstDash val="dash"/>
        </a:ln>
      </a:spPr>
      <a:bodyPr wrap="square" lIns="108000" tIns="108000" rIns="108000" bIns="108000">
        <a:noAutofit/>
      </a:bodyPr>
      <a:lstStyle>
        <a:defPPr eaLnBrk="0" hangingPunct="0">
          <a:defRPr sz="1400" kern="0" dirty="0" smtClean="0">
            <a:solidFill>
              <a:srgbClr val="1B539D"/>
            </a:solidFill>
            <a:latin typeface="微软雅黑" panose="020B0503020204020204" pitchFamily="34" charset="-122"/>
            <a:ea typeface="微软雅黑" panose="020B0503020204020204"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Arial"/>
        <a:ea typeface="黑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2322</TotalTime>
  <Words>2675</Words>
  <Application>Microsoft Office PowerPoint</Application>
  <PresentationFormat>宽屏</PresentationFormat>
  <Paragraphs>315</Paragraphs>
  <Slides>91</Slides>
  <Notes>7</Notes>
  <HiddenSlides>0</HiddenSlides>
  <MMClips>0</MMClips>
  <ScaleCrop>false</ScaleCrop>
  <HeadingPairs>
    <vt:vector size="6" baseType="variant">
      <vt:variant>
        <vt:lpstr>已用的字体</vt:lpstr>
      </vt:variant>
      <vt:variant>
        <vt:i4>24</vt:i4>
      </vt:variant>
      <vt:variant>
        <vt:lpstr>主题</vt:lpstr>
      </vt:variant>
      <vt:variant>
        <vt:i4>4</vt:i4>
      </vt:variant>
      <vt:variant>
        <vt:lpstr>幻灯片标题</vt:lpstr>
      </vt:variant>
      <vt:variant>
        <vt:i4>91</vt:i4>
      </vt:variant>
    </vt:vector>
  </HeadingPairs>
  <TitlesOfParts>
    <vt:vector size="119" baseType="lpstr">
      <vt:lpstr>Arial Unicode MS</vt:lpstr>
      <vt:lpstr>段宁毛笔行书</vt:lpstr>
      <vt:lpstr>仿宋_GB2312</vt:lpstr>
      <vt:lpstr>黑体</vt:lpstr>
      <vt:lpstr>华文行楷</vt:lpstr>
      <vt:lpstr>华文楷体</vt:lpstr>
      <vt:lpstr>华文新魏</vt:lpstr>
      <vt:lpstr>楷体</vt:lpstr>
      <vt:lpstr>宋体</vt:lpstr>
      <vt:lpstr>微软雅黑</vt:lpstr>
      <vt:lpstr>幼圆</vt:lpstr>
      <vt:lpstr>Aharoni</vt:lpstr>
      <vt:lpstr>Aparajita</vt:lpstr>
      <vt:lpstr>Arial</vt:lpstr>
      <vt:lpstr>CAJ FNT03</vt:lpstr>
      <vt:lpstr>Calibri</vt:lpstr>
      <vt:lpstr>Calibri Light</vt:lpstr>
      <vt:lpstr>Franklin Gothic Book</vt:lpstr>
      <vt:lpstr>Impact</vt:lpstr>
      <vt:lpstr>Times New Roman</vt:lpstr>
      <vt:lpstr>Verdana</vt:lpstr>
      <vt:lpstr>Wingdings</vt:lpstr>
      <vt:lpstr>Wingdings 2</vt:lpstr>
      <vt:lpstr>Wingdings 3</vt:lpstr>
      <vt:lpstr>Office 主题</vt:lpstr>
      <vt:lpstr>Office 主题​​</vt:lpstr>
      <vt:lpstr>1_Office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CNKI——做你的科研好助手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小结：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4.跟踪分享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zy</dc:creator>
  <cp:lastModifiedBy>zy</cp:lastModifiedBy>
  <cp:revision>208</cp:revision>
  <dcterms:created xsi:type="dcterms:W3CDTF">2017-03-21T06:05:00Z</dcterms:created>
  <dcterms:modified xsi:type="dcterms:W3CDTF">2017-11-01T03:53:57Z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