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0" r:id="rId4"/>
    <p:sldMasterId id="2147483694" r:id="rId5"/>
    <p:sldMasterId id="2147483706" r:id="rId6"/>
  </p:sldMasterIdLst>
  <p:notesMasterIdLst>
    <p:notesMasterId r:id="rId8"/>
  </p:notesMasterIdLst>
  <p:sldIdLst>
    <p:sldId id="258" r:id="rId7"/>
    <p:sldId id="822" r:id="rId9"/>
    <p:sldId id="259" r:id="rId10"/>
    <p:sldId id="303" r:id="rId11"/>
    <p:sldId id="1069" r:id="rId12"/>
    <p:sldId id="696" r:id="rId13"/>
    <p:sldId id="929" r:id="rId14"/>
    <p:sldId id="1314" r:id="rId15"/>
    <p:sldId id="1227" r:id="rId16"/>
    <p:sldId id="1230" r:id="rId17"/>
    <p:sldId id="1231" r:id="rId18"/>
    <p:sldId id="1232" r:id="rId19"/>
    <p:sldId id="1233" r:id="rId20"/>
    <p:sldId id="1311" r:id="rId21"/>
    <p:sldId id="1237" r:id="rId22"/>
    <p:sldId id="930" r:id="rId23"/>
    <p:sldId id="1243" r:id="rId24"/>
    <p:sldId id="1238" r:id="rId25"/>
    <p:sldId id="1239" r:id="rId26"/>
    <p:sldId id="1295" r:id="rId27"/>
    <p:sldId id="1312" r:id="rId28"/>
    <p:sldId id="1248" r:id="rId29"/>
    <p:sldId id="1249" r:id="rId30"/>
    <p:sldId id="1250" r:id="rId31"/>
    <p:sldId id="1251" r:id="rId32"/>
    <p:sldId id="1296" r:id="rId33"/>
    <p:sldId id="1297" r:id="rId34"/>
    <p:sldId id="1298" r:id="rId35"/>
    <p:sldId id="1313" r:id="rId36"/>
    <p:sldId id="1242" r:id="rId37"/>
    <p:sldId id="1301" r:id="rId38"/>
    <p:sldId id="1302" r:id="rId39"/>
    <p:sldId id="1303" r:id="rId40"/>
    <p:sldId id="1304" r:id="rId41"/>
    <p:sldId id="1299" r:id="rId42"/>
    <p:sldId id="1305" r:id="rId43"/>
    <p:sldId id="1306" r:id="rId44"/>
    <p:sldId id="1373" r:id="rId45"/>
    <p:sldId id="1375" r:id="rId46"/>
    <p:sldId id="305" r:id="rId47"/>
    <p:sldId id="1354" r:id="rId48"/>
    <p:sldId id="1355" r:id="rId49"/>
    <p:sldId id="1356" r:id="rId50"/>
    <p:sldId id="1357" r:id="rId51"/>
    <p:sldId id="1358" r:id="rId52"/>
    <p:sldId id="1359" r:id="rId53"/>
    <p:sldId id="1360" r:id="rId54"/>
    <p:sldId id="1361" r:id="rId55"/>
    <p:sldId id="1362" r:id="rId56"/>
    <p:sldId id="1363" r:id="rId57"/>
    <p:sldId id="1364" r:id="rId58"/>
    <p:sldId id="1365" r:id="rId59"/>
    <p:sldId id="1377" r:id="rId60"/>
    <p:sldId id="640" r:id="rId61"/>
    <p:sldId id="895" r:id="rId62"/>
    <p:sldId id="1127" r:id="rId63"/>
    <p:sldId id="1128" r:id="rId64"/>
    <p:sldId id="1129" r:id="rId65"/>
    <p:sldId id="1130" r:id="rId66"/>
    <p:sldId id="1310" r:id="rId67"/>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0" name="Jinge" initials="JG" lastIdx="2" clrIdx="0"/>
  <p:cmAuthor id="2" name="Administra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6D9F1"/>
    <a:srgbClr val="1B5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5" autoAdjust="0"/>
  </p:normalViewPr>
  <p:slideViewPr>
    <p:cSldViewPr snapToGrid="0">
      <p:cViewPr varScale="1">
        <p:scale>
          <a:sx n="66" d="100"/>
          <a:sy n="66"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2" Type="http://schemas.openxmlformats.org/officeDocument/2006/relationships/tags" Target="tags/tag55.xml"/><Relationship Id="rId71" Type="http://schemas.openxmlformats.org/officeDocument/2006/relationships/commentAuthors" Target="commentAuthors.xml"/><Relationship Id="rId70" Type="http://schemas.openxmlformats.org/officeDocument/2006/relationships/tableStyles" Target="tableStyles.xml"/><Relationship Id="rId7" Type="http://schemas.openxmlformats.org/officeDocument/2006/relationships/slide" Target="slides/slide1.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4D246-510E-4F15-9A69-48EAEDE1D98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06C62-5443-4C15-A839-F86F37094E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b="1" dirty="0" smtClean="0">
              <a:solidFill>
                <a:srgbClr val="1B539D"/>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09575" y="754063"/>
            <a:ext cx="5854700" cy="3294062"/>
          </a:xfrm>
        </p:spPr>
      </p:sp>
      <p:sp>
        <p:nvSpPr>
          <p:cNvPr id="29699" name="文本占位符 2"/>
          <p:cNvSpPr>
            <a:spLocks noGrp="1" noChangeArrowheads="1"/>
          </p:cNvSpPr>
          <p:nvPr>
            <p:ph type="body" idx="4294967295"/>
          </p:nvPr>
        </p:nvSpPr>
        <p:spPr>
          <a:noFill/>
        </p:spPr>
        <p:txBody>
          <a:bodyPr/>
          <a:lstStyle/>
          <a:p>
            <a:endParaRPr lang="zh-CN" altLang="en-US" smtClean="0"/>
          </a:p>
        </p:txBody>
      </p:sp>
      <p:sp>
        <p:nvSpPr>
          <p:cNvPr id="29700" name="灯片编号占位符 3"/>
          <p:cNvSpPr>
            <a:spLocks noGrp="1" noChangeArrowheads="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F5BD51E0-94BB-4751-8E7E-9E4DB4955162}" type="slidenum">
              <a:rPr lang="zh-CN" altLang="en-US" smtClean="0">
                <a:latin typeface="Calibri" panose="020F0502020204030204" pitchFamily="34" charset="0"/>
                <a:sym typeface="+mn-ea"/>
              </a:rPr>
            </a:fld>
            <a:endParaRPr lang="zh-CN" altLang="en-US" smtClean="0">
              <a:latin typeface="Calibri" panose="020F0502020204030204" pitchFamily="34" charset="0"/>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7" name="任意多边形 6"/>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8" name="直接连接符 7"/>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6" name="任意多边形 5"/>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7" name="直接连接符 6"/>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0"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2"/>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KSO_FT"/>
          <p:cNvSpPr>
            <a:spLocks noGrp="1" noChangeArrowheads="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KSO_FN"/>
          <p:cNvSpPr>
            <a:spLocks noGrp="1" noChangeArrowheads="1"/>
          </p:cNvSpPr>
          <p:nvPr>
            <p:ph type="sldNum" sz="quarter" idx="20"/>
          </p:nvPr>
        </p:nvSpPr>
        <p:spPr/>
        <p:txBody>
          <a:bodyPr/>
          <a:lstStyle>
            <a:lvl1pPr>
              <a:defRPr/>
            </a:lvl1pPr>
          </a:lstStyle>
          <a:p>
            <a:pPr>
              <a:defRPr/>
            </a:pPr>
            <a:fld id="{E5F96602-ECE6-4A85-8BC7-69F49852E02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4"/>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3" y="708981"/>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9" y="285241"/>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801"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a:lvl1pPr>
          </a:lstStyle>
          <a:p>
            <a:fld id="{551D721D-EC20-4C33-AAF9-F35A8D940479}" type="slidenum">
              <a:rPr lang="zh-CN" altLang="en-US"/>
            </a:fld>
            <a:endParaRPr lang="zh-CN" altLang="en-US"/>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endParaRPr lang="zh-CN" altLang="en-US" smtClean="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7" name="任意多边形 6"/>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8" name="直接连接符 7"/>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6" name="任意多边形 5"/>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7" name="直接连接符 6"/>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0"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2"/>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KSO_FT"/>
          <p:cNvSpPr>
            <a:spLocks noGrp="1" noChangeArrowheads="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KSO_FN"/>
          <p:cNvSpPr>
            <a:spLocks noGrp="1" noChangeArrowheads="1"/>
          </p:cNvSpPr>
          <p:nvPr>
            <p:ph type="sldNum" sz="quarter" idx="20"/>
          </p:nvPr>
        </p:nvSpPr>
        <p:spPr/>
        <p:txBody>
          <a:bodyPr/>
          <a:lstStyle>
            <a:lvl1pPr>
              <a:defRPr/>
            </a:lvl1pPr>
          </a:lstStyle>
          <a:p>
            <a:pPr>
              <a:defRPr/>
            </a:pPr>
            <a:fld id="{E5F96602-ECE6-4A85-8BC7-69F49852E02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4"/>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3" y="708981"/>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9" y="285241"/>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801"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5" Type="http://schemas.openxmlformats.org/officeDocument/2006/relationships/theme" Target="../theme/theme3.xml"/><Relationship Id="rId14" Type="http://schemas.openxmlformats.org/officeDocument/2006/relationships/image" Target="../media/image1.png"/><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1" Type="http://schemas.openxmlformats.org/officeDocument/2006/relationships/theme" Target="../theme/theme5.xml"/><Relationship Id="rId20" Type="http://schemas.openxmlformats.org/officeDocument/2006/relationships/image" Target="../media/image1.png"/><Relationship Id="rId2" Type="http://schemas.openxmlformats.org/officeDocument/2006/relationships/slideLayout" Target="../slideLayouts/slideLayout56.xml"/><Relationship Id="rId19" Type="http://schemas.openxmlformats.org/officeDocument/2006/relationships/slideLayout" Target="../slideLayouts/slideLayout73.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93EF-E583-4028-81A3-DA0952A9EB5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502DE-4C10-4E4B-B678-13B7EAC9B5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endParaRPr lang="zh-CN" altLang="zh-CN" smtClean="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37.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6" Type="http://schemas.openxmlformats.org/officeDocument/2006/relationships/slideLayout" Target="../slideLayouts/slideLayout37.xml"/><Relationship Id="rId25" Type="http://schemas.openxmlformats.org/officeDocument/2006/relationships/tags" Target="../tags/tag40.xml"/><Relationship Id="rId24" Type="http://schemas.openxmlformats.org/officeDocument/2006/relationships/tags" Target="../tags/tag39.xml"/><Relationship Id="rId23" Type="http://schemas.openxmlformats.org/officeDocument/2006/relationships/tags" Target="../tags/tag38.xml"/><Relationship Id="rId22" Type="http://schemas.openxmlformats.org/officeDocument/2006/relationships/tags" Target="../tags/tag37.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tags" Target="../tags/tag17.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37.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image" Target="../media/image56.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58.png"/><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4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slide" Target="slide3.xml"/><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3.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9.png"/><Relationship Id="rId1" Type="http://schemas.openxmlformats.org/officeDocument/2006/relationships/image" Target="../media/image68.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74.png"/><Relationship Id="rId1"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77.png"/><Relationship Id="rId1"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32.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hyperlink" Target="file:///C:\Users\taohongyan\Desktop\&#22686;&#24378;&#20986;&#29256;&#29289;.png"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79.png"/><Relationship Id="rId1" Type="http://schemas.openxmlformats.org/officeDocument/2006/relationships/image" Target="../media/image78.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85.png"/><Relationship Id="rId1" Type="http://schemas.openxmlformats.org/officeDocument/2006/relationships/image" Target="../media/image8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89.jpeg"/><Relationship Id="rId1" Type="http://schemas.openxmlformats.org/officeDocument/2006/relationships/image" Target="../media/image88.jpe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56.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90.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95.png"/><Relationship Id="rId1"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97.png"/><Relationship Id="rId1"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52.xml"/><Relationship Id="rId2" Type="http://schemas.openxmlformats.org/officeDocument/2006/relationships/image" Target="../media/image99.png"/><Relationship Id="rId1" Type="http://schemas.openxmlformats.org/officeDocument/2006/relationships/image" Target="../media/image98.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53.xml"/><Relationship Id="rId2" Type="http://schemas.openxmlformats.org/officeDocument/2006/relationships/image" Target="../media/image101.png"/><Relationship Id="rId1"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105.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image" Target="../media/image110.png"/><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2214325"/>
            <a:ext cx="12192000" cy="2270792"/>
          </a:xfrm>
          <a:prstGeom prst="rect">
            <a:avLst/>
          </a:prstGeom>
          <a:solidFill>
            <a:srgbClr val="0070C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lstStyle/>
          <a:p>
            <a:pPr fontAlgn="base">
              <a:spcBef>
                <a:spcPct val="0"/>
              </a:spcBef>
              <a:spcAft>
                <a:spcPct val="0"/>
              </a:spcAft>
              <a:buFont typeface="Arial" panose="020B0604020202020204" pitchFamily="34" charset="0"/>
              <a:buNone/>
            </a:pPr>
            <a:endParaRPr lang="zh-CN" altLang="en-US" sz="2400" dirty="0">
              <a:solidFill>
                <a:prstClr val="black"/>
              </a:solidFill>
              <a:latin typeface="Arial" panose="020B0604020202020204" pitchFamily="34" charset="0"/>
            </a:endParaRPr>
          </a:p>
        </p:txBody>
      </p:sp>
      <p:sp>
        <p:nvSpPr>
          <p:cNvPr id="4" name="文本占位符 6"/>
          <p:cNvSpPr txBox="1">
            <a:spLocks noChangeArrowheads="1"/>
          </p:cNvSpPr>
          <p:nvPr/>
        </p:nvSpPr>
        <p:spPr bwMode="auto">
          <a:xfrm>
            <a:off x="532140" y="2867451"/>
            <a:ext cx="11272032"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algn="ctr" eaLnBrk="1" hangingPunct="1">
              <a:buNone/>
              <a:defRPr/>
            </a:pPr>
            <a:r>
              <a:rPr lang="en-US" altLang="zh-CN" sz="4800" b="1" kern="0" dirty="0">
                <a:solidFill>
                  <a:prstClr val="white"/>
                </a:solidFill>
                <a:latin typeface="微软雅黑" panose="020B0503020204020204" pitchFamily="34" charset="-122"/>
                <a:ea typeface="微软雅黑" panose="020B0503020204020204" pitchFamily="34" charset="-122"/>
              </a:rPr>
              <a:t>CNKI · </a:t>
            </a:r>
            <a:r>
              <a:rPr lang="zh-CN" altLang="en-US" sz="4800" b="1" kern="0" dirty="0">
                <a:solidFill>
                  <a:prstClr val="white"/>
                </a:solidFill>
                <a:latin typeface="微软雅黑" panose="020B0503020204020204" pitchFamily="34" charset="-122"/>
                <a:ea typeface="微软雅黑" panose="020B0503020204020204" pitchFamily="34" charset="-122"/>
              </a:rPr>
              <a:t>助力毕业论文写作</a:t>
            </a:r>
            <a:endParaRPr lang="en-US" altLang="zh-CN" sz="4800" b="1" kern="0" dirty="0">
              <a:solidFill>
                <a:prstClr val="white"/>
              </a:solidFill>
              <a:latin typeface="微软雅黑" panose="020B0503020204020204" pitchFamily="34" charset="-122"/>
              <a:ea typeface="微软雅黑" panose="020B0503020204020204" pitchFamily="34" charset="-122"/>
            </a:endParaRPr>
          </a:p>
        </p:txBody>
      </p:sp>
      <p:sp>
        <p:nvSpPr>
          <p:cNvPr id="5" name="页脚占位符 8"/>
          <p:cNvSpPr txBox="1">
            <a:spLocks noGrp="1" noChangeArrowheads="1"/>
          </p:cNvSpPr>
          <p:nvPr/>
        </p:nvSpPr>
        <p:spPr bwMode="auto">
          <a:xfrm>
            <a:off x="2863326" y="4677139"/>
            <a:ext cx="6465348" cy="18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同方知网（北京）技术</a:t>
            </a:r>
            <a:r>
              <a:rPr lang="zh-CN" altLang="en-US" sz="2535" b="1" dirty="0" smtClean="0">
                <a:solidFill>
                  <a:srgbClr val="3D4044"/>
                </a:solidFill>
                <a:latin typeface="微软雅黑" panose="020B0503020204020204" pitchFamily="34" charset="-122"/>
                <a:ea typeface="微软雅黑" panose="020B0503020204020204" pitchFamily="34" charset="-122"/>
              </a:rPr>
              <a:t>有限公司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安徽分公司</a:t>
            </a:r>
            <a:endParaRPr lang="en-US" altLang="zh-CN" sz="2535" b="1" dirty="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endParaRPr lang="en-US" altLang="zh-CN" sz="2535" b="1" dirty="0">
              <a:solidFill>
                <a:srgbClr val="3D4044"/>
              </a:solidFill>
              <a:latin typeface="微软雅黑" panose="020B0503020204020204" pitchFamily="34" charset="-122"/>
              <a:ea typeface="微软雅黑" panose="020B0503020204020204" pitchFamily="34" charset="-122"/>
            </a:endParaRPr>
          </a:p>
        </p:txBody>
      </p:sp>
      <p:pic>
        <p:nvPicPr>
          <p:cNvPr id="7" name="图片 10" descr="同方logo.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360" y="260648"/>
            <a:ext cx="1344149" cy="1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9648825" y="6002020"/>
            <a:ext cx="1862455" cy="368300"/>
          </a:xfrm>
          <a:prstGeom prst="rect">
            <a:avLst/>
          </a:prstGeom>
          <a:noFill/>
        </p:spPr>
        <p:txBody>
          <a:bodyPr wrap="square" rtlCol="0">
            <a:spAutoFit/>
          </a:bodyPr>
          <a:p>
            <a:r>
              <a:rPr lang="en-US" altLang="zh-CN"/>
              <a:t>2019.3  </a:t>
            </a:r>
            <a:r>
              <a:rPr lang="zh-CN" altLang="zh-CN"/>
              <a:t>胡琪琳</a:t>
            </a:r>
            <a:endParaRPr lang="zh-CN" altLang="zh-CN"/>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79794" y="547226"/>
            <a:ext cx="6096000" cy="79883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毕业论文的规范格式</a:t>
            </a:r>
            <a:br>
              <a:rPr lang="zh-CN" altLang="en-US" dirty="0">
                <a:solidFill>
                  <a:srgbClr val="0070C0"/>
                </a:solidFill>
              </a:rPr>
            </a:br>
            <a:endParaRPr lang="zh-CN" altLang="en-US" dirty="0">
              <a:solidFill>
                <a:srgbClr val="0070C0"/>
              </a:solidFill>
            </a:endParaRPr>
          </a:p>
        </p:txBody>
      </p:sp>
      <p:sp>
        <p:nvSpPr>
          <p:cNvPr id="3" name="L 形 2"/>
          <p:cNvSpPr/>
          <p:nvPr>
            <p:custDataLst>
              <p:tags r:id="rId1"/>
            </p:custDataLst>
          </p:nvPr>
        </p:nvSpPr>
        <p:spPr>
          <a:xfrm flipV="1">
            <a:off x="2508814" y="1952590"/>
            <a:ext cx="1331759" cy="1006685"/>
          </a:xfrm>
          <a:prstGeom prst="corner">
            <a:avLst>
              <a:gd name="adj1" fmla="val 11538"/>
              <a:gd name="adj2" fmla="val 12023"/>
            </a:avLst>
          </a:prstGeom>
          <a:solidFill>
            <a:srgbClr val="0F6FC6"/>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sp>
        <p:nvSpPr>
          <p:cNvPr id="4" name="矩形 3"/>
          <p:cNvSpPr/>
          <p:nvPr>
            <p:custDataLst>
              <p:tags r:id="rId2"/>
            </p:custDataLst>
          </p:nvPr>
        </p:nvSpPr>
        <p:spPr>
          <a:xfrm>
            <a:off x="2672990" y="2111855"/>
            <a:ext cx="1167583" cy="847420"/>
          </a:xfrm>
          <a:prstGeom prst="rect">
            <a:avLst/>
          </a:prstGeom>
          <a:solidFill>
            <a:srgbClr val="0F6FC6"/>
          </a:solidFill>
          <a:ln w="12700" cap="flat" cmpd="sng" algn="ctr">
            <a:noFill/>
            <a:prstDash val="solid"/>
            <a:miter lim="800000"/>
          </a:ln>
          <a:effectLst/>
        </p:spPr>
        <p:txBody>
          <a:bodyPr rtlCol="0" anchor="ctr">
            <a:normAutofit/>
          </a:bodyPr>
          <a:p>
            <a:pPr algn="ctr"/>
            <a:r>
              <a:rPr lang="zh-CN" altLang="en-US" dirty="0">
                <a:latin typeface="Arial" panose="020B0604020202020204" pitchFamily="34" charset="0"/>
                <a:ea typeface="黑体" panose="02010609060101010101" pitchFamily="49" charset="-122"/>
                <a:cs typeface="+mn-ea"/>
                <a:sym typeface="Arial" panose="020B0604020202020204" pitchFamily="34" charset="0"/>
              </a:rPr>
              <a:t>前置部分</a:t>
            </a:r>
            <a:endParaRPr lang="zh-CN" altLang="en-US" dirty="0">
              <a:latin typeface="Arial" panose="020B0604020202020204" pitchFamily="34" charset="0"/>
              <a:ea typeface="黑体" panose="02010609060101010101" pitchFamily="49" charset="-122"/>
              <a:cs typeface="+mn-ea"/>
              <a:sym typeface="Arial" panose="020B0604020202020204" pitchFamily="34" charset="0"/>
            </a:endParaRPr>
          </a:p>
        </p:txBody>
      </p:sp>
      <p:sp>
        <p:nvSpPr>
          <p:cNvPr id="5" name="椭圆 4"/>
          <p:cNvSpPr/>
          <p:nvPr>
            <p:custDataLst>
              <p:tags r:id="rId3"/>
            </p:custDataLst>
          </p:nvPr>
        </p:nvSpPr>
        <p:spPr>
          <a:xfrm>
            <a:off x="2896806" y="3287955"/>
            <a:ext cx="555774" cy="555774"/>
          </a:xfrm>
          <a:prstGeom prst="ellipse">
            <a:avLst/>
          </a:prstGeom>
          <a:solidFill>
            <a:srgbClr val="0F6FC6"/>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6" name="KSO_Shape"/>
          <p:cNvSpPr/>
          <p:nvPr>
            <p:custDataLst>
              <p:tags r:id="rId4"/>
            </p:custDataLst>
          </p:nvPr>
        </p:nvSpPr>
        <p:spPr bwMode="auto">
          <a:xfrm>
            <a:off x="3087284" y="3407182"/>
            <a:ext cx="200697" cy="317725"/>
          </a:xfrm>
          <a:custGeom>
            <a:avLst/>
            <a:gdLst>
              <a:gd name="T0" fmla="*/ 2147483646 w 3864"/>
              <a:gd name="T1" fmla="*/ 1817606605 h 6111"/>
              <a:gd name="T2" fmla="*/ 2147483646 w 3864"/>
              <a:gd name="T3" fmla="*/ 2147483646 h 6111"/>
              <a:gd name="T4" fmla="*/ 2147483646 w 3864"/>
              <a:gd name="T5" fmla="*/ 2147483646 h 6111"/>
              <a:gd name="T6" fmla="*/ 2147483646 w 3864"/>
              <a:gd name="T7" fmla="*/ 2147483646 h 6111"/>
              <a:gd name="T8" fmla="*/ 2147483646 w 3864"/>
              <a:gd name="T9" fmla="*/ 2147483646 h 6111"/>
              <a:gd name="T10" fmla="*/ 2147483646 w 3864"/>
              <a:gd name="T11" fmla="*/ 2147483646 h 6111"/>
              <a:gd name="T12" fmla="*/ 2147483646 w 3864"/>
              <a:gd name="T13" fmla="*/ 2147483646 h 6111"/>
              <a:gd name="T14" fmla="*/ 2147483646 w 3864"/>
              <a:gd name="T15" fmla="*/ 2147483646 h 6111"/>
              <a:gd name="T16" fmla="*/ 2147483646 w 3864"/>
              <a:gd name="T17" fmla="*/ 2147483646 h 6111"/>
              <a:gd name="T18" fmla="*/ 2147483646 w 3864"/>
              <a:gd name="T19" fmla="*/ 2147483646 h 6111"/>
              <a:gd name="T20" fmla="*/ 2147483646 w 3864"/>
              <a:gd name="T21" fmla="*/ 2147483646 h 6111"/>
              <a:gd name="T22" fmla="*/ 2147483646 w 3864"/>
              <a:gd name="T23" fmla="*/ 2147483646 h 6111"/>
              <a:gd name="T24" fmla="*/ 2147483646 w 3864"/>
              <a:gd name="T25" fmla="*/ 2147483646 h 6111"/>
              <a:gd name="T26" fmla="*/ 2147483646 w 3864"/>
              <a:gd name="T27" fmla="*/ 2147483646 h 6111"/>
              <a:gd name="T28" fmla="*/ 2147483646 w 3864"/>
              <a:gd name="T29" fmla="*/ 2147483646 h 6111"/>
              <a:gd name="T30" fmla="*/ 2147483646 w 3864"/>
              <a:gd name="T31" fmla="*/ 2147483646 h 6111"/>
              <a:gd name="T32" fmla="*/ 2147483646 w 3864"/>
              <a:gd name="T33" fmla="*/ 2147483646 h 6111"/>
              <a:gd name="T34" fmla="*/ 2147483646 w 3864"/>
              <a:gd name="T35" fmla="*/ 2147483646 h 6111"/>
              <a:gd name="T36" fmla="*/ 574134261 w 3864"/>
              <a:gd name="T37" fmla="*/ 2147483646 h 6111"/>
              <a:gd name="T38" fmla="*/ 906491754 w 3864"/>
              <a:gd name="T39" fmla="*/ 2147483646 h 6111"/>
              <a:gd name="T40" fmla="*/ 2147483646 w 3864"/>
              <a:gd name="T41" fmla="*/ 2147483646 h 6111"/>
              <a:gd name="T42" fmla="*/ 2147483646 w 3864"/>
              <a:gd name="T43" fmla="*/ 2147483646 h 6111"/>
              <a:gd name="T44" fmla="*/ 2147483646 w 3864"/>
              <a:gd name="T45" fmla="*/ 2147483646 h 6111"/>
              <a:gd name="T46" fmla="*/ 2147483646 w 3864"/>
              <a:gd name="T47" fmla="*/ 1817606605 h 6111"/>
              <a:gd name="T48" fmla="*/ 2147483646 w 3864"/>
              <a:gd name="T49" fmla="*/ 2147483646 h 6111"/>
              <a:gd name="T50" fmla="*/ 2147483646 w 3864"/>
              <a:gd name="T51" fmla="*/ 2147483646 h 6111"/>
              <a:gd name="T52" fmla="*/ 2147483646 w 3864"/>
              <a:gd name="T53" fmla="*/ 2147483646 h 6111"/>
              <a:gd name="T54" fmla="*/ 2147483646 w 3864"/>
              <a:gd name="T55" fmla="*/ 2147483646 h 6111"/>
              <a:gd name="T56" fmla="*/ 2147483646 w 3864"/>
              <a:gd name="T57" fmla="*/ 2147483646 h 6111"/>
              <a:gd name="T58" fmla="*/ 2147483646 w 3864"/>
              <a:gd name="T59" fmla="*/ 2147483646 h 6111"/>
              <a:gd name="T60" fmla="*/ 2147483646 w 3864"/>
              <a:gd name="T61" fmla="*/ 2147483646 h 6111"/>
              <a:gd name="T62" fmla="*/ 2147483646 w 3864"/>
              <a:gd name="T63" fmla="*/ 2147483646 h 6111"/>
              <a:gd name="T64" fmla="*/ 2147483646 w 3864"/>
              <a:gd name="T65" fmla="*/ 2147483646 h 6111"/>
              <a:gd name="T66" fmla="*/ 2147483646 w 3864"/>
              <a:gd name="T67" fmla="*/ 2147483646 h 6111"/>
              <a:gd name="T68" fmla="*/ 2147483646 w 3864"/>
              <a:gd name="T69" fmla="*/ 2147483646 h 6111"/>
              <a:gd name="T70" fmla="*/ 2147483646 w 3864"/>
              <a:gd name="T71" fmla="*/ 2147483646 h 6111"/>
              <a:gd name="T72" fmla="*/ 2147483646 w 3864"/>
              <a:gd name="T73" fmla="*/ 2147483646 h 6111"/>
              <a:gd name="T74" fmla="*/ 2147483646 w 3864"/>
              <a:gd name="T75" fmla="*/ 2147483646 h 6111"/>
              <a:gd name="T76" fmla="*/ 2147483646 w 3864"/>
              <a:gd name="T77" fmla="*/ 2147483646 h 6111"/>
              <a:gd name="T78" fmla="*/ 2147483646 w 3864"/>
              <a:gd name="T79" fmla="*/ 2147483646 h 6111"/>
              <a:gd name="T80" fmla="*/ 2147483646 w 3864"/>
              <a:gd name="T81" fmla="*/ 2147483646 h 6111"/>
              <a:gd name="T82" fmla="*/ 2147483646 w 3864"/>
              <a:gd name="T83" fmla="*/ 2147483646 h 6111"/>
              <a:gd name="T84" fmla="*/ 2147483646 w 3864"/>
              <a:gd name="T85" fmla="*/ 2147483646 h 6111"/>
              <a:gd name="T86" fmla="*/ 2147483646 w 3864"/>
              <a:gd name="T87" fmla="*/ 2147483646 h 6111"/>
              <a:gd name="T88" fmla="*/ 2147483646 w 3864"/>
              <a:gd name="T89" fmla="*/ 2147483646 h 6111"/>
              <a:gd name="T90" fmla="*/ 2147483646 w 3864"/>
              <a:gd name="T91" fmla="*/ 2147483646 h 6111"/>
              <a:gd name="T92" fmla="*/ 2147483646 w 3864"/>
              <a:gd name="T93" fmla="*/ 2147483646 h 6111"/>
              <a:gd name="T94" fmla="*/ 2147483646 w 3864"/>
              <a:gd name="T95" fmla="*/ 2147483646 h 6111"/>
              <a:gd name="T96" fmla="*/ 2147483646 w 3864"/>
              <a:gd name="T97" fmla="*/ 2147483646 h 6111"/>
              <a:gd name="T98" fmla="*/ 2147483646 w 3864"/>
              <a:gd name="T99" fmla="*/ 2147483646 h 6111"/>
              <a:gd name="T100" fmla="*/ 2147483646 w 3864"/>
              <a:gd name="T101" fmla="*/ 2147483646 h 6111"/>
              <a:gd name="T102" fmla="*/ 2147483646 w 3864"/>
              <a:gd name="T103" fmla="*/ 2147483646 h 6111"/>
              <a:gd name="T104" fmla="*/ 2147483646 w 3864"/>
              <a:gd name="T105" fmla="*/ 2147483646 h 6111"/>
              <a:gd name="T106" fmla="*/ 2147483646 w 3864"/>
              <a:gd name="T107" fmla="*/ 2147483646 h 6111"/>
              <a:gd name="T108" fmla="*/ 2147483646 w 3864"/>
              <a:gd name="T109" fmla="*/ 2147483646 h 6111"/>
              <a:gd name="T110" fmla="*/ 2147483646 w 3864"/>
              <a:gd name="T111" fmla="*/ 2147483646 h 6111"/>
              <a:gd name="T112" fmla="*/ 2147483646 w 3864"/>
              <a:gd name="T113" fmla="*/ 2147483646 h 6111"/>
              <a:gd name="T114" fmla="*/ 2147483646 w 3864"/>
              <a:gd name="T115" fmla="*/ 2147483646 h 6111"/>
              <a:gd name="T116" fmla="*/ 2147483646 w 3864"/>
              <a:gd name="T117" fmla="*/ 2147483646 h 6111"/>
              <a:gd name="T118" fmla="*/ 2147483646 w 3864"/>
              <a:gd name="T119" fmla="*/ 2147483646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ysClr val="window" lastClr="FFFFFF"/>
          </a:solidFill>
          <a:ln>
            <a:noFill/>
          </a:ln>
        </p:spPr>
        <p:txBody>
          <a:bodyPr anchor="ctr">
            <a:normAutofit fontScale="72500"/>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sp>
        <p:nvSpPr>
          <p:cNvPr id="7" name="文本框 6"/>
          <p:cNvSpPr txBox="1"/>
          <p:nvPr>
            <p:custDataLst>
              <p:tags r:id="rId5"/>
            </p:custDataLst>
          </p:nvPr>
        </p:nvSpPr>
        <p:spPr>
          <a:xfrm>
            <a:off x="1981200" y="4076700"/>
            <a:ext cx="2398395" cy="1345565"/>
          </a:xfrm>
          <a:prstGeom prst="rect">
            <a:avLst/>
          </a:prstGeom>
          <a:noFill/>
        </p:spPr>
        <p:txBody>
          <a:bodyPr wrap="square" rtlCol="0">
            <a:normAutofit/>
          </a:bodyPr>
          <a:p>
            <a:pPr algn="ctr"/>
            <a:r>
              <a:rPr lang="zh-CN" altLang="en-US" dirty="0">
                <a:sym typeface="Arial" panose="020B0604020202020204" pitchFamily="34" charset="0"/>
              </a:rPr>
              <a:t>标题、作者及单位</a:t>
            </a:r>
            <a:endParaRPr lang="zh-CN" altLang="en-US" dirty="0">
              <a:sym typeface="Arial" panose="020B0604020202020204" pitchFamily="34" charset="0"/>
            </a:endParaRPr>
          </a:p>
          <a:p>
            <a:pPr algn="ctr"/>
            <a:r>
              <a:rPr lang="zh-CN" altLang="en-US" dirty="0">
                <a:sym typeface="Arial" panose="020B0604020202020204" pitchFamily="34" charset="0"/>
              </a:rPr>
              <a:t>摘要、关键词</a:t>
            </a:r>
            <a:endParaRPr lang="zh-CN" altLang="en-US" dirty="0">
              <a:sym typeface="Arial" panose="020B0604020202020204" pitchFamily="34" charset="0"/>
            </a:endParaRPr>
          </a:p>
          <a:p>
            <a:pPr algn="ctr"/>
            <a:r>
              <a:rPr lang="zh-CN" altLang="en-US" dirty="0">
                <a:sym typeface="Arial" panose="020B0604020202020204" pitchFamily="34" charset="0"/>
              </a:rPr>
              <a:t>目录</a:t>
            </a:r>
            <a:endParaRPr lang="zh-CN" altLang="en-US" dirty="0">
              <a:sym typeface="Arial" panose="020B0604020202020204" pitchFamily="34" charset="0"/>
            </a:endParaRPr>
          </a:p>
        </p:txBody>
      </p:sp>
      <p:sp>
        <p:nvSpPr>
          <p:cNvPr id="9" name="L 形 8"/>
          <p:cNvSpPr/>
          <p:nvPr>
            <p:custDataLst>
              <p:tags r:id="rId6"/>
            </p:custDataLst>
          </p:nvPr>
        </p:nvSpPr>
        <p:spPr>
          <a:xfrm flipV="1">
            <a:off x="5135885" y="1952590"/>
            <a:ext cx="1331759" cy="1006685"/>
          </a:xfrm>
          <a:prstGeom prst="corner">
            <a:avLst>
              <a:gd name="adj1" fmla="val 11538"/>
              <a:gd name="adj2" fmla="val 12023"/>
            </a:avLst>
          </a:prstGeom>
          <a:solidFill>
            <a:srgbClr val="009DD9"/>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sp>
        <p:nvSpPr>
          <p:cNvPr id="10" name="矩形 9"/>
          <p:cNvSpPr/>
          <p:nvPr>
            <p:custDataLst>
              <p:tags r:id="rId7"/>
            </p:custDataLst>
          </p:nvPr>
        </p:nvSpPr>
        <p:spPr>
          <a:xfrm>
            <a:off x="5300061" y="2111855"/>
            <a:ext cx="1167583" cy="847420"/>
          </a:xfrm>
          <a:prstGeom prst="rect">
            <a:avLst/>
          </a:prstGeom>
          <a:solidFill>
            <a:srgbClr val="009DD9"/>
          </a:solidFill>
          <a:ln w="12700" cap="flat" cmpd="sng" algn="ctr">
            <a:noFill/>
            <a:prstDash val="solid"/>
            <a:miter lim="800000"/>
          </a:ln>
          <a:effectLst/>
        </p:spPr>
        <p:txBody>
          <a:bodyPr rtlCol="0" anchor="ctr">
            <a:normAutofit/>
          </a:bodyPr>
          <a:p>
            <a:pPr algn="ctr"/>
            <a:r>
              <a:rPr lang="zh-CN" altLang="en-US" dirty="0">
                <a:latin typeface="Arial" panose="020B0604020202020204" pitchFamily="34" charset="0"/>
                <a:ea typeface="黑体" panose="02010609060101010101" pitchFamily="49" charset="-122"/>
                <a:cs typeface="+mn-ea"/>
                <a:sym typeface="Arial" panose="020B0604020202020204" pitchFamily="34" charset="0"/>
              </a:rPr>
              <a:t>主体部分</a:t>
            </a:r>
            <a:endParaRPr lang="zh-CN" altLang="en-US" dirty="0">
              <a:latin typeface="Arial" panose="020B0604020202020204" pitchFamily="34" charset="0"/>
              <a:ea typeface="黑体" panose="02010609060101010101" pitchFamily="49" charset="-122"/>
              <a:cs typeface="+mn-ea"/>
              <a:sym typeface="Arial" panose="020B0604020202020204" pitchFamily="34" charset="0"/>
            </a:endParaRPr>
          </a:p>
        </p:txBody>
      </p:sp>
      <p:sp>
        <p:nvSpPr>
          <p:cNvPr id="11" name="椭圆 10"/>
          <p:cNvSpPr/>
          <p:nvPr>
            <p:custDataLst>
              <p:tags r:id="rId8"/>
            </p:custDataLst>
          </p:nvPr>
        </p:nvSpPr>
        <p:spPr>
          <a:xfrm>
            <a:off x="5523877" y="3287955"/>
            <a:ext cx="555774" cy="555774"/>
          </a:xfrm>
          <a:prstGeom prst="ellipse">
            <a:avLst/>
          </a:prstGeom>
          <a:solidFill>
            <a:srgbClr val="009DD9"/>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12" name="KSO_Shape"/>
          <p:cNvSpPr/>
          <p:nvPr>
            <p:custDataLst>
              <p:tags r:id="rId9"/>
            </p:custDataLst>
          </p:nvPr>
        </p:nvSpPr>
        <p:spPr bwMode="auto">
          <a:xfrm>
            <a:off x="5640275" y="3406775"/>
            <a:ext cx="322977" cy="31813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ysClr val="window" lastClr="FFFFFF"/>
          </a:solidFill>
          <a:ln>
            <a:noFill/>
          </a:ln>
        </p:spPr>
        <p:txBody>
          <a:bodyPr lIns="501445" tIns="575655" rIns="501445" bIns="614746" anchor="ctr">
            <a:normAutofit fontScale="25000" lnSpcReduction="20000"/>
          </a:bodyPr>
          <a:p>
            <a:endParaRPr lang="zh-CN" altLang="en-US">
              <a:sym typeface="Arial" panose="020B0604020202020204" pitchFamily="34" charset="0"/>
            </a:endParaRPr>
          </a:p>
        </p:txBody>
      </p:sp>
      <p:sp>
        <p:nvSpPr>
          <p:cNvPr id="14" name="L 形 13"/>
          <p:cNvSpPr/>
          <p:nvPr>
            <p:custDataLst>
              <p:tags r:id="rId10"/>
            </p:custDataLst>
          </p:nvPr>
        </p:nvSpPr>
        <p:spPr>
          <a:xfrm flipV="1">
            <a:off x="7762956" y="1952590"/>
            <a:ext cx="1331759" cy="1006685"/>
          </a:xfrm>
          <a:prstGeom prst="corner">
            <a:avLst>
              <a:gd name="adj1" fmla="val 11538"/>
              <a:gd name="adj2" fmla="val 12023"/>
            </a:avLst>
          </a:prstGeom>
          <a:solidFill>
            <a:srgbClr val="0BD0D9"/>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sp>
        <p:nvSpPr>
          <p:cNvPr id="15" name="矩形 14"/>
          <p:cNvSpPr/>
          <p:nvPr>
            <p:custDataLst>
              <p:tags r:id="rId11"/>
            </p:custDataLst>
          </p:nvPr>
        </p:nvSpPr>
        <p:spPr>
          <a:xfrm>
            <a:off x="7927131" y="2111855"/>
            <a:ext cx="1167583" cy="847420"/>
          </a:xfrm>
          <a:prstGeom prst="rect">
            <a:avLst/>
          </a:prstGeom>
          <a:solidFill>
            <a:srgbClr val="0BD0D9"/>
          </a:solidFill>
          <a:ln w="12700" cap="flat" cmpd="sng" algn="ctr">
            <a:noFill/>
            <a:prstDash val="solid"/>
            <a:miter lim="800000"/>
          </a:ln>
          <a:effectLst/>
        </p:spPr>
        <p:txBody>
          <a:bodyPr rtlCol="0" anchor="ctr">
            <a:normAutofit/>
          </a:bodyPr>
          <a:p>
            <a:pPr algn="ctr"/>
            <a:r>
              <a:rPr lang="zh-CN" altLang="en-US" dirty="0">
                <a:latin typeface="Arial" panose="020B0604020202020204" pitchFamily="34" charset="0"/>
                <a:ea typeface="黑体" panose="02010609060101010101" pitchFamily="49" charset="-122"/>
                <a:cs typeface="+mn-ea"/>
                <a:sym typeface="Arial" panose="020B0604020202020204" pitchFamily="34" charset="0"/>
              </a:rPr>
              <a:t>结尾部分</a:t>
            </a:r>
            <a:endParaRPr lang="zh-CN" altLang="en-US" dirty="0">
              <a:latin typeface="Arial" panose="020B0604020202020204" pitchFamily="34" charset="0"/>
              <a:ea typeface="黑体" panose="02010609060101010101" pitchFamily="49" charset="-122"/>
              <a:cs typeface="+mn-ea"/>
              <a:sym typeface="Arial" panose="020B0604020202020204" pitchFamily="34" charset="0"/>
            </a:endParaRPr>
          </a:p>
        </p:txBody>
      </p:sp>
      <p:sp>
        <p:nvSpPr>
          <p:cNvPr id="16" name="椭圆 15"/>
          <p:cNvSpPr/>
          <p:nvPr>
            <p:custDataLst>
              <p:tags r:id="rId12"/>
            </p:custDataLst>
          </p:nvPr>
        </p:nvSpPr>
        <p:spPr>
          <a:xfrm>
            <a:off x="8150947" y="3287955"/>
            <a:ext cx="555774" cy="555774"/>
          </a:xfrm>
          <a:prstGeom prst="ellipse">
            <a:avLst/>
          </a:prstGeom>
          <a:solidFill>
            <a:srgbClr val="0BD0D9"/>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17" name="KSO_Shape"/>
          <p:cNvSpPr/>
          <p:nvPr>
            <p:custDataLst>
              <p:tags r:id="rId13"/>
            </p:custDataLst>
          </p:nvPr>
        </p:nvSpPr>
        <p:spPr bwMode="auto">
          <a:xfrm>
            <a:off x="8292579" y="3452896"/>
            <a:ext cx="272509" cy="225890"/>
          </a:xfrm>
          <a:custGeom>
            <a:avLst/>
            <a:gdLst>
              <a:gd name="T0" fmla="*/ 24104 w 6050"/>
              <a:gd name="T1" fmla="*/ 1431700 h 5016"/>
              <a:gd name="T2" fmla="*/ 14284 w 6050"/>
              <a:gd name="T3" fmla="*/ 1374574 h 5016"/>
              <a:gd name="T4" fmla="*/ 5654 w 6050"/>
              <a:gd name="T5" fmla="*/ 734891 h 5016"/>
              <a:gd name="T6" fmla="*/ 1786 w 6050"/>
              <a:gd name="T7" fmla="*/ 125854 h 5016"/>
              <a:gd name="T8" fmla="*/ 11011 w 6050"/>
              <a:gd name="T9" fmla="*/ 63373 h 5016"/>
              <a:gd name="T10" fmla="*/ 28271 w 6050"/>
              <a:gd name="T11" fmla="*/ 28563 h 5016"/>
              <a:gd name="T12" fmla="*/ 52375 w 6050"/>
              <a:gd name="T13" fmla="*/ 13389 h 5016"/>
              <a:gd name="T14" fmla="*/ 97311 w 6050"/>
              <a:gd name="T15" fmla="*/ 2975 h 5016"/>
              <a:gd name="T16" fmla="*/ 1640891 w 6050"/>
              <a:gd name="T17" fmla="*/ 0 h 5016"/>
              <a:gd name="T18" fmla="*/ 1702789 w 6050"/>
              <a:gd name="T19" fmla="*/ 2975 h 5016"/>
              <a:gd name="T20" fmla="*/ 1754271 w 6050"/>
              <a:gd name="T21" fmla="*/ 13389 h 5016"/>
              <a:gd name="T22" fmla="*/ 1777185 w 6050"/>
              <a:gd name="T23" fmla="*/ 28563 h 5016"/>
              <a:gd name="T24" fmla="*/ 1791172 w 6050"/>
              <a:gd name="T25" fmla="*/ 62183 h 5016"/>
              <a:gd name="T26" fmla="*/ 1798611 w 6050"/>
              <a:gd name="T27" fmla="*/ 119606 h 5016"/>
              <a:gd name="T28" fmla="*/ 1800099 w 6050"/>
              <a:gd name="T29" fmla="*/ 1328755 h 5016"/>
              <a:gd name="T30" fmla="*/ 1793850 w 6050"/>
              <a:gd name="T31" fmla="*/ 1409087 h 5016"/>
              <a:gd name="T32" fmla="*/ 1782839 w 6050"/>
              <a:gd name="T33" fmla="*/ 1448659 h 5016"/>
              <a:gd name="T34" fmla="*/ 1764687 w 6050"/>
              <a:gd name="T35" fmla="*/ 1465023 h 5016"/>
              <a:gd name="T36" fmla="*/ 1720941 w 6050"/>
              <a:gd name="T37" fmla="*/ 1476626 h 5016"/>
              <a:gd name="T38" fmla="*/ 1651901 w 6050"/>
              <a:gd name="T39" fmla="*/ 1480791 h 5016"/>
              <a:gd name="T40" fmla="*/ 122010 w 6050"/>
              <a:gd name="T41" fmla="*/ 1479899 h 5016"/>
              <a:gd name="T42" fmla="*/ 66362 w 6050"/>
              <a:gd name="T43" fmla="*/ 1472163 h 5016"/>
              <a:gd name="T44" fmla="*/ 36306 w 6050"/>
              <a:gd name="T45" fmla="*/ 1456097 h 5016"/>
              <a:gd name="T46" fmla="*/ 1518583 w 6050"/>
              <a:gd name="T47" fmla="*/ 1338276 h 5016"/>
              <a:gd name="T48" fmla="*/ 1566792 w 6050"/>
              <a:gd name="T49" fmla="*/ 1332028 h 5016"/>
              <a:gd name="T50" fmla="*/ 1595658 w 6050"/>
              <a:gd name="T51" fmla="*/ 1318937 h 5016"/>
              <a:gd name="T52" fmla="*/ 1606668 w 6050"/>
              <a:gd name="T53" fmla="*/ 1300788 h 5016"/>
              <a:gd name="T54" fmla="*/ 1615596 w 6050"/>
              <a:gd name="T55" fmla="*/ 1252886 h 5016"/>
              <a:gd name="T56" fmla="*/ 1617679 w 6050"/>
              <a:gd name="T57" fmla="*/ 266287 h 5016"/>
              <a:gd name="T58" fmla="*/ 1611132 w 6050"/>
              <a:gd name="T59" fmla="*/ 195773 h 5016"/>
              <a:gd name="T60" fmla="*/ 1601014 w 6050"/>
              <a:gd name="T61" fmla="*/ 171078 h 5016"/>
              <a:gd name="T62" fmla="*/ 1582861 w 6050"/>
              <a:gd name="T63" fmla="*/ 161855 h 5016"/>
              <a:gd name="T64" fmla="*/ 1533462 w 6050"/>
              <a:gd name="T65" fmla="*/ 154714 h 5016"/>
              <a:gd name="T66" fmla="*/ 257412 w 6050"/>
              <a:gd name="T67" fmla="*/ 155012 h 5016"/>
              <a:gd name="T68" fmla="*/ 216048 w 6050"/>
              <a:gd name="T69" fmla="*/ 161557 h 5016"/>
              <a:gd name="T70" fmla="*/ 193729 w 6050"/>
              <a:gd name="T71" fmla="*/ 173756 h 5016"/>
              <a:gd name="T72" fmla="*/ 184503 w 6050"/>
              <a:gd name="T73" fmla="*/ 194285 h 5016"/>
              <a:gd name="T74" fmla="*/ 177659 w 6050"/>
              <a:gd name="T75" fmla="*/ 250220 h 5016"/>
              <a:gd name="T76" fmla="*/ 177659 w 6050"/>
              <a:gd name="T77" fmla="*/ 1228191 h 5016"/>
              <a:gd name="T78" fmla="*/ 185991 w 6050"/>
              <a:gd name="T79" fmla="*/ 1288887 h 5016"/>
              <a:gd name="T80" fmla="*/ 196407 w 6050"/>
              <a:gd name="T81" fmla="*/ 1312986 h 5016"/>
              <a:gd name="T82" fmla="*/ 220511 w 6050"/>
              <a:gd name="T83" fmla="*/ 1328755 h 5016"/>
              <a:gd name="T84" fmla="*/ 263364 w 6050"/>
              <a:gd name="T85" fmla="*/ 1336788 h 5016"/>
              <a:gd name="T86" fmla="*/ 626419 w 6050"/>
              <a:gd name="T87" fmla="*/ 387380 h 5016"/>
              <a:gd name="T88" fmla="*/ 849014 w 6050"/>
              <a:gd name="T89" fmla="*/ 1036584 h 5016"/>
              <a:gd name="T90" fmla="*/ 868357 w 6050"/>
              <a:gd name="T91" fmla="*/ 1012484 h 5016"/>
              <a:gd name="T92" fmla="*/ 892461 w 6050"/>
              <a:gd name="T93" fmla="*/ 999393 h 5016"/>
              <a:gd name="T94" fmla="*/ 917161 w 6050"/>
              <a:gd name="T95" fmla="*/ 997013 h 5016"/>
              <a:gd name="T96" fmla="*/ 949300 w 6050"/>
              <a:gd name="T97" fmla="*/ 1003856 h 5016"/>
              <a:gd name="T98" fmla="*/ 974297 w 6050"/>
              <a:gd name="T99" fmla="*/ 1021112 h 5016"/>
              <a:gd name="T100" fmla="*/ 992153 w 6050"/>
              <a:gd name="T101" fmla="*/ 1048782 h 5016"/>
              <a:gd name="T102" fmla="*/ 1003759 w 6050"/>
              <a:gd name="T103" fmla="*/ 1087163 h 5016"/>
              <a:gd name="T104" fmla="*/ 1008222 w 6050"/>
              <a:gd name="T105" fmla="*/ 1144884 h 5016"/>
              <a:gd name="T106" fmla="*/ 822231 w 6050"/>
              <a:gd name="T107" fmla="*/ 1110370 h 5016"/>
              <a:gd name="T108" fmla="*/ 831158 w 6050"/>
              <a:gd name="T109" fmla="*/ 1067824 h 5016"/>
              <a:gd name="T110" fmla="*/ 849014 w 6050"/>
              <a:gd name="T111" fmla="*/ 1036584 h 5016"/>
              <a:gd name="T112" fmla="*/ 1310272 w 6050"/>
              <a:gd name="T113" fmla="*/ 478423 h 50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50" h="5016">
                <a:moveTo>
                  <a:pt x="114" y="4881"/>
                </a:moveTo>
                <a:lnTo>
                  <a:pt x="114" y="4881"/>
                </a:lnTo>
                <a:lnTo>
                  <a:pt x="105" y="4869"/>
                </a:lnTo>
                <a:lnTo>
                  <a:pt x="96" y="4853"/>
                </a:lnTo>
                <a:lnTo>
                  <a:pt x="88" y="4833"/>
                </a:lnTo>
                <a:lnTo>
                  <a:pt x="81" y="4812"/>
                </a:lnTo>
                <a:lnTo>
                  <a:pt x="74" y="4787"/>
                </a:lnTo>
                <a:lnTo>
                  <a:pt x="68" y="4759"/>
                </a:lnTo>
                <a:lnTo>
                  <a:pt x="62" y="4728"/>
                </a:lnTo>
                <a:lnTo>
                  <a:pt x="57" y="4695"/>
                </a:lnTo>
                <a:lnTo>
                  <a:pt x="53" y="4659"/>
                </a:lnTo>
                <a:lnTo>
                  <a:pt x="48" y="4620"/>
                </a:lnTo>
                <a:lnTo>
                  <a:pt x="45" y="4579"/>
                </a:lnTo>
                <a:lnTo>
                  <a:pt x="42" y="4534"/>
                </a:lnTo>
                <a:lnTo>
                  <a:pt x="40" y="4486"/>
                </a:lnTo>
                <a:lnTo>
                  <a:pt x="39" y="4436"/>
                </a:lnTo>
                <a:lnTo>
                  <a:pt x="38" y="4327"/>
                </a:lnTo>
                <a:lnTo>
                  <a:pt x="19" y="2470"/>
                </a:lnTo>
                <a:lnTo>
                  <a:pt x="0" y="613"/>
                </a:lnTo>
                <a:lnTo>
                  <a:pt x="0" y="561"/>
                </a:lnTo>
                <a:lnTo>
                  <a:pt x="1" y="512"/>
                </a:lnTo>
                <a:lnTo>
                  <a:pt x="3" y="467"/>
                </a:lnTo>
                <a:lnTo>
                  <a:pt x="6" y="423"/>
                </a:lnTo>
                <a:lnTo>
                  <a:pt x="9" y="381"/>
                </a:lnTo>
                <a:lnTo>
                  <a:pt x="13" y="343"/>
                </a:lnTo>
                <a:lnTo>
                  <a:pt x="19" y="307"/>
                </a:lnTo>
                <a:lnTo>
                  <a:pt x="24" y="273"/>
                </a:lnTo>
                <a:lnTo>
                  <a:pt x="30" y="242"/>
                </a:lnTo>
                <a:lnTo>
                  <a:pt x="37" y="213"/>
                </a:lnTo>
                <a:lnTo>
                  <a:pt x="45" y="188"/>
                </a:lnTo>
                <a:lnTo>
                  <a:pt x="54" y="164"/>
                </a:lnTo>
                <a:lnTo>
                  <a:pt x="63" y="144"/>
                </a:lnTo>
                <a:lnTo>
                  <a:pt x="73" y="125"/>
                </a:lnTo>
                <a:lnTo>
                  <a:pt x="84" y="109"/>
                </a:lnTo>
                <a:lnTo>
                  <a:pt x="95" y="96"/>
                </a:lnTo>
                <a:lnTo>
                  <a:pt x="109" y="84"/>
                </a:lnTo>
                <a:lnTo>
                  <a:pt x="122" y="74"/>
                </a:lnTo>
                <a:lnTo>
                  <a:pt x="138" y="64"/>
                </a:lnTo>
                <a:lnTo>
                  <a:pt x="157" y="55"/>
                </a:lnTo>
                <a:lnTo>
                  <a:pt x="176" y="45"/>
                </a:lnTo>
                <a:lnTo>
                  <a:pt x="197" y="37"/>
                </a:lnTo>
                <a:lnTo>
                  <a:pt x="219" y="31"/>
                </a:lnTo>
                <a:lnTo>
                  <a:pt x="243" y="25"/>
                </a:lnTo>
                <a:lnTo>
                  <a:pt x="270" y="19"/>
                </a:lnTo>
                <a:lnTo>
                  <a:pt x="297" y="13"/>
                </a:lnTo>
                <a:lnTo>
                  <a:pt x="327" y="10"/>
                </a:lnTo>
                <a:lnTo>
                  <a:pt x="358" y="7"/>
                </a:lnTo>
                <a:lnTo>
                  <a:pt x="389" y="3"/>
                </a:lnTo>
                <a:lnTo>
                  <a:pt x="424" y="2"/>
                </a:lnTo>
                <a:lnTo>
                  <a:pt x="460" y="1"/>
                </a:lnTo>
                <a:lnTo>
                  <a:pt x="498" y="0"/>
                </a:lnTo>
                <a:lnTo>
                  <a:pt x="5514" y="0"/>
                </a:lnTo>
                <a:lnTo>
                  <a:pt x="5560" y="1"/>
                </a:lnTo>
                <a:lnTo>
                  <a:pt x="5605" y="2"/>
                </a:lnTo>
                <a:lnTo>
                  <a:pt x="5646" y="3"/>
                </a:lnTo>
                <a:lnTo>
                  <a:pt x="5686" y="7"/>
                </a:lnTo>
                <a:lnTo>
                  <a:pt x="5722" y="10"/>
                </a:lnTo>
                <a:lnTo>
                  <a:pt x="5758" y="13"/>
                </a:lnTo>
                <a:lnTo>
                  <a:pt x="5790" y="19"/>
                </a:lnTo>
                <a:lnTo>
                  <a:pt x="5819" y="25"/>
                </a:lnTo>
                <a:lnTo>
                  <a:pt x="5847" y="31"/>
                </a:lnTo>
                <a:lnTo>
                  <a:pt x="5872" y="37"/>
                </a:lnTo>
                <a:lnTo>
                  <a:pt x="5895" y="45"/>
                </a:lnTo>
                <a:lnTo>
                  <a:pt x="5915" y="55"/>
                </a:lnTo>
                <a:lnTo>
                  <a:pt x="5934" y="64"/>
                </a:lnTo>
                <a:lnTo>
                  <a:pt x="5948" y="74"/>
                </a:lnTo>
                <a:lnTo>
                  <a:pt x="5962" y="84"/>
                </a:lnTo>
                <a:lnTo>
                  <a:pt x="5972" y="96"/>
                </a:lnTo>
                <a:lnTo>
                  <a:pt x="5982" y="109"/>
                </a:lnTo>
                <a:lnTo>
                  <a:pt x="5991" y="124"/>
                </a:lnTo>
                <a:lnTo>
                  <a:pt x="5999" y="142"/>
                </a:lnTo>
                <a:lnTo>
                  <a:pt x="6007" y="162"/>
                </a:lnTo>
                <a:lnTo>
                  <a:pt x="6013" y="184"/>
                </a:lnTo>
                <a:lnTo>
                  <a:pt x="6019" y="209"/>
                </a:lnTo>
                <a:lnTo>
                  <a:pt x="6025" y="235"/>
                </a:lnTo>
                <a:lnTo>
                  <a:pt x="6031" y="263"/>
                </a:lnTo>
                <a:lnTo>
                  <a:pt x="6035" y="294"/>
                </a:lnTo>
                <a:lnTo>
                  <a:pt x="6039" y="327"/>
                </a:lnTo>
                <a:lnTo>
                  <a:pt x="6042" y="364"/>
                </a:lnTo>
                <a:lnTo>
                  <a:pt x="6044" y="402"/>
                </a:lnTo>
                <a:lnTo>
                  <a:pt x="6047" y="441"/>
                </a:lnTo>
                <a:lnTo>
                  <a:pt x="6049" y="484"/>
                </a:lnTo>
                <a:lnTo>
                  <a:pt x="6050" y="575"/>
                </a:lnTo>
                <a:lnTo>
                  <a:pt x="6050" y="4365"/>
                </a:lnTo>
                <a:lnTo>
                  <a:pt x="6049" y="4466"/>
                </a:lnTo>
                <a:lnTo>
                  <a:pt x="6045" y="4555"/>
                </a:lnTo>
                <a:lnTo>
                  <a:pt x="6043" y="4597"/>
                </a:lnTo>
                <a:lnTo>
                  <a:pt x="6040" y="4635"/>
                </a:lnTo>
                <a:lnTo>
                  <a:pt x="6036" y="4671"/>
                </a:lnTo>
                <a:lnTo>
                  <a:pt x="6033" y="4704"/>
                </a:lnTo>
                <a:lnTo>
                  <a:pt x="6028" y="4736"/>
                </a:lnTo>
                <a:lnTo>
                  <a:pt x="6024" y="4765"/>
                </a:lnTo>
                <a:lnTo>
                  <a:pt x="6018" y="4790"/>
                </a:lnTo>
                <a:lnTo>
                  <a:pt x="6012" y="4814"/>
                </a:lnTo>
                <a:lnTo>
                  <a:pt x="6005" y="4835"/>
                </a:lnTo>
                <a:lnTo>
                  <a:pt x="5999" y="4853"/>
                </a:lnTo>
                <a:lnTo>
                  <a:pt x="5991" y="4869"/>
                </a:lnTo>
                <a:lnTo>
                  <a:pt x="5983" y="4881"/>
                </a:lnTo>
                <a:lnTo>
                  <a:pt x="5974" y="4894"/>
                </a:lnTo>
                <a:lnTo>
                  <a:pt x="5961" y="4904"/>
                </a:lnTo>
                <a:lnTo>
                  <a:pt x="5947" y="4914"/>
                </a:lnTo>
                <a:lnTo>
                  <a:pt x="5930" y="4924"/>
                </a:lnTo>
                <a:lnTo>
                  <a:pt x="5912" y="4933"/>
                </a:lnTo>
                <a:lnTo>
                  <a:pt x="5890" y="4940"/>
                </a:lnTo>
                <a:lnTo>
                  <a:pt x="5867" y="4948"/>
                </a:lnTo>
                <a:lnTo>
                  <a:pt x="5841" y="4953"/>
                </a:lnTo>
                <a:lnTo>
                  <a:pt x="5813" y="4959"/>
                </a:lnTo>
                <a:lnTo>
                  <a:pt x="5783" y="4963"/>
                </a:lnTo>
                <a:lnTo>
                  <a:pt x="5750" y="4968"/>
                </a:lnTo>
                <a:lnTo>
                  <a:pt x="5714" y="4971"/>
                </a:lnTo>
                <a:lnTo>
                  <a:pt x="5678" y="4974"/>
                </a:lnTo>
                <a:lnTo>
                  <a:pt x="5638" y="4976"/>
                </a:lnTo>
                <a:lnTo>
                  <a:pt x="5596" y="4977"/>
                </a:lnTo>
                <a:lnTo>
                  <a:pt x="5551" y="4977"/>
                </a:lnTo>
                <a:lnTo>
                  <a:pt x="3542" y="5016"/>
                </a:lnTo>
                <a:lnTo>
                  <a:pt x="536" y="4977"/>
                </a:lnTo>
                <a:lnTo>
                  <a:pt x="491" y="4977"/>
                </a:lnTo>
                <a:lnTo>
                  <a:pt x="449" y="4976"/>
                </a:lnTo>
                <a:lnTo>
                  <a:pt x="410" y="4974"/>
                </a:lnTo>
                <a:lnTo>
                  <a:pt x="372" y="4971"/>
                </a:lnTo>
                <a:lnTo>
                  <a:pt x="338" y="4968"/>
                </a:lnTo>
                <a:lnTo>
                  <a:pt x="306" y="4963"/>
                </a:lnTo>
                <a:lnTo>
                  <a:pt x="275" y="4959"/>
                </a:lnTo>
                <a:lnTo>
                  <a:pt x="248" y="4953"/>
                </a:lnTo>
                <a:lnTo>
                  <a:pt x="223" y="4948"/>
                </a:lnTo>
                <a:lnTo>
                  <a:pt x="201" y="4940"/>
                </a:lnTo>
                <a:lnTo>
                  <a:pt x="181" y="4933"/>
                </a:lnTo>
                <a:lnTo>
                  <a:pt x="162" y="4924"/>
                </a:lnTo>
                <a:lnTo>
                  <a:pt x="146" y="4914"/>
                </a:lnTo>
                <a:lnTo>
                  <a:pt x="134" y="4904"/>
                </a:lnTo>
                <a:lnTo>
                  <a:pt x="122" y="4894"/>
                </a:lnTo>
                <a:lnTo>
                  <a:pt x="114" y="4881"/>
                </a:lnTo>
                <a:close/>
                <a:moveTo>
                  <a:pt x="5035" y="4499"/>
                </a:moveTo>
                <a:lnTo>
                  <a:pt x="5035" y="4499"/>
                </a:lnTo>
                <a:lnTo>
                  <a:pt x="5069" y="4499"/>
                </a:lnTo>
                <a:lnTo>
                  <a:pt x="5103" y="4498"/>
                </a:lnTo>
                <a:lnTo>
                  <a:pt x="5135" y="4496"/>
                </a:lnTo>
                <a:lnTo>
                  <a:pt x="5164" y="4493"/>
                </a:lnTo>
                <a:lnTo>
                  <a:pt x="5192" y="4491"/>
                </a:lnTo>
                <a:lnTo>
                  <a:pt x="5218" y="4486"/>
                </a:lnTo>
                <a:lnTo>
                  <a:pt x="5242" y="4483"/>
                </a:lnTo>
                <a:lnTo>
                  <a:pt x="5265" y="4477"/>
                </a:lnTo>
                <a:lnTo>
                  <a:pt x="5285" y="4472"/>
                </a:lnTo>
                <a:lnTo>
                  <a:pt x="5303" y="4466"/>
                </a:lnTo>
                <a:lnTo>
                  <a:pt x="5321" y="4458"/>
                </a:lnTo>
                <a:lnTo>
                  <a:pt x="5337" y="4451"/>
                </a:lnTo>
                <a:lnTo>
                  <a:pt x="5350" y="4442"/>
                </a:lnTo>
                <a:lnTo>
                  <a:pt x="5362" y="4433"/>
                </a:lnTo>
                <a:lnTo>
                  <a:pt x="5372" y="4424"/>
                </a:lnTo>
                <a:lnTo>
                  <a:pt x="5380" y="4413"/>
                </a:lnTo>
                <a:lnTo>
                  <a:pt x="5387" y="4401"/>
                </a:lnTo>
                <a:lnTo>
                  <a:pt x="5393" y="4388"/>
                </a:lnTo>
                <a:lnTo>
                  <a:pt x="5399" y="4372"/>
                </a:lnTo>
                <a:lnTo>
                  <a:pt x="5404" y="4355"/>
                </a:lnTo>
                <a:lnTo>
                  <a:pt x="5410" y="4336"/>
                </a:lnTo>
                <a:lnTo>
                  <a:pt x="5414" y="4315"/>
                </a:lnTo>
                <a:lnTo>
                  <a:pt x="5419" y="4292"/>
                </a:lnTo>
                <a:lnTo>
                  <a:pt x="5422" y="4267"/>
                </a:lnTo>
                <a:lnTo>
                  <a:pt x="5429" y="4211"/>
                </a:lnTo>
                <a:lnTo>
                  <a:pt x="5434" y="4149"/>
                </a:lnTo>
                <a:lnTo>
                  <a:pt x="5436" y="4079"/>
                </a:lnTo>
                <a:lnTo>
                  <a:pt x="5437" y="4001"/>
                </a:lnTo>
                <a:lnTo>
                  <a:pt x="5437" y="977"/>
                </a:lnTo>
                <a:lnTo>
                  <a:pt x="5436" y="895"/>
                </a:lnTo>
                <a:lnTo>
                  <a:pt x="5434" y="823"/>
                </a:lnTo>
                <a:lnTo>
                  <a:pt x="5429" y="759"/>
                </a:lnTo>
                <a:lnTo>
                  <a:pt x="5426" y="730"/>
                </a:lnTo>
                <a:lnTo>
                  <a:pt x="5422" y="704"/>
                </a:lnTo>
                <a:lnTo>
                  <a:pt x="5419" y="680"/>
                </a:lnTo>
                <a:lnTo>
                  <a:pt x="5414" y="658"/>
                </a:lnTo>
                <a:lnTo>
                  <a:pt x="5410" y="639"/>
                </a:lnTo>
                <a:lnTo>
                  <a:pt x="5404" y="622"/>
                </a:lnTo>
                <a:lnTo>
                  <a:pt x="5399" y="606"/>
                </a:lnTo>
                <a:lnTo>
                  <a:pt x="5393" y="593"/>
                </a:lnTo>
                <a:lnTo>
                  <a:pt x="5387" y="583"/>
                </a:lnTo>
                <a:lnTo>
                  <a:pt x="5380" y="575"/>
                </a:lnTo>
                <a:lnTo>
                  <a:pt x="5371" y="568"/>
                </a:lnTo>
                <a:lnTo>
                  <a:pt x="5362" y="561"/>
                </a:lnTo>
                <a:lnTo>
                  <a:pt x="5349" y="556"/>
                </a:lnTo>
                <a:lnTo>
                  <a:pt x="5335" y="550"/>
                </a:lnTo>
                <a:lnTo>
                  <a:pt x="5319" y="544"/>
                </a:lnTo>
                <a:lnTo>
                  <a:pt x="5301" y="540"/>
                </a:lnTo>
                <a:lnTo>
                  <a:pt x="5282" y="535"/>
                </a:lnTo>
                <a:lnTo>
                  <a:pt x="5260" y="532"/>
                </a:lnTo>
                <a:lnTo>
                  <a:pt x="5236" y="528"/>
                </a:lnTo>
                <a:lnTo>
                  <a:pt x="5210" y="525"/>
                </a:lnTo>
                <a:lnTo>
                  <a:pt x="5153" y="520"/>
                </a:lnTo>
                <a:lnTo>
                  <a:pt x="5088" y="518"/>
                </a:lnTo>
                <a:lnTo>
                  <a:pt x="5016" y="517"/>
                </a:lnTo>
                <a:lnTo>
                  <a:pt x="994" y="517"/>
                </a:lnTo>
                <a:lnTo>
                  <a:pt x="927" y="518"/>
                </a:lnTo>
                <a:lnTo>
                  <a:pt x="865" y="521"/>
                </a:lnTo>
                <a:lnTo>
                  <a:pt x="838" y="524"/>
                </a:lnTo>
                <a:lnTo>
                  <a:pt x="812" y="526"/>
                </a:lnTo>
                <a:lnTo>
                  <a:pt x="788" y="529"/>
                </a:lnTo>
                <a:lnTo>
                  <a:pt x="765" y="534"/>
                </a:lnTo>
                <a:lnTo>
                  <a:pt x="744" y="538"/>
                </a:lnTo>
                <a:lnTo>
                  <a:pt x="726" y="543"/>
                </a:lnTo>
                <a:lnTo>
                  <a:pt x="709" y="549"/>
                </a:lnTo>
                <a:lnTo>
                  <a:pt x="693" y="554"/>
                </a:lnTo>
                <a:lnTo>
                  <a:pt x="681" y="561"/>
                </a:lnTo>
                <a:lnTo>
                  <a:pt x="668" y="568"/>
                </a:lnTo>
                <a:lnTo>
                  <a:pt x="659" y="576"/>
                </a:lnTo>
                <a:lnTo>
                  <a:pt x="651" y="584"/>
                </a:lnTo>
                <a:lnTo>
                  <a:pt x="644" y="593"/>
                </a:lnTo>
                <a:lnTo>
                  <a:pt x="637" y="605"/>
                </a:lnTo>
                <a:lnTo>
                  <a:pt x="631" y="618"/>
                </a:lnTo>
                <a:lnTo>
                  <a:pt x="626" y="634"/>
                </a:lnTo>
                <a:lnTo>
                  <a:pt x="620" y="653"/>
                </a:lnTo>
                <a:lnTo>
                  <a:pt x="616" y="673"/>
                </a:lnTo>
                <a:lnTo>
                  <a:pt x="611" y="696"/>
                </a:lnTo>
                <a:lnTo>
                  <a:pt x="608" y="720"/>
                </a:lnTo>
                <a:lnTo>
                  <a:pt x="604" y="747"/>
                </a:lnTo>
                <a:lnTo>
                  <a:pt x="602" y="776"/>
                </a:lnTo>
                <a:lnTo>
                  <a:pt x="597" y="841"/>
                </a:lnTo>
                <a:lnTo>
                  <a:pt x="594" y="914"/>
                </a:lnTo>
                <a:lnTo>
                  <a:pt x="593" y="996"/>
                </a:lnTo>
                <a:lnTo>
                  <a:pt x="593" y="3963"/>
                </a:lnTo>
                <a:lnTo>
                  <a:pt x="594" y="4049"/>
                </a:lnTo>
                <a:lnTo>
                  <a:pt x="597" y="4128"/>
                </a:lnTo>
                <a:lnTo>
                  <a:pt x="603" y="4197"/>
                </a:lnTo>
                <a:lnTo>
                  <a:pt x="606" y="4228"/>
                </a:lnTo>
                <a:lnTo>
                  <a:pt x="610" y="4257"/>
                </a:lnTo>
                <a:lnTo>
                  <a:pt x="614" y="4284"/>
                </a:lnTo>
                <a:lnTo>
                  <a:pt x="619" y="4310"/>
                </a:lnTo>
                <a:lnTo>
                  <a:pt x="625" y="4332"/>
                </a:lnTo>
                <a:lnTo>
                  <a:pt x="630" y="4353"/>
                </a:lnTo>
                <a:lnTo>
                  <a:pt x="637" y="4371"/>
                </a:lnTo>
                <a:lnTo>
                  <a:pt x="644" y="4387"/>
                </a:lnTo>
                <a:lnTo>
                  <a:pt x="652" y="4401"/>
                </a:lnTo>
                <a:lnTo>
                  <a:pt x="660" y="4413"/>
                </a:lnTo>
                <a:lnTo>
                  <a:pt x="669" y="4424"/>
                </a:lnTo>
                <a:lnTo>
                  <a:pt x="681" y="4433"/>
                </a:lnTo>
                <a:lnTo>
                  <a:pt x="693" y="4442"/>
                </a:lnTo>
                <a:lnTo>
                  <a:pt x="707" y="4451"/>
                </a:lnTo>
                <a:lnTo>
                  <a:pt x="724" y="4458"/>
                </a:lnTo>
                <a:lnTo>
                  <a:pt x="741" y="4466"/>
                </a:lnTo>
                <a:lnTo>
                  <a:pt x="760" y="4472"/>
                </a:lnTo>
                <a:lnTo>
                  <a:pt x="782" y="4477"/>
                </a:lnTo>
                <a:lnTo>
                  <a:pt x="805" y="4483"/>
                </a:lnTo>
                <a:lnTo>
                  <a:pt x="830" y="4486"/>
                </a:lnTo>
                <a:lnTo>
                  <a:pt x="856" y="4491"/>
                </a:lnTo>
                <a:lnTo>
                  <a:pt x="885" y="4493"/>
                </a:lnTo>
                <a:lnTo>
                  <a:pt x="915" y="4496"/>
                </a:lnTo>
                <a:lnTo>
                  <a:pt x="945" y="4498"/>
                </a:lnTo>
                <a:lnTo>
                  <a:pt x="980" y="4499"/>
                </a:lnTo>
                <a:lnTo>
                  <a:pt x="1014" y="4499"/>
                </a:lnTo>
                <a:lnTo>
                  <a:pt x="5035" y="4499"/>
                </a:lnTo>
                <a:close/>
                <a:moveTo>
                  <a:pt x="2105" y="1302"/>
                </a:moveTo>
                <a:lnTo>
                  <a:pt x="2105" y="3140"/>
                </a:lnTo>
                <a:lnTo>
                  <a:pt x="1646" y="3140"/>
                </a:lnTo>
                <a:lnTo>
                  <a:pt x="1646" y="1302"/>
                </a:lnTo>
                <a:lnTo>
                  <a:pt x="2105" y="1302"/>
                </a:lnTo>
                <a:close/>
                <a:moveTo>
                  <a:pt x="2853" y="3484"/>
                </a:moveTo>
                <a:lnTo>
                  <a:pt x="2853" y="3484"/>
                </a:lnTo>
                <a:lnTo>
                  <a:pt x="2862" y="3468"/>
                </a:lnTo>
                <a:lnTo>
                  <a:pt x="2872" y="3453"/>
                </a:lnTo>
                <a:lnTo>
                  <a:pt x="2884" y="3439"/>
                </a:lnTo>
                <a:lnTo>
                  <a:pt x="2894" y="3426"/>
                </a:lnTo>
                <a:lnTo>
                  <a:pt x="2905" y="3414"/>
                </a:lnTo>
                <a:lnTo>
                  <a:pt x="2918" y="3403"/>
                </a:lnTo>
                <a:lnTo>
                  <a:pt x="2930" y="3393"/>
                </a:lnTo>
                <a:lnTo>
                  <a:pt x="2943" y="3384"/>
                </a:lnTo>
                <a:lnTo>
                  <a:pt x="2957" y="3376"/>
                </a:lnTo>
                <a:lnTo>
                  <a:pt x="2970" y="3369"/>
                </a:lnTo>
                <a:lnTo>
                  <a:pt x="2985" y="3363"/>
                </a:lnTo>
                <a:lnTo>
                  <a:pt x="2999" y="3359"/>
                </a:lnTo>
                <a:lnTo>
                  <a:pt x="3015" y="3355"/>
                </a:lnTo>
                <a:lnTo>
                  <a:pt x="3030" y="3352"/>
                </a:lnTo>
                <a:lnTo>
                  <a:pt x="3046" y="3351"/>
                </a:lnTo>
                <a:lnTo>
                  <a:pt x="3063" y="3351"/>
                </a:lnTo>
                <a:lnTo>
                  <a:pt x="3082" y="3351"/>
                </a:lnTo>
                <a:lnTo>
                  <a:pt x="3102" y="3352"/>
                </a:lnTo>
                <a:lnTo>
                  <a:pt x="3121" y="3354"/>
                </a:lnTo>
                <a:lnTo>
                  <a:pt x="3139" y="3358"/>
                </a:lnTo>
                <a:lnTo>
                  <a:pt x="3156" y="3362"/>
                </a:lnTo>
                <a:lnTo>
                  <a:pt x="3174" y="3368"/>
                </a:lnTo>
                <a:lnTo>
                  <a:pt x="3190" y="3374"/>
                </a:lnTo>
                <a:lnTo>
                  <a:pt x="3205" y="3382"/>
                </a:lnTo>
                <a:lnTo>
                  <a:pt x="3220" y="3390"/>
                </a:lnTo>
                <a:lnTo>
                  <a:pt x="3234" y="3399"/>
                </a:lnTo>
                <a:lnTo>
                  <a:pt x="3248" y="3409"/>
                </a:lnTo>
                <a:lnTo>
                  <a:pt x="3261" y="3420"/>
                </a:lnTo>
                <a:lnTo>
                  <a:pt x="3274" y="3432"/>
                </a:lnTo>
                <a:lnTo>
                  <a:pt x="3285" y="3446"/>
                </a:lnTo>
                <a:lnTo>
                  <a:pt x="3297" y="3459"/>
                </a:lnTo>
                <a:lnTo>
                  <a:pt x="3307" y="3475"/>
                </a:lnTo>
                <a:lnTo>
                  <a:pt x="3316" y="3491"/>
                </a:lnTo>
                <a:lnTo>
                  <a:pt x="3326" y="3508"/>
                </a:lnTo>
                <a:lnTo>
                  <a:pt x="3334" y="3525"/>
                </a:lnTo>
                <a:lnTo>
                  <a:pt x="3342" y="3545"/>
                </a:lnTo>
                <a:lnTo>
                  <a:pt x="3349" y="3564"/>
                </a:lnTo>
                <a:lnTo>
                  <a:pt x="3356" y="3586"/>
                </a:lnTo>
                <a:lnTo>
                  <a:pt x="3363" y="3608"/>
                </a:lnTo>
                <a:lnTo>
                  <a:pt x="3368" y="3630"/>
                </a:lnTo>
                <a:lnTo>
                  <a:pt x="3373" y="3654"/>
                </a:lnTo>
                <a:lnTo>
                  <a:pt x="3377" y="3678"/>
                </a:lnTo>
                <a:lnTo>
                  <a:pt x="3380" y="3705"/>
                </a:lnTo>
                <a:lnTo>
                  <a:pt x="3384" y="3731"/>
                </a:lnTo>
                <a:lnTo>
                  <a:pt x="3386" y="3759"/>
                </a:lnTo>
                <a:lnTo>
                  <a:pt x="3387" y="3788"/>
                </a:lnTo>
                <a:lnTo>
                  <a:pt x="3388" y="3848"/>
                </a:lnTo>
                <a:lnTo>
                  <a:pt x="2757" y="3848"/>
                </a:lnTo>
                <a:lnTo>
                  <a:pt x="2757" y="3818"/>
                </a:lnTo>
                <a:lnTo>
                  <a:pt x="2758" y="3788"/>
                </a:lnTo>
                <a:lnTo>
                  <a:pt x="2760" y="3759"/>
                </a:lnTo>
                <a:lnTo>
                  <a:pt x="2763" y="3732"/>
                </a:lnTo>
                <a:lnTo>
                  <a:pt x="2766" y="3706"/>
                </a:lnTo>
                <a:lnTo>
                  <a:pt x="2769" y="3681"/>
                </a:lnTo>
                <a:lnTo>
                  <a:pt x="2775" y="3656"/>
                </a:lnTo>
                <a:lnTo>
                  <a:pt x="2781" y="3633"/>
                </a:lnTo>
                <a:lnTo>
                  <a:pt x="2787" y="3611"/>
                </a:lnTo>
                <a:lnTo>
                  <a:pt x="2793" y="3589"/>
                </a:lnTo>
                <a:lnTo>
                  <a:pt x="2801" y="3569"/>
                </a:lnTo>
                <a:lnTo>
                  <a:pt x="2811" y="3551"/>
                </a:lnTo>
                <a:lnTo>
                  <a:pt x="2820" y="3532"/>
                </a:lnTo>
                <a:lnTo>
                  <a:pt x="2830" y="3515"/>
                </a:lnTo>
                <a:lnTo>
                  <a:pt x="2840" y="3499"/>
                </a:lnTo>
                <a:lnTo>
                  <a:pt x="2853" y="3484"/>
                </a:lnTo>
                <a:close/>
                <a:moveTo>
                  <a:pt x="4403" y="1608"/>
                </a:moveTo>
                <a:lnTo>
                  <a:pt x="4403" y="3025"/>
                </a:lnTo>
                <a:lnTo>
                  <a:pt x="3943" y="3025"/>
                </a:lnTo>
                <a:lnTo>
                  <a:pt x="3943" y="1608"/>
                </a:lnTo>
                <a:lnTo>
                  <a:pt x="4403" y="1608"/>
                </a:lnTo>
                <a:close/>
              </a:path>
            </a:pathLst>
          </a:custGeom>
          <a:solidFill>
            <a:sysClr val="window" lastClr="FFFFFF"/>
          </a:solidFill>
          <a:ln>
            <a:noFill/>
          </a:ln>
        </p:spPr>
        <p:txBody>
          <a:bodyPr anchor="ctr" anchorCtr="1">
            <a:normAutofit fontScale="52500" lnSpcReduction="20000"/>
          </a:bodyPr>
          <a:p>
            <a:endParaRPr lang="zh-CN" altLang="en-US">
              <a:sym typeface="Arial" panose="020B0604020202020204" pitchFamily="34" charset="0"/>
            </a:endParaRPr>
          </a:p>
        </p:txBody>
      </p:sp>
      <p:sp>
        <p:nvSpPr>
          <p:cNvPr id="29" name="文本框 28"/>
          <p:cNvSpPr txBox="1"/>
          <p:nvPr>
            <p:custDataLst>
              <p:tags r:id="rId14"/>
            </p:custDataLst>
          </p:nvPr>
        </p:nvSpPr>
        <p:spPr>
          <a:xfrm>
            <a:off x="4593590" y="4077335"/>
            <a:ext cx="2398395" cy="1344930"/>
          </a:xfrm>
          <a:prstGeom prst="rect">
            <a:avLst/>
          </a:prstGeom>
          <a:noFill/>
        </p:spPr>
        <p:txBody>
          <a:bodyPr wrap="square" rtlCol="0">
            <a:normAutofit/>
          </a:bodyPr>
          <a:p>
            <a:pPr algn="ctr"/>
            <a:r>
              <a:rPr lang="zh-CN" altLang="en-US" dirty="0">
                <a:sym typeface="Arial" panose="020B0604020202020204" pitchFamily="34" charset="0"/>
              </a:rPr>
              <a:t>引言</a:t>
            </a:r>
            <a:endParaRPr lang="zh-CN" altLang="en-US" dirty="0">
              <a:sym typeface="Arial" panose="020B0604020202020204" pitchFamily="34" charset="0"/>
            </a:endParaRPr>
          </a:p>
          <a:p>
            <a:pPr algn="ctr"/>
            <a:r>
              <a:rPr lang="zh-CN" altLang="en-US" dirty="0">
                <a:sym typeface="Arial" panose="020B0604020202020204" pitchFamily="34" charset="0"/>
              </a:rPr>
              <a:t>正文</a:t>
            </a:r>
            <a:endParaRPr lang="zh-CN" altLang="en-US" dirty="0">
              <a:sym typeface="Arial" panose="020B0604020202020204" pitchFamily="34" charset="0"/>
            </a:endParaRPr>
          </a:p>
          <a:p>
            <a:pPr algn="ctr"/>
            <a:r>
              <a:rPr lang="zh-CN" altLang="en-US" dirty="0">
                <a:sym typeface="Arial" panose="020B0604020202020204" pitchFamily="34" charset="0"/>
              </a:rPr>
              <a:t>结论</a:t>
            </a:r>
            <a:endParaRPr lang="zh-CN" altLang="en-US" dirty="0">
              <a:sym typeface="Arial" panose="020B0604020202020204" pitchFamily="34" charset="0"/>
            </a:endParaRPr>
          </a:p>
        </p:txBody>
      </p:sp>
      <p:sp>
        <p:nvSpPr>
          <p:cNvPr id="31" name="文本框 30"/>
          <p:cNvSpPr txBox="1"/>
          <p:nvPr>
            <p:custDataLst>
              <p:tags r:id="rId15"/>
            </p:custDataLst>
          </p:nvPr>
        </p:nvSpPr>
        <p:spPr>
          <a:xfrm>
            <a:off x="7205345" y="4076065"/>
            <a:ext cx="2398395" cy="1346200"/>
          </a:xfrm>
          <a:prstGeom prst="rect">
            <a:avLst/>
          </a:prstGeom>
          <a:noFill/>
        </p:spPr>
        <p:txBody>
          <a:bodyPr wrap="square" rtlCol="0">
            <a:normAutofit/>
          </a:bodyPr>
          <a:p>
            <a:pPr algn="ctr"/>
            <a:r>
              <a:rPr lang="zh-CN" altLang="en-US" dirty="0">
                <a:sym typeface="Arial" panose="020B0604020202020204" pitchFamily="34" charset="0"/>
              </a:rPr>
              <a:t>致谢</a:t>
            </a:r>
            <a:endParaRPr lang="zh-CN" altLang="en-US" dirty="0">
              <a:sym typeface="Arial" panose="020B0604020202020204" pitchFamily="34" charset="0"/>
            </a:endParaRPr>
          </a:p>
          <a:p>
            <a:pPr algn="ctr"/>
            <a:r>
              <a:rPr lang="zh-CN" altLang="en-US" dirty="0">
                <a:sym typeface="Arial" panose="020B0604020202020204" pitchFamily="34" charset="0"/>
              </a:rPr>
              <a:t>参考文献</a:t>
            </a:r>
            <a:endParaRPr lang="zh-CN" altLang="en-US" dirty="0">
              <a:sym typeface="Arial" panose="020B0604020202020204" pitchFamily="34" charset="0"/>
            </a:endParaRPr>
          </a:p>
          <a:p>
            <a:pPr algn="ctr"/>
            <a:r>
              <a:rPr lang="zh-CN" altLang="en-US" dirty="0">
                <a:sym typeface="Arial" panose="020B0604020202020204" pitchFamily="34" charset="0"/>
              </a:rPr>
              <a:t>附录</a:t>
            </a:r>
            <a:endParaRPr lang="zh-CN" altLang="en-US" dirty="0">
              <a:sym typeface="Arial" panose="020B0604020202020204" pitchFamily="34" charset="0"/>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custDataLst>
              <p:tags r:id="rId1"/>
            </p:custDataLst>
          </p:nvPr>
        </p:nvGrpSpPr>
        <p:grpSpPr>
          <a:xfrm>
            <a:off x="1896282" y="1704748"/>
            <a:ext cx="1351529" cy="2097533"/>
            <a:chOff x="823323" y="3105409"/>
            <a:chExt cx="1351529" cy="2097533"/>
          </a:xfrm>
        </p:grpSpPr>
        <p:cxnSp>
          <p:nvCxnSpPr>
            <p:cNvPr id="8" name="直接连接符 7"/>
            <p:cNvCxnSpPr/>
            <p:nvPr>
              <p:custDataLst>
                <p:tags r:id="rId2"/>
              </p:custDataLst>
            </p:nvPr>
          </p:nvCxnSpPr>
          <p:spPr>
            <a:xfrm>
              <a:off x="1499087" y="3444485"/>
              <a:ext cx="0" cy="518746"/>
            </a:xfrm>
            <a:prstGeom prst="line">
              <a:avLst/>
            </a:prstGeom>
            <a:noFill/>
            <a:ln w="6350" cap="flat" cmpd="sng" algn="ctr">
              <a:solidFill>
                <a:srgbClr val="018BE9"/>
              </a:solidFill>
              <a:prstDash val="sysDash"/>
              <a:miter lim="800000"/>
            </a:ln>
            <a:effectLst/>
          </p:spPr>
        </p:cxnSp>
        <p:sp>
          <p:nvSpPr>
            <p:cNvPr id="5" name="任意多边形 4"/>
            <p:cNvSpPr/>
            <p:nvPr>
              <p:custDataLst>
                <p:tags r:id="rId3"/>
              </p:custDataLst>
            </p:nvPr>
          </p:nvSpPr>
          <p:spPr>
            <a:xfrm>
              <a:off x="823323" y="4046263"/>
              <a:ext cx="1351529" cy="1156679"/>
            </a:xfrm>
            <a:custGeom>
              <a:avLst/>
              <a:gdLst>
                <a:gd name="connsiteX0" fmla="*/ 1485682 w 1746230"/>
                <a:gd name="connsiteY0" fmla="*/ 0 h 1494476"/>
                <a:gd name="connsiteX1" fmla="*/ 1490501 w 1746230"/>
                <a:gd name="connsiteY1" fmla="*/ 3976 h 1494476"/>
                <a:gd name="connsiteX2" fmla="*/ 1746230 w 1746230"/>
                <a:gd name="connsiteY2" fmla="*/ 621361 h 1494476"/>
                <a:gd name="connsiteX3" fmla="*/ 873115 w 1746230"/>
                <a:gd name="connsiteY3" fmla="*/ 1494476 h 1494476"/>
                <a:gd name="connsiteX4" fmla="*/ 0 w 1746230"/>
                <a:gd name="connsiteY4" fmla="*/ 621361 h 1494476"/>
                <a:gd name="connsiteX5" fmla="*/ 255730 w 1746230"/>
                <a:gd name="connsiteY5" fmla="*/ 3976 h 1494476"/>
                <a:gd name="connsiteX6" fmla="*/ 260547 w 1746230"/>
                <a:gd name="connsiteY6" fmla="*/ 1 h 1494476"/>
                <a:gd name="connsiteX7" fmla="*/ 873114 w 1746230"/>
                <a:gd name="connsiteY7" fmla="*/ 612568 h 14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30" h="1494476">
                  <a:moveTo>
                    <a:pt x="1485682" y="0"/>
                  </a:moveTo>
                  <a:lnTo>
                    <a:pt x="1490501" y="3976"/>
                  </a:lnTo>
                  <a:cubicBezTo>
                    <a:pt x="1648504" y="161978"/>
                    <a:pt x="1746230" y="380257"/>
                    <a:pt x="1746230" y="621361"/>
                  </a:cubicBezTo>
                  <a:cubicBezTo>
                    <a:pt x="1746230" y="1103569"/>
                    <a:pt x="1355323" y="1494476"/>
                    <a:pt x="873115" y="1494476"/>
                  </a:cubicBezTo>
                  <a:cubicBezTo>
                    <a:pt x="390907" y="1494476"/>
                    <a:pt x="0" y="1103569"/>
                    <a:pt x="0" y="621361"/>
                  </a:cubicBezTo>
                  <a:cubicBezTo>
                    <a:pt x="0" y="380257"/>
                    <a:pt x="97727" y="161978"/>
                    <a:pt x="255730" y="3976"/>
                  </a:cubicBezTo>
                  <a:lnTo>
                    <a:pt x="260547" y="1"/>
                  </a:lnTo>
                  <a:lnTo>
                    <a:pt x="873114" y="612568"/>
                  </a:lnTo>
                  <a:close/>
                </a:path>
              </a:pathLst>
            </a:custGeom>
            <a:solidFill>
              <a:srgbClr val="FFC000"/>
            </a:solidFill>
            <a:ln w="12700" cap="flat" cmpd="sng" algn="ctr">
              <a:noFill/>
              <a:prstDash val="solid"/>
              <a:miter lim="800000"/>
            </a:ln>
            <a:effectLst/>
          </p:spPr>
          <p:txBody>
            <a:bodyPr rtlCol="0" anchor="ctr">
              <a:normAutofit/>
            </a:bodyPr>
            <a:p>
              <a:pPr algn="ctr"/>
              <a:endParaRPr lang="zh-CN" altLang="en-US"/>
            </a:p>
          </p:txBody>
        </p:sp>
        <p:sp>
          <p:nvSpPr>
            <p:cNvPr id="2" name="椭圆 1"/>
            <p:cNvSpPr/>
            <p:nvPr>
              <p:custDataLst>
                <p:tags r:id="rId4"/>
              </p:custDataLst>
            </p:nvPr>
          </p:nvSpPr>
          <p:spPr>
            <a:xfrm>
              <a:off x="941829" y="3969919"/>
              <a:ext cx="1114516" cy="1114516"/>
            </a:xfrm>
            <a:prstGeom prst="ellipse">
              <a:avLst/>
            </a:prstGeom>
            <a:solidFill>
              <a:srgbClr val="FEFFFF"/>
            </a:solidFill>
            <a:ln w="12700" cap="flat" cmpd="sng" algn="ctr">
              <a:solidFill>
                <a:srgbClr val="018BE9"/>
              </a:solidFill>
              <a:prstDash val="solid"/>
              <a:miter lim="800000"/>
            </a:ln>
            <a:effectLst>
              <a:outerShdw blurRad="63500" sx="102000" sy="102000" algn="ctr" rotWithShape="0">
                <a:prstClr val="black">
                  <a:alpha val="40000"/>
                </a:prstClr>
              </a:outerShdw>
            </a:effectLst>
          </p:spPr>
          <p:txBody>
            <a:bodyPr rtlCol="0" anchor="ctr">
              <a:normAutofit/>
            </a:bodyPr>
            <a:p>
              <a:pPr algn="ctr">
                <a:buClrTx/>
                <a:buSzTx/>
                <a:buFontTx/>
              </a:pPr>
              <a:r>
                <a:rPr lang="zh-CN" altLang="en-US" b="1" smtClean="0">
                  <a:solidFill>
                    <a:srgbClr val="018BE9"/>
                  </a:solidFill>
                  <a:latin typeface="微软雅黑" panose="020B0503020204020204" pitchFamily="34" charset="-122"/>
                  <a:ea typeface="微软雅黑" panose="020B0503020204020204" pitchFamily="34" charset="-122"/>
                </a:rPr>
                <a:t>选题</a:t>
              </a:r>
              <a:endParaRPr lang="zh-CN" altLang="en-US" b="1" smtClean="0">
                <a:solidFill>
                  <a:srgbClr val="018BE9"/>
                </a:solidFill>
                <a:latin typeface="微软雅黑" panose="020B0503020204020204" pitchFamily="34" charset="-122"/>
                <a:ea typeface="微软雅黑" panose="020B0503020204020204" pitchFamily="34" charset="-122"/>
              </a:endParaRPr>
            </a:p>
          </p:txBody>
        </p:sp>
        <p:sp>
          <p:nvSpPr>
            <p:cNvPr id="6" name="椭圆 5"/>
            <p:cNvSpPr/>
            <p:nvPr>
              <p:custDataLst>
                <p:tags r:id="rId5"/>
              </p:custDataLst>
            </p:nvPr>
          </p:nvSpPr>
          <p:spPr>
            <a:xfrm>
              <a:off x="1332893" y="3105409"/>
              <a:ext cx="332388" cy="332388"/>
            </a:xfrm>
            <a:prstGeom prst="ellipse">
              <a:avLst/>
            </a:prstGeom>
            <a:solidFill>
              <a:srgbClr val="018BE9"/>
            </a:solidFill>
            <a:ln w="12700" cap="flat" cmpd="sng" algn="ctr">
              <a:noFill/>
              <a:prstDash val="solid"/>
              <a:miter lim="800000"/>
            </a:ln>
            <a:effectLst/>
          </p:spPr>
          <p:txBody>
            <a:bodyPr rtlCol="0" anchor="ctr">
              <a:normAutofit fontScale="42500" lnSpcReduction="20000"/>
            </a:bodyPr>
            <a:p>
              <a:pPr algn="ctr"/>
              <a:r>
                <a:rPr lang="en-US" altLang="zh-CN" dirty="0">
                  <a:solidFill>
                    <a:srgbClr val="FFFFFF"/>
                  </a:solidFill>
                </a:rPr>
                <a:t>A</a:t>
              </a:r>
              <a:endParaRPr lang="zh-CN" altLang="en-US" dirty="0">
                <a:solidFill>
                  <a:srgbClr val="FFFFFF"/>
                </a:solidFill>
              </a:endParaRPr>
            </a:p>
          </p:txBody>
        </p:sp>
      </p:grpSp>
      <p:grpSp>
        <p:nvGrpSpPr>
          <p:cNvPr id="26" name="组合 25"/>
          <p:cNvGrpSpPr/>
          <p:nvPr>
            <p:custDataLst>
              <p:tags r:id="rId6"/>
            </p:custDataLst>
          </p:nvPr>
        </p:nvGrpSpPr>
        <p:grpSpPr>
          <a:xfrm>
            <a:off x="3423946" y="1704748"/>
            <a:ext cx="1351529" cy="2097533"/>
            <a:chOff x="823323" y="3105409"/>
            <a:chExt cx="1351529" cy="2097533"/>
          </a:xfrm>
        </p:grpSpPr>
        <p:cxnSp>
          <p:nvCxnSpPr>
            <p:cNvPr id="28" name="直接连接符 27"/>
            <p:cNvCxnSpPr/>
            <p:nvPr>
              <p:custDataLst>
                <p:tags r:id="rId7"/>
              </p:custDataLst>
            </p:nvPr>
          </p:nvCxnSpPr>
          <p:spPr>
            <a:xfrm>
              <a:off x="1499087" y="3444485"/>
              <a:ext cx="0" cy="518746"/>
            </a:xfrm>
            <a:prstGeom prst="line">
              <a:avLst/>
            </a:prstGeom>
            <a:noFill/>
            <a:ln w="6350" cap="flat" cmpd="sng" algn="ctr">
              <a:solidFill>
                <a:srgbClr val="018BE9"/>
              </a:solidFill>
              <a:prstDash val="sysDash"/>
              <a:miter lim="800000"/>
            </a:ln>
            <a:effectLst/>
          </p:spPr>
        </p:cxnSp>
        <p:sp>
          <p:nvSpPr>
            <p:cNvPr id="29" name="任意多边形 28"/>
            <p:cNvSpPr/>
            <p:nvPr>
              <p:custDataLst>
                <p:tags r:id="rId8"/>
              </p:custDataLst>
            </p:nvPr>
          </p:nvSpPr>
          <p:spPr>
            <a:xfrm>
              <a:off x="823323" y="4046263"/>
              <a:ext cx="1351529" cy="1156679"/>
            </a:xfrm>
            <a:custGeom>
              <a:avLst/>
              <a:gdLst>
                <a:gd name="connsiteX0" fmla="*/ 1485682 w 1746230"/>
                <a:gd name="connsiteY0" fmla="*/ 0 h 1494476"/>
                <a:gd name="connsiteX1" fmla="*/ 1490501 w 1746230"/>
                <a:gd name="connsiteY1" fmla="*/ 3976 h 1494476"/>
                <a:gd name="connsiteX2" fmla="*/ 1746230 w 1746230"/>
                <a:gd name="connsiteY2" fmla="*/ 621361 h 1494476"/>
                <a:gd name="connsiteX3" fmla="*/ 873115 w 1746230"/>
                <a:gd name="connsiteY3" fmla="*/ 1494476 h 1494476"/>
                <a:gd name="connsiteX4" fmla="*/ 0 w 1746230"/>
                <a:gd name="connsiteY4" fmla="*/ 621361 h 1494476"/>
                <a:gd name="connsiteX5" fmla="*/ 255730 w 1746230"/>
                <a:gd name="connsiteY5" fmla="*/ 3976 h 1494476"/>
                <a:gd name="connsiteX6" fmla="*/ 260547 w 1746230"/>
                <a:gd name="connsiteY6" fmla="*/ 1 h 1494476"/>
                <a:gd name="connsiteX7" fmla="*/ 873114 w 1746230"/>
                <a:gd name="connsiteY7" fmla="*/ 612568 h 14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30" h="1494476">
                  <a:moveTo>
                    <a:pt x="1485682" y="0"/>
                  </a:moveTo>
                  <a:lnTo>
                    <a:pt x="1490501" y="3976"/>
                  </a:lnTo>
                  <a:cubicBezTo>
                    <a:pt x="1648504" y="161978"/>
                    <a:pt x="1746230" y="380257"/>
                    <a:pt x="1746230" y="621361"/>
                  </a:cubicBezTo>
                  <a:cubicBezTo>
                    <a:pt x="1746230" y="1103569"/>
                    <a:pt x="1355323" y="1494476"/>
                    <a:pt x="873115" y="1494476"/>
                  </a:cubicBezTo>
                  <a:cubicBezTo>
                    <a:pt x="390907" y="1494476"/>
                    <a:pt x="0" y="1103569"/>
                    <a:pt x="0" y="621361"/>
                  </a:cubicBezTo>
                  <a:cubicBezTo>
                    <a:pt x="0" y="380257"/>
                    <a:pt x="97727" y="161978"/>
                    <a:pt x="255730" y="3976"/>
                  </a:cubicBezTo>
                  <a:lnTo>
                    <a:pt x="260547" y="1"/>
                  </a:lnTo>
                  <a:lnTo>
                    <a:pt x="873114" y="612568"/>
                  </a:lnTo>
                  <a:close/>
                </a:path>
              </a:pathLst>
            </a:custGeom>
            <a:solidFill>
              <a:srgbClr val="FFC000"/>
            </a:solidFill>
            <a:ln w="12700" cap="flat" cmpd="sng" algn="ctr">
              <a:noFill/>
              <a:prstDash val="solid"/>
              <a:miter lim="800000"/>
            </a:ln>
            <a:effectLst/>
          </p:spPr>
          <p:txBody>
            <a:bodyPr rtlCol="0" anchor="ctr">
              <a:normAutofit/>
            </a:bodyPr>
            <a:p>
              <a:pPr algn="ctr"/>
              <a:endParaRPr lang="zh-CN" altLang="en-US"/>
            </a:p>
          </p:txBody>
        </p:sp>
        <p:sp>
          <p:nvSpPr>
            <p:cNvPr id="30" name="椭圆 29"/>
            <p:cNvSpPr/>
            <p:nvPr>
              <p:custDataLst>
                <p:tags r:id="rId9"/>
              </p:custDataLst>
            </p:nvPr>
          </p:nvSpPr>
          <p:spPr>
            <a:xfrm>
              <a:off x="941829" y="3969919"/>
              <a:ext cx="1114516" cy="1114516"/>
            </a:xfrm>
            <a:prstGeom prst="ellipse">
              <a:avLst/>
            </a:prstGeom>
            <a:solidFill>
              <a:srgbClr val="FEFFFF"/>
            </a:solidFill>
            <a:ln w="12700" cap="flat" cmpd="sng" algn="ctr">
              <a:solidFill>
                <a:srgbClr val="018BE9"/>
              </a:solidFill>
              <a:prstDash val="solid"/>
              <a:miter lim="800000"/>
            </a:ln>
            <a:effectLst>
              <a:outerShdw blurRad="63500" sx="102000" sy="102000" algn="ctr" rotWithShape="0">
                <a:prstClr val="black">
                  <a:alpha val="40000"/>
                </a:prstClr>
              </a:outerShdw>
            </a:effectLst>
          </p:spPr>
          <p:txBody>
            <a:bodyPr rtlCol="0" anchor="ctr">
              <a:normAutofit/>
            </a:bodyPr>
            <a:p>
              <a:pPr algn="ctr">
                <a:buClrTx/>
                <a:buSzTx/>
                <a:buFontTx/>
              </a:pPr>
              <a:r>
                <a:rPr lang="zh-CN" altLang="en-US" b="1" smtClean="0">
                  <a:solidFill>
                    <a:srgbClr val="018BE9"/>
                  </a:solidFill>
                  <a:latin typeface="微软雅黑" panose="020B0503020204020204" pitchFamily="34" charset="-122"/>
                  <a:ea typeface="微软雅黑" panose="020B0503020204020204" pitchFamily="34" charset="-122"/>
                </a:rPr>
                <a:t>开题</a:t>
              </a:r>
              <a:endParaRPr lang="zh-CN" altLang="en-US" b="1" smtClean="0">
                <a:solidFill>
                  <a:srgbClr val="018BE9"/>
                </a:solidFill>
              </a:endParaRPr>
            </a:p>
          </p:txBody>
        </p:sp>
        <p:sp>
          <p:nvSpPr>
            <p:cNvPr id="31" name="椭圆 30"/>
            <p:cNvSpPr/>
            <p:nvPr>
              <p:custDataLst>
                <p:tags r:id="rId10"/>
              </p:custDataLst>
            </p:nvPr>
          </p:nvSpPr>
          <p:spPr>
            <a:xfrm>
              <a:off x="1332893" y="3105409"/>
              <a:ext cx="332388" cy="332388"/>
            </a:xfrm>
            <a:prstGeom prst="ellipse">
              <a:avLst/>
            </a:prstGeom>
            <a:solidFill>
              <a:srgbClr val="018BE9"/>
            </a:solidFill>
            <a:ln w="12700" cap="flat" cmpd="sng" algn="ctr">
              <a:noFill/>
              <a:prstDash val="solid"/>
              <a:miter lim="800000"/>
            </a:ln>
            <a:effectLst/>
          </p:spPr>
          <p:txBody>
            <a:bodyPr rtlCol="0" anchor="ctr">
              <a:normAutofit fontScale="42500" lnSpcReduction="20000"/>
            </a:bodyPr>
            <a:p>
              <a:pPr algn="ctr"/>
              <a:r>
                <a:rPr lang="en-US" altLang="zh-CN" dirty="0">
                  <a:solidFill>
                    <a:srgbClr val="FFFFFF"/>
                  </a:solidFill>
                </a:rPr>
                <a:t>B</a:t>
              </a:r>
              <a:endParaRPr lang="zh-CN" altLang="en-US" dirty="0">
                <a:solidFill>
                  <a:srgbClr val="FFFFFF"/>
                </a:solidFill>
              </a:endParaRPr>
            </a:p>
          </p:txBody>
        </p:sp>
      </p:grpSp>
      <p:grpSp>
        <p:nvGrpSpPr>
          <p:cNvPr id="32" name="组合 31"/>
          <p:cNvGrpSpPr/>
          <p:nvPr>
            <p:custDataLst>
              <p:tags r:id="rId11"/>
            </p:custDataLst>
          </p:nvPr>
        </p:nvGrpSpPr>
        <p:grpSpPr>
          <a:xfrm>
            <a:off x="4951610" y="1704748"/>
            <a:ext cx="1351529" cy="2097533"/>
            <a:chOff x="823323" y="3105409"/>
            <a:chExt cx="1351529" cy="2097533"/>
          </a:xfrm>
        </p:grpSpPr>
        <p:cxnSp>
          <p:nvCxnSpPr>
            <p:cNvPr id="33" name="直接连接符 32"/>
            <p:cNvCxnSpPr/>
            <p:nvPr>
              <p:custDataLst>
                <p:tags r:id="rId12"/>
              </p:custDataLst>
            </p:nvPr>
          </p:nvCxnSpPr>
          <p:spPr>
            <a:xfrm>
              <a:off x="1499087" y="3444485"/>
              <a:ext cx="0" cy="518746"/>
            </a:xfrm>
            <a:prstGeom prst="line">
              <a:avLst/>
            </a:prstGeom>
            <a:noFill/>
            <a:ln w="6350" cap="flat" cmpd="sng" algn="ctr">
              <a:solidFill>
                <a:srgbClr val="018BE9"/>
              </a:solidFill>
              <a:prstDash val="sysDash"/>
              <a:miter lim="800000"/>
            </a:ln>
            <a:effectLst/>
          </p:spPr>
        </p:cxnSp>
        <p:sp>
          <p:nvSpPr>
            <p:cNvPr id="34" name="任意多边形 33"/>
            <p:cNvSpPr/>
            <p:nvPr>
              <p:custDataLst>
                <p:tags r:id="rId13"/>
              </p:custDataLst>
            </p:nvPr>
          </p:nvSpPr>
          <p:spPr>
            <a:xfrm>
              <a:off x="823323" y="4046263"/>
              <a:ext cx="1351529" cy="1156679"/>
            </a:xfrm>
            <a:custGeom>
              <a:avLst/>
              <a:gdLst>
                <a:gd name="connsiteX0" fmla="*/ 1485682 w 1746230"/>
                <a:gd name="connsiteY0" fmla="*/ 0 h 1494476"/>
                <a:gd name="connsiteX1" fmla="*/ 1490501 w 1746230"/>
                <a:gd name="connsiteY1" fmla="*/ 3976 h 1494476"/>
                <a:gd name="connsiteX2" fmla="*/ 1746230 w 1746230"/>
                <a:gd name="connsiteY2" fmla="*/ 621361 h 1494476"/>
                <a:gd name="connsiteX3" fmla="*/ 873115 w 1746230"/>
                <a:gd name="connsiteY3" fmla="*/ 1494476 h 1494476"/>
                <a:gd name="connsiteX4" fmla="*/ 0 w 1746230"/>
                <a:gd name="connsiteY4" fmla="*/ 621361 h 1494476"/>
                <a:gd name="connsiteX5" fmla="*/ 255730 w 1746230"/>
                <a:gd name="connsiteY5" fmla="*/ 3976 h 1494476"/>
                <a:gd name="connsiteX6" fmla="*/ 260547 w 1746230"/>
                <a:gd name="connsiteY6" fmla="*/ 1 h 1494476"/>
                <a:gd name="connsiteX7" fmla="*/ 873114 w 1746230"/>
                <a:gd name="connsiteY7" fmla="*/ 612568 h 14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30" h="1494476">
                  <a:moveTo>
                    <a:pt x="1485682" y="0"/>
                  </a:moveTo>
                  <a:lnTo>
                    <a:pt x="1490501" y="3976"/>
                  </a:lnTo>
                  <a:cubicBezTo>
                    <a:pt x="1648504" y="161978"/>
                    <a:pt x="1746230" y="380257"/>
                    <a:pt x="1746230" y="621361"/>
                  </a:cubicBezTo>
                  <a:cubicBezTo>
                    <a:pt x="1746230" y="1103569"/>
                    <a:pt x="1355323" y="1494476"/>
                    <a:pt x="873115" y="1494476"/>
                  </a:cubicBezTo>
                  <a:cubicBezTo>
                    <a:pt x="390907" y="1494476"/>
                    <a:pt x="0" y="1103569"/>
                    <a:pt x="0" y="621361"/>
                  </a:cubicBezTo>
                  <a:cubicBezTo>
                    <a:pt x="0" y="380257"/>
                    <a:pt x="97727" y="161978"/>
                    <a:pt x="255730" y="3976"/>
                  </a:cubicBezTo>
                  <a:lnTo>
                    <a:pt x="260547" y="1"/>
                  </a:lnTo>
                  <a:lnTo>
                    <a:pt x="873114" y="612568"/>
                  </a:lnTo>
                  <a:close/>
                </a:path>
              </a:pathLst>
            </a:custGeom>
            <a:solidFill>
              <a:srgbClr val="FFC000"/>
            </a:solidFill>
            <a:ln w="12700" cap="flat" cmpd="sng" algn="ctr">
              <a:noFill/>
              <a:prstDash val="solid"/>
              <a:miter lim="800000"/>
            </a:ln>
            <a:effectLst/>
          </p:spPr>
          <p:txBody>
            <a:bodyPr rtlCol="0" anchor="ctr">
              <a:normAutofit/>
            </a:bodyPr>
            <a:p>
              <a:pPr algn="ctr"/>
              <a:endParaRPr lang="zh-CN" altLang="en-US"/>
            </a:p>
          </p:txBody>
        </p:sp>
        <p:sp>
          <p:nvSpPr>
            <p:cNvPr id="35" name="椭圆 34"/>
            <p:cNvSpPr/>
            <p:nvPr>
              <p:custDataLst>
                <p:tags r:id="rId14"/>
              </p:custDataLst>
            </p:nvPr>
          </p:nvSpPr>
          <p:spPr>
            <a:xfrm>
              <a:off x="941829" y="3969919"/>
              <a:ext cx="1114516" cy="1114516"/>
            </a:xfrm>
            <a:prstGeom prst="ellipse">
              <a:avLst/>
            </a:prstGeom>
            <a:solidFill>
              <a:srgbClr val="FEFFFF"/>
            </a:solidFill>
            <a:ln w="12700" cap="flat" cmpd="sng" algn="ctr">
              <a:solidFill>
                <a:srgbClr val="018BE9"/>
              </a:solidFill>
              <a:prstDash val="solid"/>
              <a:miter lim="800000"/>
            </a:ln>
            <a:effectLst>
              <a:outerShdw blurRad="63500" sx="102000" sy="102000" algn="ctr" rotWithShape="0">
                <a:prstClr val="black">
                  <a:alpha val="40000"/>
                </a:prstClr>
              </a:outerShdw>
            </a:effectLst>
          </p:spPr>
          <p:txBody>
            <a:bodyPr rtlCol="0" anchor="ctr">
              <a:normAutofit/>
            </a:bodyPr>
            <a:p>
              <a:pPr algn="ctr">
                <a:buClrTx/>
                <a:buSzTx/>
                <a:buFontTx/>
              </a:pPr>
              <a:r>
                <a:rPr lang="zh-CN" altLang="en-US" b="1" smtClean="0">
                  <a:solidFill>
                    <a:srgbClr val="018BE9"/>
                  </a:solidFill>
                  <a:latin typeface="微软雅黑" panose="020B0503020204020204" pitchFamily="34" charset="-122"/>
                  <a:ea typeface="微软雅黑" panose="020B0503020204020204" pitchFamily="34" charset="-122"/>
                </a:rPr>
                <a:t>初稿</a:t>
              </a:r>
              <a:endParaRPr lang="zh-CN" altLang="en-US" b="1" smtClean="0">
                <a:solidFill>
                  <a:srgbClr val="018BE9"/>
                </a:solidFill>
                <a:latin typeface="微软雅黑" panose="020B0503020204020204" pitchFamily="34" charset="-122"/>
                <a:ea typeface="微软雅黑" panose="020B0503020204020204" pitchFamily="34" charset="-122"/>
              </a:endParaRPr>
            </a:p>
          </p:txBody>
        </p:sp>
        <p:sp>
          <p:nvSpPr>
            <p:cNvPr id="36" name="椭圆 35"/>
            <p:cNvSpPr/>
            <p:nvPr>
              <p:custDataLst>
                <p:tags r:id="rId15"/>
              </p:custDataLst>
            </p:nvPr>
          </p:nvSpPr>
          <p:spPr>
            <a:xfrm>
              <a:off x="1332893" y="3105409"/>
              <a:ext cx="332388" cy="332388"/>
            </a:xfrm>
            <a:prstGeom prst="ellipse">
              <a:avLst/>
            </a:prstGeom>
            <a:solidFill>
              <a:srgbClr val="018BE9"/>
            </a:solidFill>
            <a:ln w="12700" cap="flat" cmpd="sng" algn="ctr">
              <a:noFill/>
              <a:prstDash val="solid"/>
              <a:miter lim="800000"/>
            </a:ln>
            <a:effectLst/>
          </p:spPr>
          <p:txBody>
            <a:bodyPr rtlCol="0" anchor="ctr">
              <a:normAutofit fontScale="42500" lnSpcReduction="20000"/>
            </a:bodyPr>
            <a:p>
              <a:pPr algn="ctr"/>
              <a:r>
                <a:rPr lang="en-US" altLang="zh-CN" dirty="0">
                  <a:solidFill>
                    <a:srgbClr val="FFFFFF"/>
                  </a:solidFill>
                </a:rPr>
                <a:t>C</a:t>
              </a:r>
              <a:endParaRPr lang="zh-CN" altLang="en-US" dirty="0">
                <a:solidFill>
                  <a:srgbClr val="FFFFFF"/>
                </a:solidFill>
              </a:endParaRPr>
            </a:p>
          </p:txBody>
        </p:sp>
      </p:grpSp>
      <p:grpSp>
        <p:nvGrpSpPr>
          <p:cNvPr id="37" name="组合 36"/>
          <p:cNvGrpSpPr/>
          <p:nvPr>
            <p:custDataLst>
              <p:tags r:id="rId16"/>
            </p:custDataLst>
          </p:nvPr>
        </p:nvGrpSpPr>
        <p:grpSpPr>
          <a:xfrm>
            <a:off x="6479274" y="1704748"/>
            <a:ext cx="1351529" cy="2097533"/>
            <a:chOff x="823323" y="3105409"/>
            <a:chExt cx="1351529" cy="2097533"/>
          </a:xfrm>
        </p:grpSpPr>
        <p:cxnSp>
          <p:nvCxnSpPr>
            <p:cNvPr id="38" name="直接连接符 37"/>
            <p:cNvCxnSpPr/>
            <p:nvPr>
              <p:custDataLst>
                <p:tags r:id="rId17"/>
              </p:custDataLst>
            </p:nvPr>
          </p:nvCxnSpPr>
          <p:spPr>
            <a:xfrm>
              <a:off x="1499087" y="3444485"/>
              <a:ext cx="0" cy="518746"/>
            </a:xfrm>
            <a:prstGeom prst="line">
              <a:avLst/>
            </a:prstGeom>
            <a:noFill/>
            <a:ln w="6350" cap="flat" cmpd="sng" algn="ctr">
              <a:solidFill>
                <a:srgbClr val="018BE9"/>
              </a:solidFill>
              <a:prstDash val="sysDash"/>
              <a:miter lim="800000"/>
            </a:ln>
            <a:effectLst/>
          </p:spPr>
        </p:cxnSp>
        <p:sp>
          <p:nvSpPr>
            <p:cNvPr id="39" name="任意多边形 38"/>
            <p:cNvSpPr/>
            <p:nvPr>
              <p:custDataLst>
                <p:tags r:id="rId18"/>
              </p:custDataLst>
            </p:nvPr>
          </p:nvSpPr>
          <p:spPr>
            <a:xfrm>
              <a:off x="823323" y="4046263"/>
              <a:ext cx="1351529" cy="1156679"/>
            </a:xfrm>
            <a:custGeom>
              <a:avLst/>
              <a:gdLst>
                <a:gd name="connsiteX0" fmla="*/ 1485682 w 1746230"/>
                <a:gd name="connsiteY0" fmla="*/ 0 h 1494476"/>
                <a:gd name="connsiteX1" fmla="*/ 1490501 w 1746230"/>
                <a:gd name="connsiteY1" fmla="*/ 3976 h 1494476"/>
                <a:gd name="connsiteX2" fmla="*/ 1746230 w 1746230"/>
                <a:gd name="connsiteY2" fmla="*/ 621361 h 1494476"/>
                <a:gd name="connsiteX3" fmla="*/ 873115 w 1746230"/>
                <a:gd name="connsiteY3" fmla="*/ 1494476 h 1494476"/>
                <a:gd name="connsiteX4" fmla="*/ 0 w 1746230"/>
                <a:gd name="connsiteY4" fmla="*/ 621361 h 1494476"/>
                <a:gd name="connsiteX5" fmla="*/ 255730 w 1746230"/>
                <a:gd name="connsiteY5" fmla="*/ 3976 h 1494476"/>
                <a:gd name="connsiteX6" fmla="*/ 260547 w 1746230"/>
                <a:gd name="connsiteY6" fmla="*/ 1 h 1494476"/>
                <a:gd name="connsiteX7" fmla="*/ 873114 w 1746230"/>
                <a:gd name="connsiteY7" fmla="*/ 612568 h 14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30" h="1494476">
                  <a:moveTo>
                    <a:pt x="1485682" y="0"/>
                  </a:moveTo>
                  <a:lnTo>
                    <a:pt x="1490501" y="3976"/>
                  </a:lnTo>
                  <a:cubicBezTo>
                    <a:pt x="1648504" y="161978"/>
                    <a:pt x="1746230" y="380257"/>
                    <a:pt x="1746230" y="621361"/>
                  </a:cubicBezTo>
                  <a:cubicBezTo>
                    <a:pt x="1746230" y="1103569"/>
                    <a:pt x="1355323" y="1494476"/>
                    <a:pt x="873115" y="1494476"/>
                  </a:cubicBezTo>
                  <a:cubicBezTo>
                    <a:pt x="390907" y="1494476"/>
                    <a:pt x="0" y="1103569"/>
                    <a:pt x="0" y="621361"/>
                  </a:cubicBezTo>
                  <a:cubicBezTo>
                    <a:pt x="0" y="380257"/>
                    <a:pt x="97727" y="161978"/>
                    <a:pt x="255730" y="3976"/>
                  </a:cubicBezTo>
                  <a:lnTo>
                    <a:pt x="260547" y="1"/>
                  </a:lnTo>
                  <a:lnTo>
                    <a:pt x="873114" y="612568"/>
                  </a:lnTo>
                  <a:close/>
                </a:path>
              </a:pathLst>
            </a:custGeom>
            <a:solidFill>
              <a:srgbClr val="FFC000"/>
            </a:solidFill>
            <a:ln w="12700" cap="flat" cmpd="sng" algn="ctr">
              <a:noFill/>
              <a:prstDash val="solid"/>
              <a:miter lim="800000"/>
            </a:ln>
            <a:effectLst/>
          </p:spPr>
          <p:txBody>
            <a:bodyPr rtlCol="0" anchor="ctr">
              <a:normAutofit/>
            </a:bodyPr>
            <a:p>
              <a:pPr algn="ctr"/>
              <a:endParaRPr lang="zh-CN" altLang="en-US"/>
            </a:p>
          </p:txBody>
        </p:sp>
        <p:sp>
          <p:nvSpPr>
            <p:cNvPr id="40" name="椭圆 39"/>
            <p:cNvSpPr/>
            <p:nvPr>
              <p:custDataLst>
                <p:tags r:id="rId19"/>
              </p:custDataLst>
            </p:nvPr>
          </p:nvSpPr>
          <p:spPr>
            <a:xfrm>
              <a:off x="941829" y="3969919"/>
              <a:ext cx="1114516" cy="1114516"/>
            </a:xfrm>
            <a:prstGeom prst="ellipse">
              <a:avLst/>
            </a:prstGeom>
            <a:solidFill>
              <a:srgbClr val="FEFFFF"/>
            </a:solidFill>
            <a:ln w="12700" cap="flat" cmpd="sng" algn="ctr">
              <a:solidFill>
                <a:srgbClr val="018BE9"/>
              </a:solidFill>
              <a:prstDash val="solid"/>
              <a:miter lim="800000"/>
            </a:ln>
            <a:effectLst>
              <a:outerShdw blurRad="63500" sx="102000" sy="102000" algn="ctr" rotWithShape="0">
                <a:prstClr val="black">
                  <a:alpha val="40000"/>
                </a:prstClr>
              </a:outerShdw>
            </a:effectLst>
          </p:spPr>
          <p:txBody>
            <a:bodyPr rtlCol="0" anchor="ctr">
              <a:normAutofit/>
            </a:bodyPr>
            <a:p>
              <a:pPr algn="ctr">
                <a:buClrTx/>
                <a:buSzTx/>
                <a:buFontTx/>
              </a:pPr>
              <a:r>
                <a:rPr lang="zh-CN" altLang="en-US" b="1" smtClean="0">
                  <a:solidFill>
                    <a:srgbClr val="018BE9"/>
                  </a:solidFill>
                  <a:latin typeface="微软雅黑" panose="020B0503020204020204" pitchFamily="34" charset="-122"/>
                  <a:ea typeface="微软雅黑" panose="020B0503020204020204" pitchFamily="34" charset="-122"/>
                </a:rPr>
                <a:t>修</a:t>
              </a:r>
              <a:r>
                <a:rPr lang="zh-CN" altLang="en-US" b="1" smtClean="0">
                  <a:solidFill>
                    <a:srgbClr val="018BE9"/>
                  </a:solidFill>
                  <a:latin typeface="微软雅黑" panose="020B0503020204020204" pitchFamily="34" charset="-122"/>
                  <a:ea typeface="微软雅黑" panose="020B0503020204020204" pitchFamily="34" charset="-122"/>
                </a:rPr>
                <a:t>稿</a:t>
              </a:r>
              <a:endParaRPr lang="zh-CN" altLang="en-US" b="1" smtClean="0">
                <a:solidFill>
                  <a:srgbClr val="018BE9"/>
                </a:solidFill>
              </a:endParaRPr>
            </a:p>
          </p:txBody>
        </p:sp>
        <p:sp>
          <p:nvSpPr>
            <p:cNvPr id="41" name="椭圆 40"/>
            <p:cNvSpPr/>
            <p:nvPr>
              <p:custDataLst>
                <p:tags r:id="rId20"/>
              </p:custDataLst>
            </p:nvPr>
          </p:nvSpPr>
          <p:spPr>
            <a:xfrm>
              <a:off x="1332893" y="3105409"/>
              <a:ext cx="332388" cy="332388"/>
            </a:xfrm>
            <a:prstGeom prst="ellipse">
              <a:avLst/>
            </a:prstGeom>
            <a:solidFill>
              <a:srgbClr val="018BE9"/>
            </a:solidFill>
            <a:ln w="12700" cap="flat" cmpd="sng" algn="ctr">
              <a:noFill/>
              <a:prstDash val="solid"/>
              <a:miter lim="800000"/>
            </a:ln>
            <a:effectLst/>
          </p:spPr>
          <p:txBody>
            <a:bodyPr rtlCol="0" anchor="ctr">
              <a:normAutofit fontScale="42500" lnSpcReduction="20000"/>
            </a:bodyPr>
            <a:p>
              <a:pPr algn="ctr"/>
              <a:r>
                <a:rPr lang="en-US" altLang="zh-CN" dirty="0">
                  <a:solidFill>
                    <a:srgbClr val="FFFFFF"/>
                  </a:solidFill>
                </a:rPr>
                <a:t>D</a:t>
              </a:r>
              <a:endParaRPr lang="zh-CN" altLang="en-US" dirty="0">
                <a:solidFill>
                  <a:srgbClr val="FFFFFF"/>
                </a:solidFill>
              </a:endParaRPr>
            </a:p>
          </p:txBody>
        </p:sp>
      </p:grpSp>
      <p:grpSp>
        <p:nvGrpSpPr>
          <p:cNvPr id="42" name="组合 41"/>
          <p:cNvGrpSpPr/>
          <p:nvPr>
            <p:custDataLst>
              <p:tags r:id="rId21"/>
            </p:custDataLst>
          </p:nvPr>
        </p:nvGrpSpPr>
        <p:grpSpPr>
          <a:xfrm>
            <a:off x="8006936" y="1704748"/>
            <a:ext cx="1351529" cy="2097533"/>
            <a:chOff x="823323" y="3105409"/>
            <a:chExt cx="1351529" cy="2097533"/>
          </a:xfrm>
        </p:grpSpPr>
        <p:cxnSp>
          <p:nvCxnSpPr>
            <p:cNvPr id="43" name="直接连接符 42"/>
            <p:cNvCxnSpPr/>
            <p:nvPr>
              <p:custDataLst>
                <p:tags r:id="rId22"/>
              </p:custDataLst>
            </p:nvPr>
          </p:nvCxnSpPr>
          <p:spPr>
            <a:xfrm>
              <a:off x="1499087" y="3444485"/>
              <a:ext cx="0" cy="518746"/>
            </a:xfrm>
            <a:prstGeom prst="line">
              <a:avLst/>
            </a:prstGeom>
            <a:noFill/>
            <a:ln w="6350" cap="flat" cmpd="sng" algn="ctr">
              <a:solidFill>
                <a:srgbClr val="018BE9"/>
              </a:solidFill>
              <a:prstDash val="sysDash"/>
              <a:miter lim="800000"/>
            </a:ln>
            <a:effectLst/>
          </p:spPr>
        </p:cxnSp>
        <p:sp>
          <p:nvSpPr>
            <p:cNvPr id="44" name="任意多边形 43"/>
            <p:cNvSpPr/>
            <p:nvPr>
              <p:custDataLst>
                <p:tags r:id="rId23"/>
              </p:custDataLst>
            </p:nvPr>
          </p:nvSpPr>
          <p:spPr>
            <a:xfrm>
              <a:off x="823323" y="4046263"/>
              <a:ext cx="1351529" cy="1156679"/>
            </a:xfrm>
            <a:custGeom>
              <a:avLst/>
              <a:gdLst>
                <a:gd name="connsiteX0" fmla="*/ 1485682 w 1746230"/>
                <a:gd name="connsiteY0" fmla="*/ 0 h 1494476"/>
                <a:gd name="connsiteX1" fmla="*/ 1490501 w 1746230"/>
                <a:gd name="connsiteY1" fmla="*/ 3976 h 1494476"/>
                <a:gd name="connsiteX2" fmla="*/ 1746230 w 1746230"/>
                <a:gd name="connsiteY2" fmla="*/ 621361 h 1494476"/>
                <a:gd name="connsiteX3" fmla="*/ 873115 w 1746230"/>
                <a:gd name="connsiteY3" fmla="*/ 1494476 h 1494476"/>
                <a:gd name="connsiteX4" fmla="*/ 0 w 1746230"/>
                <a:gd name="connsiteY4" fmla="*/ 621361 h 1494476"/>
                <a:gd name="connsiteX5" fmla="*/ 255730 w 1746230"/>
                <a:gd name="connsiteY5" fmla="*/ 3976 h 1494476"/>
                <a:gd name="connsiteX6" fmla="*/ 260547 w 1746230"/>
                <a:gd name="connsiteY6" fmla="*/ 1 h 1494476"/>
                <a:gd name="connsiteX7" fmla="*/ 873114 w 1746230"/>
                <a:gd name="connsiteY7" fmla="*/ 612568 h 14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30" h="1494476">
                  <a:moveTo>
                    <a:pt x="1485682" y="0"/>
                  </a:moveTo>
                  <a:lnTo>
                    <a:pt x="1490501" y="3976"/>
                  </a:lnTo>
                  <a:cubicBezTo>
                    <a:pt x="1648504" y="161978"/>
                    <a:pt x="1746230" y="380257"/>
                    <a:pt x="1746230" y="621361"/>
                  </a:cubicBezTo>
                  <a:cubicBezTo>
                    <a:pt x="1746230" y="1103569"/>
                    <a:pt x="1355323" y="1494476"/>
                    <a:pt x="873115" y="1494476"/>
                  </a:cubicBezTo>
                  <a:cubicBezTo>
                    <a:pt x="390907" y="1494476"/>
                    <a:pt x="0" y="1103569"/>
                    <a:pt x="0" y="621361"/>
                  </a:cubicBezTo>
                  <a:cubicBezTo>
                    <a:pt x="0" y="380257"/>
                    <a:pt x="97727" y="161978"/>
                    <a:pt x="255730" y="3976"/>
                  </a:cubicBezTo>
                  <a:lnTo>
                    <a:pt x="260547" y="1"/>
                  </a:lnTo>
                  <a:lnTo>
                    <a:pt x="873114" y="612568"/>
                  </a:lnTo>
                  <a:close/>
                </a:path>
              </a:pathLst>
            </a:custGeom>
            <a:solidFill>
              <a:srgbClr val="FFC000"/>
            </a:solidFill>
            <a:ln w="12700" cap="flat" cmpd="sng" algn="ctr">
              <a:noFill/>
              <a:prstDash val="solid"/>
              <a:miter lim="800000"/>
            </a:ln>
            <a:effectLst/>
          </p:spPr>
          <p:txBody>
            <a:bodyPr rtlCol="0" anchor="ctr">
              <a:normAutofit/>
            </a:bodyPr>
            <a:p>
              <a:pPr algn="ctr"/>
              <a:endParaRPr lang="zh-CN" altLang="en-US"/>
            </a:p>
          </p:txBody>
        </p:sp>
        <p:sp>
          <p:nvSpPr>
            <p:cNvPr id="45" name="椭圆 44"/>
            <p:cNvSpPr/>
            <p:nvPr>
              <p:custDataLst>
                <p:tags r:id="rId24"/>
              </p:custDataLst>
            </p:nvPr>
          </p:nvSpPr>
          <p:spPr>
            <a:xfrm>
              <a:off x="941829" y="3969919"/>
              <a:ext cx="1114516" cy="1114516"/>
            </a:xfrm>
            <a:prstGeom prst="ellipse">
              <a:avLst/>
            </a:prstGeom>
            <a:solidFill>
              <a:srgbClr val="FEFFFF"/>
            </a:solidFill>
            <a:ln w="12700" cap="flat" cmpd="sng" algn="ctr">
              <a:solidFill>
                <a:srgbClr val="018BE9"/>
              </a:solidFill>
              <a:prstDash val="solid"/>
              <a:miter lim="800000"/>
            </a:ln>
            <a:effectLst>
              <a:outerShdw blurRad="63500" sx="102000" sy="102000" algn="ctr" rotWithShape="0">
                <a:prstClr val="black">
                  <a:alpha val="40000"/>
                </a:prstClr>
              </a:outerShdw>
            </a:effectLst>
          </p:spPr>
          <p:txBody>
            <a:bodyPr rtlCol="0" anchor="ctr">
              <a:normAutofit/>
            </a:bodyPr>
            <a:p>
              <a:pPr algn="ctr">
                <a:buClrTx/>
                <a:buSzTx/>
                <a:buFontTx/>
              </a:pPr>
              <a:r>
                <a:rPr lang="zh-CN" altLang="en-US" b="1" smtClean="0">
                  <a:solidFill>
                    <a:srgbClr val="018BE9"/>
                  </a:solidFill>
                  <a:latin typeface="微软雅黑" panose="020B0503020204020204" pitchFamily="34" charset="-122"/>
                  <a:ea typeface="微软雅黑" panose="020B0503020204020204" pitchFamily="34" charset="-122"/>
                </a:rPr>
                <a:t>定稿</a:t>
              </a:r>
              <a:endParaRPr lang="zh-CN" altLang="en-US" b="1" smtClean="0">
                <a:solidFill>
                  <a:srgbClr val="018BE9"/>
                </a:solidFill>
              </a:endParaRPr>
            </a:p>
          </p:txBody>
        </p:sp>
        <p:sp>
          <p:nvSpPr>
            <p:cNvPr id="46" name="椭圆 45"/>
            <p:cNvSpPr/>
            <p:nvPr>
              <p:custDataLst>
                <p:tags r:id="rId25"/>
              </p:custDataLst>
            </p:nvPr>
          </p:nvSpPr>
          <p:spPr>
            <a:xfrm>
              <a:off x="1332893" y="3105409"/>
              <a:ext cx="332388" cy="332388"/>
            </a:xfrm>
            <a:prstGeom prst="ellipse">
              <a:avLst/>
            </a:prstGeom>
            <a:solidFill>
              <a:srgbClr val="018BE9"/>
            </a:solidFill>
            <a:ln w="12700" cap="flat" cmpd="sng" algn="ctr">
              <a:noFill/>
              <a:prstDash val="solid"/>
              <a:miter lim="800000"/>
            </a:ln>
            <a:effectLst/>
          </p:spPr>
          <p:txBody>
            <a:bodyPr rtlCol="0" anchor="ctr">
              <a:normAutofit fontScale="52500" lnSpcReduction="20000"/>
            </a:bodyPr>
            <a:p>
              <a:pPr algn="ctr"/>
              <a:r>
                <a:rPr lang="en-US" altLang="zh-CN" dirty="0">
                  <a:solidFill>
                    <a:srgbClr val="FFFFFF"/>
                  </a:solidFill>
                </a:rPr>
                <a:t>E</a:t>
              </a:r>
              <a:endParaRPr lang="zh-CN" altLang="en-US" dirty="0">
                <a:solidFill>
                  <a:srgbClr val="FFFFFF"/>
                </a:solidFill>
              </a:endParaRPr>
            </a:p>
          </p:txBody>
        </p:sp>
      </p:grpSp>
      <p:sp>
        <p:nvSpPr>
          <p:cNvPr id="3" name="文本框 2"/>
          <p:cNvSpPr txBox="1"/>
          <p:nvPr/>
        </p:nvSpPr>
        <p:spPr>
          <a:xfrm>
            <a:off x="1443990" y="4100195"/>
            <a:ext cx="1803400" cy="645160"/>
          </a:xfrm>
          <a:prstGeom prst="rect">
            <a:avLst/>
          </a:prstGeom>
          <a:noFill/>
        </p:spPr>
        <p:txBody>
          <a:bodyPr wrap="square" rtlCol="0" anchor="t">
            <a:spAutoFit/>
          </a:bodyPr>
          <a:p>
            <a:r>
              <a:rPr lang="en-US" altLang="x-none" dirty="0">
                <a:solidFill>
                  <a:srgbClr val="000000"/>
                </a:solidFill>
                <a:latin typeface="微软雅黑" panose="020B0503020204020204" pitchFamily="34" charset="-122"/>
                <a:ea typeface="微软雅黑" panose="020B0503020204020204" pitchFamily="34" charset="-122"/>
                <a:sym typeface="+mn-ea"/>
              </a:rPr>
              <a:t>CNKI</a:t>
            </a:r>
            <a:r>
              <a:rPr lang="zh-CN" altLang="en-US" dirty="0">
                <a:solidFill>
                  <a:srgbClr val="000000"/>
                </a:solidFill>
                <a:latin typeface="微软雅黑" panose="020B0503020204020204" pitchFamily="34" charset="-122"/>
                <a:ea typeface="微软雅黑" panose="020B0503020204020204" pitchFamily="34" charset="-122"/>
                <a:sym typeface="+mn-ea"/>
              </a:rPr>
              <a:t>的学科浏览、分组与排序</a:t>
            </a:r>
            <a:endParaRPr lang="zh-CN" altLang="en-US"/>
          </a:p>
        </p:txBody>
      </p:sp>
      <p:sp>
        <p:nvSpPr>
          <p:cNvPr id="7" name="文本框 6"/>
          <p:cNvSpPr txBox="1"/>
          <p:nvPr/>
        </p:nvSpPr>
        <p:spPr>
          <a:xfrm>
            <a:off x="3246755" y="4100195"/>
            <a:ext cx="1823085" cy="645160"/>
          </a:xfrm>
          <a:prstGeom prst="rect">
            <a:avLst/>
          </a:prstGeom>
          <a:noFill/>
        </p:spPr>
        <p:txBody>
          <a:bodyPr wrap="square" rtlCol="0" anchor="t">
            <a:spAutoFit/>
          </a:bodyPr>
          <a:p>
            <a:r>
              <a:rPr lang="en-US" altLang="x-none" dirty="0">
                <a:solidFill>
                  <a:srgbClr val="000000"/>
                </a:solidFill>
                <a:latin typeface="微软雅黑" panose="020B0503020204020204" pitchFamily="34" charset="-122"/>
                <a:ea typeface="微软雅黑" panose="020B0503020204020204" pitchFamily="34" charset="-122"/>
                <a:sym typeface="+mn-ea"/>
              </a:rPr>
              <a:t>CNKI</a:t>
            </a:r>
            <a:r>
              <a:rPr lang="zh-CN" altLang="en-US" dirty="0">
                <a:solidFill>
                  <a:srgbClr val="000000"/>
                </a:solidFill>
                <a:latin typeface="微软雅黑" panose="020B0503020204020204" pitchFamily="34" charset="-122"/>
                <a:ea typeface="微软雅黑" panose="020B0503020204020204" pitchFamily="34" charset="-122"/>
                <a:sym typeface="+mn-ea"/>
              </a:rPr>
              <a:t>的简单检索、分析与阅读</a:t>
            </a:r>
            <a:endParaRPr lang="zh-CN" altLang="en-US"/>
          </a:p>
        </p:txBody>
      </p:sp>
      <p:sp>
        <p:nvSpPr>
          <p:cNvPr id="9" name="文本框 8"/>
          <p:cNvSpPr txBox="1"/>
          <p:nvPr/>
        </p:nvSpPr>
        <p:spPr>
          <a:xfrm>
            <a:off x="5069840" y="4100195"/>
            <a:ext cx="1790065" cy="645160"/>
          </a:xfrm>
          <a:prstGeom prst="rect">
            <a:avLst/>
          </a:prstGeom>
          <a:noFill/>
        </p:spPr>
        <p:txBody>
          <a:bodyPr wrap="square" rtlCol="0" anchor="t">
            <a:spAutoFit/>
          </a:bodyPr>
          <a:p>
            <a:r>
              <a:rPr lang="en-US" altLang="x-none" dirty="0">
                <a:solidFill>
                  <a:srgbClr val="000000"/>
                </a:solidFill>
                <a:latin typeface="微软雅黑" panose="020B0503020204020204" pitchFamily="34" charset="-122"/>
                <a:ea typeface="微软雅黑" panose="020B0503020204020204" pitchFamily="34" charset="-122"/>
                <a:sym typeface="+mn-ea"/>
              </a:rPr>
              <a:t>CNKI</a:t>
            </a:r>
            <a:r>
              <a:rPr lang="zh-CN" altLang="en-US" dirty="0">
                <a:solidFill>
                  <a:srgbClr val="000000"/>
                </a:solidFill>
                <a:latin typeface="微软雅黑" panose="020B0503020204020204" pitchFamily="34" charset="-122"/>
                <a:ea typeface="微软雅黑" panose="020B0503020204020204" pitchFamily="34" charset="-122"/>
                <a:sym typeface="+mn-ea"/>
              </a:rPr>
              <a:t>的高级检索、知网节</a:t>
            </a:r>
            <a:endParaRPr lang="zh-CN" altLang="en-US"/>
          </a:p>
        </p:txBody>
      </p:sp>
      <p:sp>
        <p:nvSpPr>
          <p:cNvPr id="10" name="文本框 9"/>
          <p:cNvSpPr txBox="1"/>
          <p:nvPr/>
        </p:nvSpPr>
        <p:spPr>
          <a:xfrm>
            <a:off x="6686550" y="4100195"/>
            <a:ext cx="1553845" cy="645160"/>
          </a:xfrm>
          <a:prstGeom prst="rect">
            <a:avLst/>
          </a:prstGeom>
          <a:noFill/>
        </p:spPr>
        <p:txBody>
          <a:bodyPr wrap="square" rtlCol="0" anchor="t">
            <a:spAutoFit/>
          </a:bodyPr>
          <a:p>
            <a:r>
              <a:rPr lang="en-US" altLang="zh-CN" dirty="0">
                <a:solidFill>
                  <a:srgbClr val="000000"/>
                </a:solidFill>
                <a:latin typeface="微软雅黑" panose="020B0503020204020204" pitchFamily="34" charset="-122"/>
                <a:ea typeface="微软雅黑" panose="020B0503020204020204" pitchFamily="34" charset="-122"/>
                <a:sym typeface="+mn-ea"/>
              </a:rPr>
              <a:t>CNKI</a:t>
            </a:r>
            <a:r>
              <a:rPr lang="zh-CN" altLang="en-US" dirty="0">
                <a:solidFill>
                  <a:srgbClr val="000000"/>
                </a:solidFill>
                <a:latin typeface="微软雅黑" panose="020B0503020204020204" pitchFamily="34" charset="-122"/>
                <a:ea typeface="微软雅黑" panose="020B0503020204020204" pitchFamily="34" charset="-122"/>
                <a:sym typeface="+mn-ea"/>
              </a:rPr>
              <a:t>的</a:t>
            </a:r>
            <a:r>
              <a:rPr lang="zh-CN" altLang="en-US" dirty="0">
                <a:solidFill>
                  <a:srgbClr val="000000"/>
                </a:solidFill>
                <a:latin typeface="微软雅黑" panose="020B0503020204020204" pitchFamily="34" charset="-122"/>
                <a:ea typeface="微软雅黑" panose="020B0503020204020204" pitchFamily="34" charset="-122"/>
                <a:sym typeface="+mn-ea"/>
              </a:rPr>
              <a:t>句子检索</a:t>
            </a:r>
            <a:endParaRPr lang="zh-CN" altLang="en-US"/>
          </a:p>
        </p:txBody>
      </p:sp>
      <p:sp>
        <p:nvSpPr>
          <p:cNvPr id="12" name="矩形 11"/>
          <p:cNvSpPr/>
          <p:nvPr/>
        </p:nvSpPr>
        <p:spPr>
          <a:xfrm>
            <a:off x="579794" y="547226"/>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论文形成记</a:t>
            </a:r>
            <a:endParaRPr lang="zh-CN" altLang="en-US" dirty="0">
              <a:solidFill>
                <a:srgbClr val="0070C0"/>
              </a:solidFill>
            </a:endParaRPr>
          </a:p>
        </p:txBody>
      </p:sp>
      <p:sp>
        <p:nvSpPr>
          <p:cNvPr id="13" name="文本框 12"/>
          <p:cNvSpPr txBox="1"/>
          <p:nvPr/>
        </p:nvSpPr>
        <p:spPr>
          <a:xfrm>
            <a:off x="8240395" y="4100195"/>
            <a:ext cx="1724660" cy="64516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CNKI</a:t>
            </a:r>
            <a:r>
              <a:rPr lang="zh-CN" altLang="zh-CN">
                <a:latin typeface="微软雅黑" panose="020B0503020204020204" pitchFamily="34" charset="-122"/>
                <a:ea typeface="微软雅黑" panose="020B0503020204020204" pitchFamily="34" charset="-122"/>
                <a:cs typeface="微软雅黑" panose="020B0503020204020204" pitchFamily="34" charset="-122"/>
              </a:rPr>
              <a:t>的导出参考文献</a:t>
            </a:r>
            <a:endParaRPr lang="zh-CN" altLang="zh-CN">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一、选题</a:t>
            </a:r>
            <a:endParaRPr lang="zh-CN" altLang="en-US" dirty="0">
              <a:solidFill>
                <a:srgbClr val="0070C0"/>
              </a:solidFill>
            </a:endParaRPr>
          </a:p>
        </p:txBody>
      </p:sp>
      <p:sp>
        <p:nvSpPr>
          <p:cNvPr id="3" name="文本框 2"/>
          <p:cNvSpPr txBox="1"/>
          <p:nvPr/>
        </p:nvSpPr>
        <p:spPr>
          <a:xfrm>
            <a:off x="1155065" y="917575"/>
            <a:ext cx="3237865" cy="460375"/>
          </a:xfrm>
          <a:prstGeom prst="rect">
            <a:avLst/>
          </a:prstGeom>
          <a:noFill/>
        </p:spPr>
        <p:txBody>
          <a:bodyPr wrap="square" rtlCol="0" anchor="t">
            <a:spAutoFit/>
          </a:bodyPr>
          <a:p>
            <a:r>
              <a:rPr lang="zh-CN" altLang="en-US" sz="2400" dirty="0">
                <a:solidFill>
                  <a:srgbClr val="000000"/>
                </a:solidFill>
                <a:latin typeface="微软雅黑" panose="020B0503020204020204" pitchFamily="34" charset="-122"/>
                <a:ea typeface="微软雅黑" panose="020B0503020204020204" pitchFamily="34" charset="-122"/>
                <a:sym typeface="+mn-ea"/>
              </a:rPr>
              <a:t>学科浏览、分组与排序</a:t>
            </a:r>
            <a:endParaRPr lang="zh-CN" altLang="en-US" sz="2400"/>
          </a:p>
        </p:txBody>
      </p:sp>
      <p:pic>
        <p:nvPicPr>
          <p:cNvPr id="2" name="图片 1"/>
          <p:cNvPicPr>
            <a:picLocks noChangeAspect="1"/>
          </p:cNvPicPr>
          <p:nvPr/>
        </p:nvPicPr>
        <p:blipFill>
          <a:blip r:embed="rId1"/>
          <a:stretch>
            <a:fillRect/>
          </a:stretch>
        </p:blipFill>
        <p:spPr>
          <a:xfrm>
            <a:off x="490855" y="1524635"/>
            <a:ext cx="11210925" cy="5057775"/>
          </a:xfrm>
          <a:prstGeom prst="rect">
            <a:avLst/>
          </a:prstGeom>
        </p:spPr>
      </p:pic>
      <p:pic>
        <p:nvPicPr>
          <p:cNvPr id="5" name="图片 4"/>
          <p:cNvPicPr>
            <a:picLocks noChangeAspect="1"/>
          </p:cNvPicPr>
          <p:nvPr/>
        </p:nvPicPr>
        <p:blipFill>
          <a:blip r:embed="rId2"/>
          <a:stretch>
            <a:fillRect/>
          </a:stretch>
        </p:blipFill>
        <p:spPr>
          <a:xfrm>
            <a:off x="309880" y="1377950"/>
            <a:ext cx="11572875" cy="5353050"/>
          </a:xfrm>
          <a:prstGeom prst="rect">
            <a:avLst/>
          </a:prstGeom>
        </p:spPr>
      </p:pic>
      <p:pic>
        <p:nvPicPr>
          <p:cNvPr id="6" name="图片 5"/>
          <p:cNvPicPr>
            <a:picLocks noChangeAspect="1"/>
          </p:cNvPicPr>
          <p:nvPr/>
        </p:nvPicPr>
        <p:blipFill>
          <a:blip r:embed="rId3"/>
          <a:stretch>
            <a:fillRect/>
          </a:stretch>
        </p:blipFill>
        <p:spPr>
          <a:xfrm>
            <a:off x="309880" y="1391285"/>
            <a:ext cx="11791950" cy="51911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一、选题</a:t>
            </a:r>
            <a:endParaRPr lang="zh-CN" altLang="en-US" dirty="0">
              <a:solidFill>
                <a:srgbClr val="0070C0"/>
              </a:solidFill>
            </a:endParaRPr>
          </a:p>
        </p:txBody>
      </p:sp>
      <p:sp>
        <p:nvSpPr>
          <p:cNvPr id="3" name="文本框 2"/>
          <p:cNvSpPr txBox="1"/>
          <p:nvPr/>
        </p:nvSpPr>
        <p:spPr>
          <a:xfrm>
            <a:off x="1155065" y="917575"/>
            <a:ext cx="3237865" cy="460375"/>
          </a:xfrm>
          <a:prstGeom prst="rect">
            <a:avLst/>
          </a:prstGeom>
          <a:noFill/>
        </p:spPr>
        <p:txBody>
          <a:bodyPr wrap="square" rtlCol="0" anchor="t">
            <a:spAutoFit/>
          </a:bodyPr>
          <a:p>
            <a:r>
              <a:rPr lang="zh-CN" altLang="en-US" sz="2400" dirty="0">
                <a:solidFill>
                  <a:srgbClr val="000000"/>
                </a:solidFill>
                <a:latin typeface="微软雅黑" panose="020B0503020204020204" pitchFamily="34" charset="-122"/>
                <a:ea typeface="微软雅黑" panose="020B0503020204020204" pitchFamily="34" charset="-122"/>
                <a:sym typeface="+mn-ea"/>
              </a:rPr>
              <a:t>学科浏览、排序与分组</a:t>
            </a:r>
            <a:endParaRPr lang="zh-CN" altLang="en-US" sz="2400"/>
          </a:p>
        </p:txBody>
      </p:sp>
      <p:pic>
        <p:nvPicPr>
          <p:cNvPr id="2" name="图片 1"/>
          <p:cNvPicPr>
            <a:picLocks noChangeAspect="1"/>
          </p:cNvPicPr>
          <p:nvPr/>
        </p:nvPicPr>
        <p:blipFill>
          <a:blip r:embed="rId1"/>
          <a:stretch>
            <a:fillRect/>
          </a:stretch>
        </p:blipFill>
        <p:spPr>
          <a:xfrm>
            <a:off x="314325" y="1483360"/>
            <a:ext cx="11563350" cy="5162550"/>
          </a:xfrm>
          <a:prstGeom prst="rect">
            <a:avLst/>
          </a:prstGeom>
        </p:spPr>
      </p:pic>
      <p:pic>
        <p:nvPicPr>
          <p:cNvPr id="6" name="图片 5"/>
          <p:cNvPicPr>
            <a:picLocks noChangeAspect="1"/>
          </p:cNvPicPr>
          <p:nvPr/>
        </p:nvPicPr>
        <p:blipFill>
          <a:blip r:embed="rId2"/>
          <a:stretch>
            <a:fillRect/>
          </a:stretch>
        </p:blipFill>
        <p:spPr>
          <a:xfrm>
            <a:off x="490855" y="1377950"/>
            <a:ext cx="11529695" cy="5460365"/>
          </a:xfrm>
          <a:prstGeom prst="rect">
            <a:avLst/>
          </a:prstGeom>
        </p:spPr>
      </p:pic>
      <p:pic>
        <p:nvPicPr>
          <p:cNvPr id="7" name="图片 6"/>
          <p:cNvPicPr>
            <a:picLocks noChangeAspect="1"/>
          </p:cNvPicPr>
          <p:nvPr/>
        </p:nvPicPr>
        <p:blipFill>
          <a:blip r:embed="rId3"/>
          <a:stretch>
            <a:fillRect/>
          </a:stretch>
        </p:blipFill>
        <p:spPr>
          <a:xfrm>
            <a:off x="314325" y="1483360"/>
            <a:ext cx="11620500" cy="47434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52450" y="1014730"/>
            <a:ext cx="11087100" cy="5638800"/>
          </a:xfrm>
          <a:prstGeom prst="rect">
            <a:avLst/>
          </a:prstGeom>
        </p:spPr>
      </p:pic>
      <p:pic>
        <p:nvPicPr>
          <p:cNvPr id="5" name="图片 4"/>
          <p:cNvPicPr>
            <a:picLocks noChangeAspect="1"/>
          </p:cNvPicPr>
          <p:nvPr/>
        </p:nvPicPr>
        <p:blipFill>
          <a:blip r:embed="rId2"/>
          <a:stretch>
            <a:fillRect/>
          </a:stretch>
        </p:blipFill>
        <p:spPr>
          <a:xfrm>
            <a:off x="423545" y="911225"/>
            <a:ext cx="11344275" cy="5505450"/>
          </a:xfrm>
          <a:prstGeom prst="rect">
            <a:avLst/>
          </a:prstGeom>
        </p:spPr>
      </p:pic>
      <p:pic>
        <p:nvPicPr>
          <p:cNvPr id="6" name="图片 5"/>
          <p:cNvPicPr>
            <a:picLocks noChangeAspect="1"/>
          </p:cNvPicPr>
          <p:nvPr/>
        </p:nvPicPr>
        <p:blipFill>
          <a:blip r:embed="rId3"/>
          <a:stretch>
            <a:fillRect/>
          </a:stretch>
        </p:blipFill>
        <p:spPr>
          <a:xfrm>
            <a:off x="285750" y="1450340"/>
            <a:ext cx="11525250" cy="4162425"/>
          </a:xfrm>
          <a:prstGeom prst="rect">
            <a:avLst/>
          </a:prstGeom>
        </p:spPr>
      </p:pic>
      <p:pic>
        <p:nvPicPr>
          <p:cNvPr id="7" name="图片 6"/>
          <p:cNvPicPr>
            <a:picLocks noChangeAspect="1"/>
          </p:cNvPicPr>
          <p:nvPr/>
        </p:nvPicPr>
        <p:blipFill>
          <a:blip r:embed="rId4"/>
          <a:stretch>
            <a:fillRect/>
          </a:stretch>
        </p:blipFill>
        <p:spPr>
          <a:xfrm>
            <a:off x="395605" y="1296670"/>
            <a:ext cx="11306175" cy="3200400"/>
          </a:xfrm>
          <a:prstGeom prst="rect">
            <a:avLst/>
          </a:prstGeom>
        </p:spPr>
      </p:pic>
      <p:pic>
        <p:nvPicPr>
          <p:cNvPr id="9" name="图片 8"/>
          <p:cNvPicPr>
            <a:picLocks noChangeAspect="1"/>
          </p:cNvPicPr>
          <p:nvPr/>
        </p:nvPicPr>
        <p:blipFill>
          <a:blip r:embed="rId5"/>
          <a:stretch>
            <a:fillRect/>
          </a:stretch>
        </p:blipFill>
        <p:spPr>
          <a:xfrm>
            <a:off x="461645" y="2035810"/>
            <a:ext cx="11306175" cy="4000500"/>
          </a:xfrm>
          <a:prstGeom prst="rect">
            <a:avLst/>
          </a:prstGeom>
        </p:spPr>
      </p:pic>
      <p:pic>
        <p:nvPicPr>
          <p:cNvPr id="10" name="图片 9"/>
          <p:cNvPicPr>
            <a:picLocks noChangeAspect="1"/>
          </p:cNvPicPr>
          <p:nvPr/>
        </p:nvPicPr>
        <p:blipFill>
          <a:blip r:embed="rId6"/>
          <a:stretch>
            <a:fillRect/>
          </a:stretch>
        </p:blipFill>
        <p:spPr>
          <a:xfrm>
            <a:off x="461645" y="2167890"/>
            <a:ext cx="11410950" cy="3971925"/>
          </a:xfrm>
          <a:prstGeom prst="rect">
            <a:avLst/>
          </a:prstGeom>
        </p:spPr>
      </p:pic>
      <p:pic>
        <p:nvPicPr>
          <p:cNvPr id="11" name="图片 10"/>
          <p:cNvPicPr>
            <a:picLocks noChangeAspect="1"/>
          </p:cNvPicPr>
          <p:nvPr/>
        </p:nvPicPr>
        <p:blipFill>
          <a:blip r:embed="rId7"/>
          <a:stretch>
            <a:fillRect/>
          </a:stretch>
        </p:blipFill>
        <p:spPr>
          <a:xfrm>
            <a:off x="552450" y="2320290"/>
            <a:ext cx="11344275" cy="3819525"/>
          </a:xfrm>
          <a:prstGeom prst="rect">
            <a:avLst/>
          </a:prstGeom>
        </p:spPr>
      </p:pic>
      <p:pic>
        <p:nvPicPr>
          <p:cNvPr id="12" name="图片 11"/>
          <p:cNvPicPr>
            <a:picLocks noChangeAspect="1"/>
          </p:cNvPicPr>
          <p:nvPr/>
        </p:nvPicPr>
        <p:blipFill>
          <a:blip r:embed="rId8"/>
          <a:stretch>
            <a:fillRect/>
          </a:stretch>
        </p:blipFill>
        <p:spPr>
          <a:xfrm>
            <a:off x="423545" y="2320290"/>
            <a:ext cx="11239500" cy="3171825"/>
          </a:xfrm>
          <a:prstGeom prst="rect">
            <a:avLst/>
          </a:prstGeom>
        </p:spPr>
      </p:pic>
      <p:sp>
        <p:nvSpPr>
          <p:cNvPr id="13" name="文本框 12"/>
          <p:cNvSpPr txBox="1"/>
          <p:nvPr/>
        </p:nvSpPr>
        <p:spPr>
          <a:xfrm>
            <a:off x="4292600" y="2761615"/>
            <a:ext cx="4653280" cy="706755"/>
          </a:xfrm>
          <a:prstGeom prst="rect">
            <a:avLst/>
          </a:prstGeom>
          <a:solidFill>
            <a:schemeClr val="tx2">
              <a:lumMod val="20000"/>
              <a:lumOff val="80000"/>
            </a:schemeClr>
          </a:solidFill>
        </p:spPr>
        <p:txBody>
          <a:bodyPr wrap="square" rtlCol="0">
            <a:spAutoFit/>
          </a:bodyPr>
          <a:p>
            <a:r>
              <a:rPr lang="zh-CN" altLang="en-US" sz="2000"/>
              <a:t>通过</a:t>
            </a:r>
            <a:r>
              <a:rPr lang="en-US" altLang="zh-CN" sz="2000"/>
              <a:t>CNKI</a:t>
            </a:r>
            <a:r>
              <a:rPr lang="zh-CN" altLang="en-US" sz="2000"/>
              <a:t>指数，可以检索、发现和追踪</a:t>
            </a:r>
            <a:endParaRPr lang="zh-CN" altLang="en-US" sz="2000"/>
          </a:p>
          <a:p>
            <a:r>
              <a:rPr lang="zh-CN" altLang="en-US" sz="2000"/>
              <a:t>学术热点话题</a:t>
            </a:r>
            <a:endParaRPr lang="zh-CN" altLang="en-US" sz="2000"/>
          </a:p>
        </p:txBody>
      </p:sp>
      <p:sp>
        <p:nvSpPr>
          <p:cNvPr id="2" name="矩形 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一、选题    </a:t>
            </a:r>
            <a:r>
              <a:rPr lang="zh-CN" altLang="en-US" sz="2400" dirty="0">
                <a:solidFill>
                  <a:schemeClr val="tx1"/>
                </a:solidFill>
                <a:latin typeface="微软雅黑" panose="020B0503020204020204" pitchFamily="34" charset="-122"/>
                <a:ea typeface="微软雅黑" panose="020B0503020204020204" pitchFamily="34" charset="-122"/>
              </a:rPr>
              <a:t>多用指数分析</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1035685" y="603250"/>
            <a:ext cx="8352790" cy="5455285"/>
          </a:xfrm>
          <a:ln>
            <a:miter/>
          </a:ln>
        </p:spPr>
        <p:txBody>
          <a:bodyPr anchor="t"/>
          <a:p>
            <a:pPr marL="0" indent="0">
              <a:buNone/>
            </a:pPr>
            <a:endParaRPr lang="zh-CN" altLang="en-US" sz="2800">
              <a:solidFill>
                <a:schemeClr val="tx1"/>
              </a:solidFill>
              <a:effectLst>
                <a:outerShdw blurRad="38100" dist="38100" dir="2700000">
                  <a:srgbClr val="C0C0C0"/>
                </a:outerShdw>
              </a:effectLst>
            </a:endParaRPr>
          </a:p>
          <a:p>
            <a:pPr marL="0" indent="0">
              <a:buFont typeface="Arial" panose="020B0604020202020204" pitchFamily="34" charset="0"/>
              <a:buNone/>
            </a:pPr>
            <a:endParaRPr lang="zh-CN" altLang="en-US" sz="2800">
              <a:solidFill>
                <a:schemeClr val="tx1"/>
              </a:solidFill>
              <a:effectLst>
                <a:outerShdw blurRad="38100" dist="38100" dir="2700000">
                  <a:srgbClr val="C0C0C0"/>
                </a:outerShdw>
              </a:effectLst>
            </a:endParaRPr>
          </a:p>
          <a:p>
            <a:pPr marL="0" indent="0">
              <a:buNone/>
            </a:pPr>
            <a:r>
              <a:rPr lang="zh-CN" altLang="en-US" sz="3200" b="1">
                <a:solidFill>
                  <a:srgbClr val="1B539D"/>
                </a:solidFill>
                <a:latin typeface="宋体" panose="02010600030101010101" pitchFamily="2" charset="-122"/>
                <a:ea typeface="Arial" panose="020B0604020202020204" charset="-122"/>
              </a:rPr>
              <a:t>选题来源</a:t>
            </a:r>
            <a:endParaRPr lang="zh-CN" altLang="en-US" sz="3200" b="1">
              <a:solidFill>
                <a:srgbClr val="1B539D"/>
              </a:solidFill>
              <a:latin typeface="宋体" panose="02010600030101010101" pitchFamily="2" charset="-122"/>
              <a:ea typeface="Arial" panose="020B0604020202020204" charset="-122"/>
            </a:endParaRPr>
          </a:p>
          <a:p>
            <a:pPr marL="0" indent="0">
              <a:buNone/>
            </a:pPr>
            <a:endParaRPr lang="zh-CN" altLang="en-US" sz="3200" b="1">
              <a:solidFill>
                <a:srgbClr val="64606D"/>
              </a:solidFill>
              <a:latin typeface="宋体" panose="02010600030101010101" pitchFamily="2" charset="-122"/>
              <a:ea typeface="Arial" panose="020B0604020202020204" charset="-122"/>
            </a:endParaRPr>
          </a:p>
          <a:p>
            <a:pPr marL="0" indent="0">
              <a:buFont typeface="Arial" panose="020B0604020202020204" pitchFamily="34" charset="0"/>
              <a:buChar char="•"/>
            </a:pPr>
            <a:r>
              <a:rPr lang="zh-CN" altLang="en-US" sz="2800">
                <a:solidFill>
                  <a:schemeClr val="tx1"/>
                </a:solidFill>
                <a:effectLst/>
              </a:rPr>
              <a:t>现实的弊端</a:t>
            </a:r>
            <a:endParaRPr lang="zh-CN" altLang="en-US" sz="2800">
              <a:solidFill>
                <a:schemeClr val="tx1"/>
              </a:solidFill>
              <a:effectLst/>
            </a:endParaRPr>
          </a:p>
          <a:p>
            <a:pPr marL="0" indent="0">
              <a:buFont typeface="Arial" panose="020B0604020202020204" pitchFamily="34" charset="0"/>
              <a:buChar char="•"/>
            </a:pPr>
            <a:r>
              <a:rPr lang="zh-CN" altLang="en-US" sz="2800">
                <a:solidFill>
                  <a:schemeClr val="tx1"/>
                </a:solidFill>
                <a:effectLst/>
              </a:rPr>
              <a:t>科学研究空白处和边缘领域</a:t>
            </a:r>
            <a:endParaRPr lang="zh-CN" altLang="en-US" sz="2800">
              <a:solidFill>
                <a:schemeClr val="tx1"/>
              </a:solidFill>
              <a:effectLst/>
            </a:endParaRPr>
          </a:p>
          <a:p>
            <a:pPr marL="0" indent="0">
              <a:buFont typeface="Arial" panose="020B0604020202020204" pitchFamily="34" charset="0"/>
              <a:buChar char="•"/>
            </a:pPr>
            <a:r>
              <a:rPr lang="zh-CN" altLang="en-US" sz="2800">
                <a:solidFill>
                  <a:schemeClr val="tx1"/>
                </a:solidFill>
                <a:effectLst/>
              </a:rPr>
              <a:t>前人研究的不足处和错误处</a:t>
            </a:r>
            <a:endParaRPr lang="zh-CN" altLang="en-US" sz="3200">
              <a:solidFill>
                <a:schemeClr val="tx1"/>
              </a:solidFill>
              <a:effectLst/>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234565" y="457200"/>
            <a:ext cx="2835275" cy="460375"/>
          </a:xfrm>
          <a:prstGeom prst="rect">
            <a:avLst/>
          </a:prstGeom>
          <a:noFill/>
        </p:spPr>
        <p:txBody>
          <a:bodyPr wrap="square" rtlCol="0" anchor="t">
            <a:spAutoFit/>
          </a:bodyPr>
          <a:p>
            <a:r>
              <a:rPr lang="zh-CN" altLang="en-US" sz="2400" dirty="0">
                <a:solidFill>
                  <a:srgbClr val="000000"/>
                </a:solidFill>
                <a:latin typeface="微软雅黑" panose="020B0503020204020204" pitchFamily="34" charset="-122"/>
                <a:ea typeface="微软雅黑" panose="020B0503020204020204" pitchFamily="34" charset="-122"/>
                <a:sym typeface="+mn-ea"/>
              </a:rPr>
              <a:t>检索、分析与阅读</a:t>
            </a:r>
            <a:endParaRPr lang="zh-CN" altLang="en-US" sz="2400"/>
          </a:p>
        </p:txBody>
      </p:sp>
      <p:pic>
        <p:nvPicPr>
          <p:cNvPr id="4" name="图片 3"/>
          <p:cNvPicPr>
            <a:picLocks noChangeAspect="1"/>
          </p:cNvPicPr>
          <p:nvPr/>
        </p:nvPicPr>
        <p:blipFill>
          <a:blip r:embed="rId1"/>
          <a:stretch>
            <a:fillRect/>
          </a:stretch>
        </p:blipFill>
        <p:spPr>
          <a:xfrm>
            <a:off x="193714" y="1009874"/>
            <a:ext cx="11838095" cy="2638095"/>
          </a:xfrm>
          <a:prstGeom prst="rect">
            <a:avLst/>
          </a:prstGeom>
        </p:spPr>
      </p:pic>
      <p:pic>
        <p:nvPicPr>
          <p:cNvPr id="5" name="图片 4"/>
          <p:cNvPicPr>
            <a:picLocks noChangeAspect="1"/>
          </p:cNvPicPr>
          <p:nvPr/>
        </p:nvPicPr>
        <p:blipFill>
          <a:blip r:embed="rId2"/>
          <a:stretch>
            <a:fillRect/>
          </a:stretch>
        </p:blipFill>
        <p:spPr>
          <a:xfrm>
            <a:off x="377864" y="3156479"/>
            <a:ext cx="10561905" cy="1895238"/>
          </a:xfrm>
          <a:prstGeom prst="rect">
            <a:avLst/>
          </a:prstGeom>
        </p:spPr>
      </p:pic>
      <p:pic>
        <p:nvPicPr>
          <p:cNvPr id="6" name="图片 5"/>
          <p:cNvPicPr>
            <a:picLocks noChangeAspect="1"/>
          </p:cNvPicPr>
          <p:nvPr/>
        </p:nvPicPr>
        <p:blipFill>
          <a:blip r:embed="rId3"/>
          <a:stretch>
            <a:fillRect/>
          </a:stretch>
        </p:blipFill>
        <p:spPr>
          <a:xfrm>
            <a:off x="762666" y="4594953"/>
            <a:ext cx="10666667" cy="1914286"/>
          </a:xfrm>
          <a:prstGeom prst="rect">
            <a:avLst/>
          </a:prstGeom>
        </p:spPr>
      </p:pic>
      <p:sp>
        <p:nvSpPr>
          <p:cNvPr id="3" name="文本框 2"/>
          <p:cNvSpPr txBox="1"/>
          <p:nvPr/>
        </p:nvSpPr>
        <p:spPr>
          <a:xfrm>
            <a:off x="377825" y="1564005"/>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三种检索入口更具有指导性和逻辑性</a:t>
            </a:r>
            <a:endParaRPr lang="zh-CN" altLang="zh-CN" b="1">
              <a:solidFill>
                <a:schemeClr val="bg1"/>
              </a:solidFill>
            </a:endParaRPr>
          </a:p>
        </p:txBody>
      </p:sp>
      <p:sp>
        <p:nvSpPr>
          <p:cNvPr id="7" name="文本框 6"/>
          <p:cNvSpPr txBox="1"/>
          <p:nvPr/>
        </p:nvSpPr>
        <p:spPr>
          <a:xfrm>
            <a:off x="5392420" y="2144395"/>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可增减数据库资源范围，进行跨库检索</a:t>
            </a:r>
            <a:endParaRPr lang="zh-CN" altLang="zh-CN" b="1">
              <a:solidFill>
                <a:schemeClr val="bg1"/>
              </a:solidFill>
            </a:endParaRPr>
          </a:p>
        </p:txBody>
      </p:sp>
      <p:sp>
        <p:nvSpPr>
          <p:cNvPr id="8" name="文本框 7"/>
          <p:cNvSpPr txBox="1"/>
          <p:nvPr/>
        </p:nvSpPr>
        <p:spPr>
          <a:xfrm>
            <a:off x="2037080" y="3647440"/>
            <a:ext cx="4662805" cy="645160"/>
          </a:xfrm>
          <a:prstGeom prst="rect">
            <a:avLst/>
          </a:prstGeom>
          <a:solidFill>
            <a:schemeClr val="tx2">
              <a:lumMod val="60000"/>
              <a:lumOff val="40000"/>
            </a:schemeClr>
          </a:solidFill>
        </p:spPr>
        <p:txBody>
          <a:bodyPr wrap="square" rtlCol="0">
            <a:spAutoFit/>
          </a:bodyPr>
          <a:p>
            <a:r>
              <a:rPr lang="zh-CN" altLang="zh-CN" b="1">
                <a:solidFill>
                  <a:schemeClr val="bg1"/>
                </a:solidFill>
              </a:rPr>
              <a:t>对文章段落中心思想词语标引后可通过知识元检索获得相关内容，进行快速学习</a:t>
            </a:r>
            <a:endParaRPr lang="zh-CN" altLang="zh-CN" b="1">
              <a:solidFill>
                <a:schemeClr val="bg1"/>
              </a:solidFill>
            </a:endParaRPr>
          </a:p>
        </p:txBody>
      </p:sp>
      <p:sp>
        <p:nvSpPr>
          <p:cNvPr id="9" name="文本框 8"/>
          <p:cNvSpPr txBox="1"/>
          <p:nvPr/>
        </p:nvSpPr>
        <p:spPr>
          <a:xfrm>
            <a:off x="2447290" y="5052060"/>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揭示各种类型文献之间的相互引证关系</a:t>
            </a:r>
            <a:endParaRPr lang="zh-CN" altLang="zh-CN" b="1">
              <a:solidFill>
                <a:schemeClr val="bg1"/>
              </a:solidFill>
            </a:endParaRPr>
          </a:p>
        </p:txBody>
      </p:sp>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二、开题</a:t>
            </a:r>
            <a:endParaRPr lang="zh-CN" altLang="en-US" dirty="0">
              <a:solidFill>
                <a:srgbClr val="0070C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a:spLocks noChangeArrowheads="1"/>
          </p:cNvSpPr>
          <p:nvPr/>
        </p:nvSpPr>
        <p:spPr bwMode="auto">
          <a:xfrm>
            <a:off x="461535" y="317930"/>
            <a:ext cx="2214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一框式检索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19125" y="995045"/>
            <a:ext cx="10953750" cy="5638800"/>
          </a:xfrm>
          <a:prstGeom prst="rect">
            <a:avLst/>
          </a:prstGeom>
        </p:spPr>
      </p:pic>
      <p:sp>
        <p:nvSpPr>
          <p:cNvPr id="5" name="文本框 4"/>
          <p:cNvSpPr txBox="1"/>
          <p:nvPr/>
        </p:nvSpPr>
        <p:spPr>
          <a:xfrm>
            <a:off x="6583680" y="2465705"/>
            <a:ext cx="2926080" cy="368300"/>
          </a:xfrm>
          <a:prstGeom prst="rect">
            <a:avLst/>
          </a:prstGeom>
          <a:gradFill>
            <a:gsLst>
              <a:gs pos="0">
                <a:srgbClr val="FE4444"/>
              </a:gs>
              <a:gs pos="100000">
                <a:srgbClr val="832B2B"/>
              </a:gs>
            </a:gsLst>
            <a:lin ang="5400000" scaled="0"/>
          </a:gradFill>
        </p:spPr>
        <p:txBody>
          <a:bodyPr wrap="none" rtlCol="0" anchor="t">
            <a:spAutoFit/>
          </a:bodyPr>
          <a:p>
            <a:r>
              <a:rPr lang="zh-CN" altLang="en-US" dirty="0">
                <a:solidFill>
                  <a:schemeClr val="bg1"/>
                </a:solidFill>
                <a:latin typeface="Arial" panose="020B0604020202020204" pitchFamily="34" charset="0"/>
                <a:ea typeface="宋体" panose="02010600030101010101" pitchFamily="2" charset="-122"/>
                <a:sym typeface="+mn-ea"/>
              </a:rPr>
              <a:t>输入词提示自动补全和扩展</a:t>
            </a:r>
            <a:endParaRPr lang="zh-CN" altLang="en-US" dirty="0">
              <a:solidFill>
                <a:schemeClr val="bg1"/>
              </a:solidFill>
              <a:latin typeface="Arial" panose="020B0604020202020204" pitchFamily="34" charset="0"/>
              <a:ea typeface="宋体" panose="02010600030101010101" pitchFamily="2" charset="-122"/>
              <a:sym typeface="+mn-ea"/>
            </a:endParaRPr>
          </a:p>
        </p:txBody>
      </p:sp>
      <p:pic>
        <p:nvPicPr>
          <p:cNvPr id="4" name="图片 3"/>
          <p:cNvPicPr>
            <a:picLocks noChangeAspect="1"/>
          </p:cNvPicPr>
          <p:nvPr/>
        </p:nvPicPr>
        <p:blipFill>
          <a:blip r:embed="rId2"/>
          <a:stretch>
            <a:fillRect/>
          </a:stretch>
        </p:blipFill>
        <p:spPr>
          <a:xfrm>
            <a:off x="356870" y="995045"/>
            <a:ext cx="11477625" cy="5667375"/>
          </a:xfrm>
          <a:prstGeom prst="rect">
            <a:avLst/>
          </a:prstGeom>
        </p:spPr>
      </p:pic>
      <p:sp>
        <p:nvSpPr>
          <p:cNvPr id="6" name="矩形 5"/>
          <p:cNvSpPr/>
          <p:nvPr/>
        </p:nvSpPr>
        <p:spPr>
          <a:xfrm>
            <a:off x="8606155" y="3310255"/>
            <a:ext cx="903605" cy="35496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461645" y="995045"/>
            <a:ext cx="11410950" cy="5562600"/>
          </a:xfrm>
          <a:prstGeom prst="rect">
            <a:avLst/>
          </a:prstGeom>
        </p:spPr>
      </p:pic>
      <p:sp>
        <p:nvSpPr>
          <p:cNvPr id="3" name="文本框 2"/>
          <p:cNvSpPr txBox="1"/>
          <p:nvPr/>
        </p:nvSpPr>
        <p:spPr>
          <a:xfrm>
            <a:off x="4079875" y="2941955"/>
            <a:ext cx="4526280" cy="368300"/>
          </a:xfrm>
          <a:prstGeom prst="rect">
            <a:avLst/>
          </a:prstGeom>
          <a:gradFill>
            <a:gsLst>
              <a:gs pos="0">
                <a:srgbClr val="FE4444"/>
              </a:gs>
              <a:gs pos="100000">
                <a:srgbClr val="832B2B"/>
              </a:gs>
            </a:gsLst>
            <a:lin ang="5400000" scaled="0"/>
          </a:gradFill>
        </p:spPr>
        <p:txBody>
          <a:bodyPr wrap="none" rtlCol="0" anchor="t">
            <a:spAutoFit/>
          </a:bodyPr>
          <a:p>
            <a:r>
              <a:rPr lang="zh-CN" altLang="en-US" dirty="0">
                <a:solidFill>
                  <a:schemeClr val="bg1"/>
                </a:solidFill>
                <a:sym typeface="+mn-ea"/>
              </a:rPr>
              <a:t>外文资源与中文资源的完全统一、无缝融合</a:t>
            </a:r>
            <a:endParaRPr lang="zh-CN" altLang="en-US" dirty="0">
              <a:solidFill>
                <a:schemeClr val="bg1"/>
              </a:solidFill>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85445" y="911225"/>
            <a:ext cx="11420475" cy="5600700"/>
          </a:xfrm>
          <a:prstGeom prst="rect">
            <a:avLst/>
          </a:prstGeom>
        </p:spPr>
      </p:pic>
      <p:pic>
        <p:nvPicPr>
          <p:cNvPr id="6" name="图片 5"/>
          <p:cNvPicPr>
            <a:picLocks noChangeAspect="1"/>
          </p:cNvPicPr>
          <p:nvPr/>
        </p:nvPicPr>
        <p:blipFill>
          <a:blip r:embed="rId2"/>
          <a:stretch>
            <a:fillRect/>
          </a:stretch>
        </p:blipFill>
        <p:spPr>
          <a:xfrm>
            <a:off x="125730" y="1099185"/>
            <a:ext cx="11939270" cy="5224780"/>
          </a:xfrm>
          <a:prstGeom prst="rect">
            <a:avLst/>
          </a:prstGeom>
        </p:spPr>
      </p:pic>
      <p:sp>
        <p:nvSpPr>
          <p:cNvPr id="12" name="文本框 11"/>
          <p:cNvSpPr txBox="1"/>
          <p:nvPr/>
        </p:nvSpPr>
        <p:spPr>
          <a:xfrm>
            <a:off x="2228850" y="5241290"/>
            <a:ext cx="2195195" cy="706755"/>
          </a:xfrm>
          <a:prstGeom prst="rect">
            <a:avLst/>
          </a:prstGeom>
          <a:gradFill>
            <a:gsLst>
              <a:gs pos="0">
                <a:srgbClr val="FE4444"/>
              </a:gs>
              <a:gs pos="100000">
                <a:srgbClr val="832B2B"/>
              </a:gs>
            </a:gsLst>
            <a:lin ang="5400000" scaled="0"/>
          </a:gradFill>
        </p:spPr>
        <p:txBody>
          <a:bodyPr wrap="square" rtlCol="0">
            <a:spAutoFit/>
          </a:bodyPr>
          <a:p>
            <a:r>
              <a:rPr lang="zh-CN" altLang="en-US" sz="2000">
                <a:solidFill>
                  <a:schemeClr val="bg1"/>
                </a:solidFill>
              </a:rPr>
              <a:t>根据不同的分布项进行趋势比较</a:t>
            </a:r>
            <a:endParaRPr lang="zh-CN" altLang="en-US" sz="2000">
              <a:solidFill>
                <a:schemeClr val="bg1"/>
              </a:solidFill>
            </a:endParaRPr>
          </a:p>
        </p:txBody>
      </p:sp>
      <p:sp>
        <p:nvSpPr>
          <p:cNvPr id="7" name="矩形 6"/>
          <p:cNvSpPr/>
          <p:nvPr/>
        </p:nvSpPr>
        <p:spPr>
          <a:xfrm>
            <a:off x="473075" y="5739765"/>
            <a:ext cx="889000" cy="25146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cxnSp>
        <p:nvCxnSpPr>
          <p:cNvPr id="8" name="直接箭头连接符 7"/>
          <p:cNvCxnSpPr>
            <a:stCxn id="7" idx="3"/>
            <a:endCxn id="12" idx="1"/>
          </p:cNvCxnSpPr>
          <p:nvPr/>
        </p:nvCxnSpPr>
        <p:spPr>
          <a:xfrm flipV="1">
            <a:off x="1362075" y="5594985"/>
            <a:ext cx="866775" cy="2705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标题 1"/>
          <p:cNvSpPr>
            <a:spLocks noGrp="1" noChangeArrowheads="1"/>
          </p:cNvSpPr>
          <p:nvPr/>
        </p:nvSpPr>
        <p:spPr bwMode="auto">
          <a:xfrm>
            <a:off x="645795" y="140335"/>
            <a:ext cx="777367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计量可视化分析</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213995" y="935355"/>
            <a:ext cx="11782425" cy="5562600"/>
          </a:xfrm>
          <a:prstGeom prst="rect">
            <a:avLst/>
          </a:prstGeom>
        </p:spPr>
      </p:pic>
      <p:pic>
        <p:nvPicPr>
          <p:cNvPr id="7" name="图片 6"/>
          <p:cNvPicPr>
            <a:picLocks noChangeAspect="1"/>
          </p:cNvPicPr>
          <p:nvPr/>
        </p:nvPicPr>
        <p:blipFill>
          <a:blip r:embed="rId2"/>
          <a:stretch>
            <a:fillRect/>
          </a:stretch>
        </p:blipFill>
        <p:spPr>
          <a:xfrm>
            <a:off x="213995" y="911225"/>
            <a:ext cx="11763375" cy="5610225"/>
          </a:xfrm>
          <a:prstGeom prst="rect">
            <a:avLst/>
          </a:prstGeom>
        </p:spPr>
      </p:pic>
      <p:sp>
        <p:nvSpPr>
          <p:cNvPr id="3" name="标题 1"/>
          <p:cNvSpPr>
            <a:spLocks noGrp="1" noChangeArrowheads="1"/>
          </p:cNvSpPr>
          <p:nvPr/>
        </p:nvSpPr>
        <p:spPr bwMode="auto">
          <a:xfrm>
            <a:off x="645795" y="140335"/>
            <a:ext cx="777367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计量可视化分析</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274555" y="1569610"/>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1</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1" name="圆角矩形 10"/>
          <p:cNvSpPr>
            <a:spLocks noChangeArrowheads="1"/>
          </p:cNvSpPr>
          <p:nvPr/>
        </p:nvSpPr>
        <p:spPr bwMode="auto">
          <a:xfrm>
            <a:off x="3319266" y="158018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zh-CN" altLang="en-US" sz="2665" b="1" dirty="0" smtClean="0">
                <a:solidFill>
                  <a:srgbClr val="1B539D"/>
                </a:solidFill>
                <a:latin typeface="微软雅黑" panose="020B0503020204020204" pitchFamily="34" charset="-122"/>
                <a:ea typeface="微软雅黑" panose="020B0503020204020204" pitchFamily="34" charset="-122"/>
              </a:rPr>
              <a:t>初识</a:t>
            </a:r>
            <a:r>
              <a:rPr lang="en-US" altLang="zh-CN" sz="2665" b="1" dirty="0" smtClean="0">
                <a:solidFill>
                  <a:srgbClr val="1B539D"/>
                </a:solidFill>
                <a:latin typeface="微软雅黑" panose="020B0503020204020204" pitchFamily="34" charset="-122"/>
                <a:ea typeface="微软雅黑" panose="020B0503020204020204" pitchFamily="34" charset="-122"/>
              </a:rPr>
              <a:t>CNKI</a:t>
            </a:r>
            <a:endParaRPr lang="en-US" altLang="zh-CN" sz="2665" b="1" dirty="0">
              <a:solidFill>
                <a:srgbClr val="1B539D"/>
              </a:solidFill>
              <a:latin typeface="微软雅黑" panose="020B0503020204020204" pitchFamily="34" charset="-122"/>
              <a:ea typeface="微软雅黑" panose="020B0503020204020204" pitchFamily="34" charset="-122"/>
            </a:endParaRPr>
          </a:p>
        </p:txBody>
      </p:sp>
      <p:sp>
        <p:nvSpPr>
          <p:cNvPr id="4" name="圆角矩形 3"/>
          <p:cNvSpPr/>
          <p:nvPr/>
        </p:nvSpPr>
        <p:spPr>
          <a:xfrm>
            <a:off x="2274555" y="2773557"/>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2</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5" name="圆角矩形 4"/>
          <p:cNvSpPr>
            <a:spLocks noChangeArrowheads="1"/>
          </p:cNvSpPr>
          <p:nvPr/>
        </p:nvSpPr>
        <p:spPr bwMode="auto">
          <a:xfrm>
            <a:off x="3319266" y="279469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助力论文写作</a:t>
            </a:r>
            <a:endParaRPr lang="zh-CN" altLang="en-US" sz="2665" b="1" dirty="0" smtClean="0">
              <a:solidFill>
                <a:srgbClr val="1B539D"/>
              </a:solidFill>
              <a:latin typeface="微软雅黑" panose="020B0503020204020204" pitchFamily="34" charset="-122"/>
              <a:ea typeface="微软雅黑" panose="020B0503020204020204" pitchFamily="34" charset="-122"/>
            </a:endParaRPr>
          </a:p>
        </p:txBody>
      </p:sp>
      <p:sp>
        <p:nvSpPr>
          <p:cNvPr id="12" name="文本框 24"/>
          <p:cNvSpPr>
            <a:spLocks noChangeArrowheads="1"/>
          </p:cNvSpPr>
          <p:nvPr/>
        </p:nvSpPr>
        <p:spPr bwMode="auto">
          <a:xfrm>
            <a:off x="501650" y="65788"/>
            <a:ext cx="4205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sz="44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rPr>
              <a:t>CONTENT</a:t>
            </a:r>
            <a:endParaRPr lang="en-US" sz="40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13" name="圆角矩形 12"/>
          <p:cNvSpPr/>
          <p:nvPr/>
        </p:nvSpPr>
        <p:spPr>
          <a:xfrm>
            <a:off x="2274555" y="4079703"/>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3</a:t>
            </a:r>
            <a:endPar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4" name="圆角矩形 13"/>
          <p:cNvSpPr>
            <a:spLocks noChangeArrowheads="1"/>
          </p:cNvSpPr>
          <p:nvPr/>
        </p:nvSpPr>
        <p:spPr bwMode="auto">
          <a:xfrm>
            <a:off x="3319266" y="410124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实用小工具</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05790" y="341630"/>
            <a:ext cx="7367905" cy="521970"/>
          </a:xfrm>
          <a:prstGeom prst="rect">
            <a:avLst/>
          </a:prstGeom>
        </p:spPr>
        <p:txBody>
          <a:bodyPr wrap="square">
            <a:spAutoFit/>
          </a:bodyPr>
          <a:p>
            <a:r>
              <a:rPr lang="en-US" altLang="zh-CN" sz="2800" b="1" dirty="0" smtClean="0">
                <a:solidFill>
                  <a:srgbClr val="0070C0"/>
                </a:solidFill>
                <a:latin typeface="微软雅黑" panose="020B0503020204020204" pitchFamily="34" charset="-122"/>
                <a:ea typeface="微软雅黑" panose="020B0503020204020204" pitchFamily="34" charset="-122"/>
              </a:rPr>
              <a:t>HTML</a:t>
            </a:r>
            <a:r>
              <a:rPr lang="zh-CN" altLang="en-US" sz="2800" b="1" dirty="0" smtClean="0">
                <a:solidFill>
                  <a:srgbClr val="0070C0"/>
                </a:solidFill>
                <a:latin typeface="微软雅黑" panose="020B0503020204020204" pitchFamily="34" charset="-122"/>
                <a:ea typeface="微软雅黑" panose="020B0503020204020204" pitchFamily="34" charset="-122"/>
              </a:rPr>
              <a:t>全文阅读</a:t>
            </a:r>
            <a:endParaRPr lang="zh-CN" altLang="en-US" sz="2800" dirty="0">
              <a:solidFill>
                <a:srgbClr val="0070C0"/>
              </a:solidFill>
            </a:endParaRPr>
          </a:p>
        </p:txBody>
      </p:sp>
      <p:pic>
        <p:nvPicPr>
          <p:cNvPr id="9" name="图片 8"/>
          <p:cNvPicPr>
            <a:picLocks noChangeAspect="1"/>
          </p:cNvPicPr>
          <p:nvPr/>
        </p:nvPicPr>
        <p:blipFill>
          <a:blip r:embed="rId1"/>
          <a:stretch>
            <a:fillRect/>
          </a:stretch>
        </p:blipFill>
        <p:spPr>
          <a:xfrm>
            <a:off x="367030" y="1160780"/>
            <a:ext cx="11458575" cy="5276850"/>
          </a:xfrm>
          <a:prstGeom prst="rect">
            <a:avLst/>
          </a:prstGeom>
        </p:spPr>
      </p:pic>
      <p:pic>
        <p:nvPicPr>
          <p:cNvPr id="10" name="图片 9"/>
          <p:cNvPicPr>
            <a:picLocks noChangeAspect="1"/>
          </p:cNvPicPr>
          <p:nvPr/>
        </p:nvPicPr>
        <p:blipFill>
          <a:blip r:embed="rId2"/>
          <a:stretch>
            <a:fillRect/>
          </a:stretch>
        </p:blipFill>
        <p:spPr>
          <a:xfrm>
            <a:off x="103505" y="1120775"/>
            <a:ext cx="11985625" cy="5356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5220" y="1231265"/>
            <a:ext cx="8128000" cy="4677410"/>
          </a:xfrm>
          <a:prstGeom prst="rect">
            <a:avLst/>
          </a:prstGeom>
          <a:noFill/>
        </p:spPr>
        <p:txBody>
          <a:bodyPr wrap="square" rtlCol="0" anchor="t">
            <a:spAutoFit/>
          </a:bodyPr>
          <a:p>
            <a:pPr indent="0" fontAlgn="base">
              <a:buFont typeface="Arial" panose="020B0604020202020204" pitchFamily="34" charset="0"/>
              <a:buNone/>
            </a:pPr>
            <a:r>
              <a:rPr lang="zh-CN" altLang="en-US" sz="3200" b="1" dirty="0">
                <a:solidFill>
                  <a:srgbClr val="1B539D"/>
                </a:solidFill>
                <a:effectLst/>
                <a:ea typeface="宋体" panose="02010600030101010101" pitchFamily="2" charset="-122"/>
                <a:sym typeface="+mn-ea"/>
              </a:rPr>
              <a:t>开题报告书</a:t>
            </a:r>
            <a:endParaRPr lang="zh-CN" altLang="en-US" sz="3200" dirty="0">
              <a:solidFill>
                <a:srgbClr val="1B539D"/>
              </a:solidFill>
              <a:effectLst/>
              <a:ea typeface="宋体" panose="02010600030101010101" pitchFamily="2" charset="-122"/>
              <a:sym typeface="+mn-ea"/>
            </a:endParaRPr>
          </a:p>
          <a:p>
            <a:pPr indent="0" fontAlgn="base">
              <a:buFont typeface="Arial" panose="020B0604020202020204" pitchFamily="34" charset="0"/>
              <a:buNone/>
            </a:pPr>
            <a:endParaRPr lang="zh-CN" altLang="en-US" sz="2800" dirty="0">
              <a:solidFill>
                <a:schemeClr val="tx1"/>
              </a:solidFill>
              <a:effectLst/>
              <a:ea typeface="宋体" panose="02010600030101010101" pitchFamily="2" charset="-122"/>
              <a:sym typeface="+mn-ea"/>
            </a:endParaRPr>
          </a:p>
          <a:p>
            <a:pPr marL="342900" indent="-342900" fontAlgn="base">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本课题已有成果、当前研究动态与趋势；</a:t>
            </a:r>
            <a:endParaRPr lang="zh-CN" altLang="en-US" sz="2800" strike="noStrike" noProof="1" dirty="0">
              <a:solidFill>
                <a:schemeClr val="tx1"/>
              </a:solidFill>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选题的依据、目的和意义；</a:t>
            </a:r>
            <a:endParaRPr lang="zh-CN" altLang="en-US" sz="2800" strike="noStrike" noProof="1" dirty="0">
              <a:solidFill>
                <a:schemeClr val="tx1"/>
              </a:solidFill>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课题研究的基本内容，拟解决的问题；</a:t>
            </a:r>
            <a:endParaRPr lang="zh-CN" altLang="en-US" sz="2800" strike="noStrike" noProof="1" dirty="0">
              <a:solidFill>
                <a:schemeClr val="tx1"/>
              </a:solidFill>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运用的研究方法及步骤；</a:t>
            </a:r>
            <a:endParaRPr lang="zh-CN" altLang="en-US" sz="2800" strike="noStrike" noProof="1" dirty="0">
              <a:solidFill>
                <a:schemeClr val="tx1"/>
              </a:solidFill>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研究与写作的进度；</a:t>
            </a:r>
            <a:endParaRPr lang="zh-CN" altLang="en-US" sz="2800" strike="noStrike" noProof="1" dirty="0">
              <a:solidFill>
                <a:schemeClr val="tx1"/>
              </a:solidFill>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sz="2800" dirty="0">
                <a:solidFill>
                  <a:schemeClr val="tx1"/>
                </a:solidFill>
                <a:effectLst/>
                <a:ea typeface="宋体" panose="02010600030101010101" pitchFamily="2" charset="-122"/>
                <a:sym typeface="+mn-ea"/>
              </a:rPr>
              <a:t>主要参考文献。</a:t>
            </a:r>
            <a:endParaRPr lang="zh-CN" altLang="en-US" sz="2800" dirty="0">
              <a:solidFill>
                <a:schemeClr val="tx1"/>
              </a:solidFill>
              <a:effectLst/>
              <a:ea typeface="宋体" panose="02010600030101010101" pitchFamily="2" charset="-122"/>
              <a:sym typeface="+mn-ea"/>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5800" y="1098550"/>
            <a:ext cx="10820400" cy="5667375"/>
          </a:xfrm>
          <a:prstGeom prst="rect">
            <a:avLst/>
          </a:prstGeom>
        </p:spPr>
      </p:pic>
      <p:pic>
        <p:nvPicPr>
          <p:cNvPr id="5" name="图片 4"/>
          <p:cNvPicPr>
            <a:picLocks noChangeAspect="1"/>
          </p:cNvPicPr>
          <p:nvPr/>
        </p:nvPicPr>
        <p:blipFill>
          <a:blip r:embed="rId2"/>
          <a:stretch>
            <a:fillRect/>
          </a:stretch>
        </p:blipFill>
        <p:spPr>
          <a:xfrm>
            <a:off x="333375" y="1186180"/>
            <a:ext cx="11525250" cy="4486275"/>
          </a:xfrm>
          <a:prstGeom prst="rect">
            <a:avLst/>
          </a:prstGeom>
        </p:spPr>
      </p:pic>
      <p:pic>
        <p:nvPicPr>
          <p:cNvPr id="6" name="图片 5"/>
          <p:cNvPicPr>
            <a:picLocks noChangeAspect="1"/>
          </p:cNvPicPr>
          <p:nvPr/>
        </p:nvPicPr>
        <p:blipFill>
          <a:blip r:embed="rId3"/>
          <a:stretch>
            <a:fillRect/>
          </a:stretch>
        </p:blipFill>
        <p:spPr>
          <a:xfrm>
            <a:off x="1132205" y="1098550"/>
            <a:ext cx="9334500" cy="5572125"/>
          </a:xfrm>
          <a:prstGeom prst="rect">
            <a:avLst/>
          </a:prstGeom>
        </p:spPr>
      </p:pic>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三、初稿       </a:t>
            </a:r>
            <a:r>
              <a:rPr lang="zh-CN" altLang="en-US" sz="2400" dirty="0">
                <a:solidFill>
                  <a:schemeClr val="tx1"/>
                </a:solidFill>
                <a:latin typeface="微软雅黑" panose="020B0503020204020204" pitchFamily="34" charset="-122"/>
                <a:ea typeface="微软雅黑" panose="020B0503020204020204" pitchFamily="34" charset="-122"/>
              </a:rPr>
              <a:t>高级检索</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94970" y="1384935"/>
            <a:ext cx="10972800" cy="3820795"/>
          </a:xfrm>
          <a:prstGeom prst="rect">
            <a:avLst/>
          </a:prstGeom>
        </p:spPr>
      </p:pic>
      <p:sp>
        <p:nvSpPr>
          <p:cNvPr id="7" name="矩形 6"/>
          <p:cNvSpPr/>
          <p:nvPr/>
        </p:nvSpPr>
        <p:spPr>
          <a:xfrm>
            <a:off x="2453640" y="1798320"/>
            <a:ext cx="3291840" cy="54927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977640" y="716280"/>
            <a:ext cx="6202045" cy="460375"/>
          </a:xfrm>
          <a:prstGeom prst="rect">
            <a:avLst/>
          </a:prstGeom>
          <a:noFill/>
        </p:spPr>
        <p:txBody>
          <a:bodyPr wrap="square" rtlCol="0">
            <a:spAutoFit/>
          </a:bodyPr>
          <a:p>
            <a:r>
              <a:rPr lang="zh-CN" altLang="en-US" sz="2400"/>
              <a:t>SU='金融风险'*'防范' AND AF='中国人民银行'</a:t>
            </a:r>
            <a:endParaRPr lang="zh-CN" altLang="en-US" sz="2400"/>
          </a:p>
        </p:txBody>
      </p:sp>
      <p:pic>
        <p:nvPicPr>
          <p:cNvPr id="9" name="图片 8"/>
          <p:cNvPicPr>
            <a:picLocks noChangeAspect="1"/>
          </p:cNvPicPr>
          <p:nvPr/>
        </p:nvPicPr>
        <p:blipFill>
          <a:blip r:embed="rId2"/>
          <a:stretch>
            <a:fillRect/>
          </a:stretch>
        </p:blipFill>
        <p:spPr>
          <a:xfrm>
            <a:off x="878840" y="1176655"/>
            <a:ext cx="9438005" cy="5438140"/>
          </a:xfrm>
          <a:prstGeom prst="rect">
            <a:avLst/>
          </a:prstGeom>
        </p:spPr>
      </p:pic>
      <p:sp>
        <p:nvSpPr>
          <p:cNvPr id="10" name="矩形 9"/>
          <p:cNvSpPr/>
          <p:nvPr/>
        </p:nvSpPr>
        <p:spPr>
          <a:xfrm>
            <a:off x="8580120" y="2560320"/>
            <a:ext cx="1036320" cy="487680"/>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191135" y="1552575"/>
            <a:ext cx="11381105" cy="1495425"/>
          </a:xfrm>
          <a:prstGeom prst="rect">
            <a:avLst/>
          </a:prstGeom>
        </p:spPr>
      </p:pic>
      <p:sp>
        <p:nvSpPr>
          <p:cNvPr id="12" name="矩形 11"/>
          <p:cNvSpPr/>
          <p:nvPr/>
        </p:nvSpPr>
        <p:spPr>
          <a:xfrm>
            <a:off x="8790305" y="2147570"/>
            <a:ext cx="1089660" cy="36766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666750" y="1176655"/>
            <a:ext cx="8123555" cy="5733415"/>
          </a:xfrm>
          <a:prstGeom prst="rect">
            <a:avLst/>
          </a:prstGeom>
        </p:spPr>
      </p:pic>
      <p:sp>
        <p:nvSpPr>
          <p:cNvPr id="2" name="矩形 1"/>
          <p:cNvSpPr>
            <a:spLocks noChangeArrowheads="1"/>
          </p:cNvSpPr>
          <p:nvPr/>
        </p:nvSpPr>
        <p:spPr bwMode="auto">
          <a:xfrm>
            <a:off x="502175" y="423975"/>
            <a:ext cx="1808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专业检索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0" grpId="0" bldLvl="0" animBg="1"/>
      <p:bldP spid="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a:spLocks noChangeArrowheads="1"/>
          </p:cNvSpPr>
          <p:nvPr/>
        </p:nvSpPr>
        <p:spPr bwMode="auto">
          <a:xfrm>
            <a:off x="502175" y="423975"/>
            <a:ext cx="26212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作者发文检索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67030" y="1158240"/>
            <a:ext cx="11458575" cy="5372100"/>
          </a:xfrm>
          <a:prstGeom prst="rect">
            <a:avLst/>
          </a:prstGeom>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4263" y="1007835"/>
            <a:ext cx="11524187" cy="5188857"/>
          </a:xfrm>
          <a:prstGeom prst="rect">
            <a:avLst/>
          </a:prstGeom>
        </p:spPr>
      </p:pic>
      <p:sp>
        <p:nvSpPr>
          <p:cNvPr id="5" name="矩形 4"/>
          <p:cNvSpPr>
            <a:spLocks noChangeArrowheads="1"/>
          </p:cNvSpPr>
          <p:nvPr/>
        </p:nvSpPr>
        <p:spPr bwMode="auto">
          <a:xfrm>
            <a:off x="502175" y="423975"/>
            <a:ext cx="2214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出版物检索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09295" y="1007745"/>
            <a:ext cx="11249025" cy="5534025"/>
          </a:xfrm>
          <a:prstGeom prst="rect">
            <a:avLst/>
          </a:prstGeom>
        </p:spPr>
      </p:pic>
      <p:pic>
        <p:nvPicPr>
          <p:cNvPr id="10" name="图片 9"/>
          <p:cNvPicPr>
            <a:picLocks noChangeAspect="1"/>
          </p:cNvPicPr>
          <p:nvPr/>
        </p:nvPicPr>
        <p:blipFill>
          <a:blip r:embed="rId3"/>
          <a:stretch>
            <a:fillRect/>
          </a:stretch>
        </p:blipFill>
        <p:spPr>
          <a:xfrm>
            <a:off x="509905" y="1007745"/>
            <a:ext cx="11172825" cy="5667375"/>
          </a:xfrm>
          <a:prstGeom prst="rect">
            <a:avLst/>
          </a:prstGeom>
        </p:spPr>
      </p:pic>
      <p:pic>
        <p:nvPicPr>
          <p:cNvPr id="11" name="图片 10"/>
          <p:cNvPicPr>
            <a:picLocks noChangeAspect="1"/>
          </p:cNvPicPr>
          <p:nvPr/>
        </p:nvPicPr>
        <p:blipFill>
          <a:blip r:embed="rId4"/>
          <a:stretch>
            <a:fillRect/>
          </a:stretch>
        </p:blipFill>
        <p:spPr>
          <a:xfrm>
            <a:off x="2359660" y="1645920"/>
            <a:ext cx="1724025" cy="5029200"/>
          </a:xfrm>
          <a:prstGeom prst="rect">
            <a:avLst/>
          </a:prstGeom>
        </p:spPr>
      </p:pic>
      <p:pic>
        <p:nvPicPr>
          <p:cNvPr id="13" name="图片 12"/>
          <p:cNvPicPr>
            <a:picLocks noChangeAspect="1"/>
          </p:cNvPicPr>
          <p:nvPr/>
        </p:nvPicPr>
        <p:blipFill>
          <a:blip r:embed="rId5"/>
          <a:stretch>
            <a:fillRect/>
          </a:stretch>
        </p:blipFill>
        <p:spPr>
          <a:xfrm>
            <a:off x="719455" y="1064895"/>
            <a:ext cx="10753725" cy="5610225"/>
          </a:xfrm>
          <a:prstGeom prst="rect">
            <a:avLst/>
          </a:prstGeom>
        </p:spPr>
      </p:pic>
      <p:sp>
        <p:nvSpPr>
          <p:cNvPr id="14" name="矩形 13"/>
          <p:cNvSpPr/>
          <p:nvPr/>
        </p:nvSpPr>
        <p:spPr>
          <a:xfrm>
            <a:off x="8547100" y="3606165"/>
            <a:ext cx="814705" cy="42989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6"/>
          <a:stretch>
            <a:fillRect/>
          </a:stretch>
        </p:blipFill>
        <p:spPr>
          <a:xfrm>
            <a:off x="1017270" y="1064895"/>
            <a:ext cx="9505950" cy="5667375"/>
          </a:xfrm>
          <a:prstGeom prst="rect">
            <a:avLst/>
          </a:prstGeom>
        </p:spPr>
      </p:pic>
      <p:pic>
        <p:nvPicPr>
          <p:cNvPr id="16" name="图片 15"/>
          <p:cNvPicPr>
            <a:picLocks noChangeAspect="1"/>
          </p:cNvPicPr>
          <p:nvPr/>
        </p:nvPicPr>
        <p:blipFill>
          <a:blip r:embed="rId7"/>
          <a:stretch>
            <a:fillRect/>
          </a:stretch>
        </p:blipFill>
        <p:spPr>
          <a:xfrm>
            <a:off x="38735" y="1191260"/>
            <a:ext cx="12114530" cy="5415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4800" y="974725"/>
            <a:ext cx="11582400" cy="5543550"/>
          </a:xfrm>
          <a:prstGeom prst="rect">
            <a:avLst/>
          </a:prstGeom>
        </p:spPr>
      </p:pic>
      <p:pic>
        <p:nvPicPr>
          <p:cNvPr id="4" name="图片 3"/>
          <p:cNvPicPr>
            <a:picLocks noChangeAspect="1"/>
          </p:cNvPicPr>
          <p:nvPr/>
        </p:nvPicPr>
        <p:blipFill>
          <a:blip r:embed="rId2"/>
          <a:stretch>
            <a:fillRect/>
          </a:stretch>
        </p:blipFill>
        <p:spPr>
          <a:xfrm>
            <a:off x="109855" y="1127125"/>
            <a:ext cx="11972925" cy="5238750"/>
          </a:xfrm>
          <a:prstGeom prst="rect">
            <a:avLst/>
          </a:prstGeom>
        </p:spPr>
      </p:pic>
      <p:sp>
        <p:nvSpPr>
          <p:cNvPr id="12" name="矩形 11"/>
          <p:cNvSpPr/>
          <p:nvPr/>
        </p:nvSpPr>
        <p:spPr>
          <a:xfrm>
            <a:off x="490855" y="305435"/>
            <a:ext cx="7138670"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三、初稿       </a:t>
            </a:r>
            <a:r>
              <a:rPr lang="zh-CN" altLang="en-US" sz="2400" dirty="0">
                <a:latin typeface="微软雅黑" panose="020B0503020204020204" pitchFamily="34" charset="-122"/>
                <a:ea typeface="微软雅黑" panose="020B0503020204020204" pitchFamily="34" charset="-122"/>
                <a:sym typeface="+mn-ea"/>
              </a:rPr>
              <a:t>多用</a:t>
            </a:r>
            <a:r>
              <a:rPr lang="zh-CN" altLang="en-US" sz="2400" dirty="0">
                <a:solidFill>
                  <a:schemeClr val="tx1"/>
                </a:solidFill>
                <a:latin typeface="微软雅黑" panose="020B0503020204020204" pitchFamily="34" charset="-122"/>
                <a:ea typeface="微软雅黑" panose="020B0503020204020204" pitchFamily="34" charset="-122"/>
              </a:rPr>
              <a:t>知网节</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15695" y="1228725"/>
            <a:ext cx="9248775" cy="3095625"/>
          </a:xfrm>
          <a:prstGeom prst="rect">
            <a:avLst/>
          </a:prstGeom>
        </p:spPr>
      </p:pic>
      <p:grpSp>
        <p:nvGrpSpPr>
          <p:cNvPr id="4" name="组合 3"/>
          <p:cNvGrpSpPr/>
          <p:nvPr/>
        </p:nvGrpSpPr>
        <p:grpSpPr>
          <a:xfrm>
            <a:off x="3197225" y="2969260"/>
            <a:ext cx="1634490" cy="1158875"/>
            <a:chOff x="4988" y="4723"/>
            <a:chExt cx="2574" cy="1825"/>
          </a:xfrm>
        </p:grpSpPr>
        <p:sp>
          <p:nvSpPr>
            <p:cNvPr id="5" name="TextBox 5">
              <a:hlinkClick r:id="rId2" action="ppaction://hlinksldjump"/>
            </p:cNvPr>
            <p:cNvSpPr>
              <a:spLocks noChangeArrowheads="1"/>
            </p:cNvSpPr>
            <p:nvPr/>
          </p:nvSpPr>
          <p:spPr bwMode="auto">
            <a:xfrm>
              <a:off x="4988" y="5242"/>
              <a:ext cx="2574" cy="1307"/>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前人的研究脉络</a:t>
              </a:r>
              <a:endParaRPr lang="zh-CN" altLang="en-US" sz="2800"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p:txBody>
        </p:sp>
        <p:cxnSp>
          <p:nvCxnSpPr>
            <p:cNvPr id="6" name="直接箭头连接符 5"/>
            <p:cNvCxnSpPr/>
            <p:nvPr/>
          </p:nvCxnSpPr>
          <p:spPr>
            <a:xfrm>
              <a:off x="6204" y="4723"/>
              <a:ext cx="257" cy="4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809740" y="2950845"/>
            <a:ext cx="2293620" cy="1144270"/>
            <a:chOff x="11004" y="4746"/>
            <a:chExt cx="3612" cy="1802"/>
          </a:xfrm>
        </p:grpSpPr>
        <p:sp>
          <p:nvSpPr>
            <p:cNvPr id="18" name="TextBox 5">
              <a:hlinkClick r:id="rId2" action="ppaction://hlinksldjump"/>
            </p:cNvPr>
            <p:cNvSpPr>
              <a:spLocks noChangeArrowheads="1"/>
            </p:cNvSpPr>
            <p:nvPr/>
          </p:nvSpPr>
          <p:spPr bwMode="auto">
            <a:xfrm>
              <a:off x="11004" y="5242"/>
              <a:ext cx="3612" cy="1307"/>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哪些人认可？</a:t>
              </a:r>
              <a:endPar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a:p>
              <a:pPr algn="ctr" eaLnBrk="1" hangingPunct="1">
                <a:lnSpc>
                  <a:spcPct val="100000"/>
                </a:lnSpc>
                <a:spcBef>
                  <a:spcPct val="0"/>
                </a:spcBef>
                <a:buClrTx/>
                <a:buSzTx/>
                <a:buFont typeface="Arial" panose="020B0604020202020204" pitchFamily="34" charset="0"/>
                <a:buNone/>
              </a:pPr>
              <a:r>
                <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文献传播情况？</a:t>
              </a:r>
              <a:endPar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p:txBody>
        </p:sp>
        <p:cxnSp>
          <p:nvCxnSpPr>
            <p:cNvPr id="19" name="直接箭头连接符 18"/>
            <p:cNvCxnSpPr/>
            <p:nvPr/>
          </p:nvCxnSpPr>
          <p:spPr>
            <a:xfrm>
              <a:off x="12177" y="4746"/>
              <a:ext cx="443" cy="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0" name="图片 19"/>
          <p:cNvPicPr>
            <a:picLocks noChangeAspect="1"/>
          </p:cNvPicPr>
          <p:nvPr/>
        </p:nvPicPr>
        <p:blipFill>
          <a:blip r:embed="rId3"/>
          <a:stretch>
            <a:fillRect/>
          </a:stretch>
        </p:blipFill>
        <p:spPr>
          <a:xfrm>
            <a:off x="1182370" y="839470"/>
            <a:ext cx="9182100" cy="5476875"/>
          </a:xfrm>
          <a:prstGeom prst="rect">
            <a:avLst/>
          </a:prstGeom>
        </p:spPr>
      </p:pic>
      <p:sp>
        <p:nvSpPr>
          <p:cNvPr id="21" name="矩形 20"/>
          <p:cNvSpPr/>
          <p:nvPr/>
        </p:nvSpPr>
        <p:spPr>
          <a:xfrm>
            <a:off x="7094855" y="2154555"/>
            <a:ext cx="1200150" cy="39941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a:stretch>
            <a:fillRect/>
          </a:stretch>
        </p:blipFill>
        <p:spPr>
          <a:xfrm>
            <a:off x="1182370" y="969010"/>
            <a:ext cx="8763000" cy="4000500"/>
          </a:xfrm>
          <a:prstGeom prst="rect">
            <a:avLst/>
          </a:prstGeom>
        </p:spPr>
      </p:pic>
      <p:pic>
        <p:nvPicPr>
          <p:cNvPr id="23" name="图片 22"/>
          <p:cNvPicPr>
            <a:picLocks noChangeAspect="1"/>
          </p:cNvPicPr>
          <p:nvPr/>
        </p:nvPicPr>
        <p:blipFill>
          <a:blip r:embed="rId5"/>
          <a:stretch>
            <a:fillRect/>
          </a:stretch>
        </p:blipFill>
        <p:spPr>
          <a:xfrm>
            <a:off x="2167890" y="1003935"/>
            <a:ext cx="7143750" cy="5353050"/>
          </a:xfrm>
          <a:prstGeom prst="rect">
            <a:avLst/>
          </a:prstGeom>
        </p:spPr>
      </p:pic>
      <p:pic>
        <p:nvPicPr>
          <p:cNvPr id="24" name="图片 23"/>
          <p:cNvPicPr>
            <a:picLocks noChangeAspect="1"/>
          </p:cNvPicPr>
          <p:nvPr/>
        </p:nvPicPr>
        <p:blipFill>
          <a:blip r:embed="rId6"/>
          <a:stretch>
            <a:fillRect/>
          </a:stretch>
        </p:blipFill>
        <p:spPr>
          <a:xfrm>
            <a:off x="2649855" y="1003935"/>
            <a:ext cx="8896350" cy="5629275"/>
          </a:xfrm>
          <a:prstGeom prst="rect">
            <a:avLst/>
          </a:prstGeom>
        </p:spPr>
      </p:pic>
      <p:sp>
        <p:nvSpPr>
          <p:cNvPr id="12" name="矩形 11"/>
          <p:cNvSpPr/>
          <p:nvPr/>
        </p:nvSpPr>
        <p:spPr>
          <a:xfrm>
            <a:off x="490855" y="305435"/>
            <a:ext cx="7138670"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三、初稿       </a:t>
            </a:r>
            <a:r>
              <a:rPr lang="zh-CN" altLang="en-US" sz="2400" dirty="0">
                <a:latin typeface="微软雅黑" panose="020B0503020204020204" pitchFamily="34" charset="-122"/>
                <a:ea typeface="微软雅黑" panose="020B0503020204020204" pitchFamily="34" charset="-122"/>
                <a:sym typeface="+mn-ea"/>
              </a:rPr>
              <a:t>多用</a:t>
            </a:r>
            <a:r>
              <a:rPr lang="zh-CN" altLang="en-US" sz="2400" dirty="0">
                <a:solidFill>
                  <a:schemeClr val="tx1"/>
                </a:solidFill>
                <a:latin typeface="微软雅黑" panose="020B0503020204020204" pitchFamily="34" charset="-122"/>
                <a:ea typeface="微软雅黑" panose="020B0503020204020204" pitchFamily="34" charset="-122"/>
              </a:rPr>
              <a:t>知网节</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47345" y="1169035"/>
            <a:ext cx="11496675" cy="5200650"/>
          </a:xfrm>
          <a:prstGeom prst="rect">
            <a:avLst/>
          </a:prstGeom>
        </p:spPr>
      </p:pic>
      <p:pic>
        <p:nvPicPr>
          <p:cNvPr id="5" name="图片 4"/>
          <p:cNvPicPr>
            <a:picLocks noChangeAspect="1"/>
          </p:cNvPicPr>
          <p:nvPr/>
        </p:nvPicPr>
        <p:blipFill>
          <a:blip r:embed="rId2"/>
          <a:stretch>
            <a:fillRect/>
          </a:stretch>
        </p:blipFill>
        <p:spPr>
          <a:xfrm>
            <a:off x="285750" y="944880"/>
            <a:ext cx="11620500" cy="5648325"/>
          </a:xfrm>
          <a:prstGeom prst="rect">
            <a:avLst/>
          </a:prstGeom>
        </p:spPr>
      </p:pic>
      <p:pic>
        <p:nvPicPr>
          <p:cNvPr id="9" name="图片 8"/>
          <p:cNvPicPr>
            <a:picLocks noChangeAspect="1"/>
          </p:cNvPicPr>
          <p:nvPr/>
        </p:nvPicPr>
        <p:blipFill>
          <a:blip r:embed="rId3"/>
          <a:stretch>
            <a:fillRect/>
          </a:stretch>
        </p:blipFill>
        <p:spPr>
          <a:xfrm>
            <a:off x="405765" y="974725"/>
            <a:ext cx="11639550" cy="5638800"/>
          </a:xfrm>
          <a:prstGeom prst="rect">
            <a:avLst/>
          </a:prstGeom>
        </p:spPr>
      </p:pic>
      <p:sp>
        <p:nvSpPr>
          <p:cNvPr id="12" name="矩形 11"/>
          <p:cNvSpPr/>
          <p:nvPr/>
        </p:nvSpPr>
        <p:spPr>
          <a:xfrm>
            <a:off x="490855" y="305435"/>
            <a:ext cx="7138670"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三、初稿       </a:t>
            </a:r>
            <a:r>
              <a:rPr lang="zh-CN" altLang="en-US" sz="2400" dirty="0">
                <a:latin typeface="微软雅黑" panose="020B0503020204020204" pitchFamily="34" charset="-122"/>
                <a:ea typeface="微软雅黑" panose="020B0503020204020204" pitchFamily="34" charset="-122"/>
                <a:sym typeface="+mn-ea"/>
              </a:rPr>
              <a:t>多用</a:t>
            </a:r>
            <a:r>
              <a:rPr lang="zh-CN" altLang="en-US" sz="2400" dirty="0">
                <a:solidFill>
                  <a:schemeClr val="tx1"/>
                </a:solidFill>
                <a:latin typeface="微软雅黑" panose="020B0503020204020204" pitchFamily="34" charset="-122"/>
                <a:ea typeface="微软雅黑" panose="020B0503020204020204" pitchFamily="34" charset="-122"/>
              </a:rPr>
              <a:t>知网节</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1465579" y="1859280"/>
            <a:ext cx="8412481" cy="2454275"/>
          </a:xfrm>
          <a:ln>
            <a:miter/>
          </a:ln>
        </p:spPr>
        <p:txBody>
          <a:bodyPr anchor="t">
            <a:normAutofit lnSpcReduction="10000"/>
            <a:scene3d>
              <a:camera prst="orthographicFront"/>
              <a:lightRig rig="soft" dir="t">
                <a:rot lat="0" lon="0" rev="15600000"/>
              </a:lightRig>
            </a:scene3d>
            <a:sp3d extrusionH="57150" prstMaterial="softEdge">
              <a:bevelT w="25400" h="38100"/>
            </a:sp3d>
          </a:bodyPr>
          <a:p>
            <a:pPr marL="0" indent="0" fontAlgn="base">
              <a:buNone/>
            </a:pPr>
            <a:r>
              <a:rPr lang="zh-CN" altLang="en-US" sz="3200" b="1" strike="noStrike" noProof="1" dirty="0">
                <a:solidFill>
                  <a:srgbClr val="1B539D"/>
                </a:solidFill>
                <a:effectLst/>
                <a:latin typeface="宋体" panose="02010600030101010101" pitchFamily="2" charset="-122"/>
                <a:ea typeface="宋体" panose="02010600030101010101" pitchFamily="2" charset="-122"/>
                <a:sym typeface="+mn-ea"/>
              </a:rPr>
              <a:t>标准和要求：</a:t>
            </a:r>
            <a:endParaRPr lang="zh-CN" altLang="en-US" sz="3200" b="1" strike="noStrike" noProof="1" dirty="0">
              <a:solidFill>
                <a:srgbClr val="1B539D"/>
              </a:solidFill>
              <a:effectLst/>
              <a:latin typeface="宋体" panose="02010600030101010101" pitchFamily="2" charset="-122"/>
              <a:ea typeface="宋体" panose="02010600030101010101" pitchFamily="2" charset="-122"/>
              <a:sym typeface="+mn-ea"/>
            </a:endParaRPr>
          </a:p>
          <a:p>
            <a:pPr marL="0" indent="0" fontAlgn="base">
              <a:buNone/>
            </a:pPr>
            <a:endParaRPr lang="zh-CN" altLang="en-US" sz="2800" strike="noStrike" noProof="1" dirty="0">
              <a:solidFill>
                <a:schemeClr val="tx1"/>
              </a:solidFill>
              <a:effectLst/>
              <a:latin typeface="宋体" panose="02010600030101010101" pitchFamily="2" charset="-122"/>
              <a:ea typeface="宋体" panose="02010600030101010101" pitchFamily="2" charset="-122"/>
              <a:sym typeface="+mn-ea"/>
            </a:endParaRPr>
          </a:p>
          <a:p>
            <a:pPr fontAlgn="base">
              <a:lnSpc>
                <a:spcPct val="150000"/>
              </a:lnSpc>
              <a:buClr>
                <a:srgbClr val="000000"/>
              </a:buClr>
              <a:buFont typeface="Wingdings" panose="05000000000000000000"/>
              <a:buChar char="Ø"/>
            </a:pPr>
            <a:r>
              <a:rPr lang="zh-CN" altLang="en-US" sz="2800" strike="noStrike" noProof="1" dirty="0">
                <a:solidFill>
                  <a:schemeClr val="tx1"/>
                </a:solidFill>
                <a:effectLst/>
                <a:latin typeface="宋体" panose="02010600030101010101" pitchFamily="2" charset="-122"/>
                <a:ea typeface="宋体" panose="02010600030101010101" pitchFamily="2" charset="-122"/>
                <a:sym typeface="+mn-ea"/>
              </a:rPr>
              <a:t>论点明确、中心突出、论据充分</a:t>
            </a:r>
            <a:endParaRPr lang="zh-CN" altLang="en-US" sz="2800" strike="noStrike" noProof="1" dirty="0">
              <a:solidFill>
                <a:schemeClr val="tx1"/>
              </a:solidFill>
              <a:effectLst/>
              <a:latin typeface="宋体" panose="02010600030101010101" pitchFamily="2" charset="-122"/>
              <a:ea typeface="宋体" panose="02010600030101010101" pitchFamily="2" charset="-122"/>
              <a:sym typeface="+mn-ea"/>
            </a:endParaRPr>
          </a:p>
          <a:p>
            <a:pPr fontAlgn="base">
              <a:lnSpc>
                <a:spcPct val="150000"/>
              </a:lnSpc>
              <a:buClr>
                <a:srgbClr val="000000"/>
              </a:buClr>
              <a:buFont typeface="Wingdings" panose="05000000000000000000"/>
              <a:buChar char="Ø"/>
            </a:pPr>
            <a:r>
              <a:rPr lang="zh-CN" altLang="en-US" sz="2800" strike="noStrike" noProof="1" dirty="0">
                <a:solidFill>
                  <a:schemeClr val="tx1"/>
                </a:solidFill>
                <a:effectLst/>
                <a:latin typeface="宋体" panose="02010600030101010101" pitchFamily="2" charset="-122"/>
                <a:ea typeface="宋体" panose="02010600030101010101" pitchFamily="2" charset="-122"/>
                <a:sym typeface="+mn-ea"/>
              </a:rPr>
              <a:t>结构合理、表述清楚、写作规范、观点新颖</a:t>
            </a:r>
            <a:endParaRPr lang="zh-CN" altLang="en-US" sz="2800" strike="noStrike" noProof="1" dirty="0">
              <a:solidFill>
                <a:schemeClr val="tx1"/>
              </a:solidFill>
              <a:effectLst/>
              <a:latin typeface="宋体" panose="02010600030101010101" pitchFamily="2" charset="-122"/>
              <a:ea typeface="宋体" panose="02010600030101010101" pitchFamily="2" charset="-122"/>
              <a:sym typeface="+mn-ea"/>
            </a:endParaRPr>
          </a:p>
          <a:p>
            <a:pPr fontAlgn="base">
              <a:lnSpc>
                <a:spcPct val="150000"/>
              </a:lnSpc>
              <a:buClr>
                <a:srgbClr val="000000"/>
              </a:buClr>
              <a:buFont typeface="Wingdings" panose="05000000000000000000"/>
              <a:buChar char="Ø"/>
            </a:pPr>
            <a:endParaRPr lang="zh-CN" altLang="en-US" strike="noStrike" noProof="1" dirty="0">
              <a:solidFill>
                <a:schemeClr val="accent4"/>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marL="0" indent="0" fontAlgn="base">
              <a:buNone/>
            </a:pPr>
            <a:endParaRPr lang="zh-CN" altLang="en-US" strike="noStrike" noProof="1" dirty="0">
              <a:solidFill>
                <a:schemeClr val="accent4"/>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397919" y="3028927"/>
            <a:ext cx="5352415" cy="1106805"/>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1</a:t>
            </a:r>
            <a:r>
              <a:rPr lang="zh-CN" altLang="en-US" sz="6600" b="1" dirty="0" smtClean="0">
                <a:solidFill>
                  <a:prstClr val="white"/>
                </a:solidFill>
                <a:latin typeface="微软雅黑" panose="020B0503020204020204" pitchFamily="34" charset="-122"/>
                <a:ea typeface="微软雅黑" panose="020B0503020204020204" pitchFamily="34" charset="-122"/>
              </a:rPr>
              <a:t>、初识</a:t>
            </a:r>
            <a:r>
              <a:rPr lang="en-US" altLang="zh-CN" sz="6600" b="1" dirty="0" smtClean="0">
                <a:solidFill>
                  <a:prstClr val="white"/>
                </a:solidFill>
                <a:latin typeface="微软雅黑" panose="020B0503020204020204" pitchFamily="34" charset="-122"/>
                <a:ea typeface="微软雅黑" panose="020B0503020204020204" pitchFamily="34" charset="-122"/>
              </a:rPr>
              <a:t>CNKI</a:t>
            </a:r>
            <a:endParaRPr lang="en-US" altLang="zh-CN" sz="66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四、修稿</a:t>
            </a:r>
            <a:endParaRPr lang="zh-CN" altLang="en-US" dirty="0">
              <a:solidFill>
                <a:srgbClr val="0070C0"/>
              </a:solidFill>
            </a:endParaRPr>
          </a:p>
        </p:txBody>
      </p:sp>
      <p:sp>
        <p:nvSpPr>
          <p:cNvPr id="3" name="文本框 2"/>
          <p:cNvSpPr txBox="1"/>
          <p:nvPr/>
        </p:nvSpPr>
        <p:spPr>
          <a:xfrm>
            <a:off x="1155065" y="917575"/>
            <a:ext cx="3237865" cy="460375"/>
          </a:xfrm>
          <a:prstGeom prst="rect">
            <a:avLst/>
          </a:prstGeom>
          <a:noFill/>
        </p:spPr>
        <p:txBody>
          <a:bodyPr wrap="square" rtlCol="0" anchor="t">
            <a:spAutoFit/>
          </a:bodyPr>
          <a:p>
            <a:r>
              <a:rPr lang="zh-CN" altLang="en-US" sz="2400"/>
              <a:t>借用句子检索，查重</a:t>
            </a:r>
            <a:endParaRPr lang="zh-CN" altLang="en-US" sz="2400"/>
          </a:p>
        </p:txBody>
      </p:sp>
      <p:pic>
        <p:nvPicPr>
          <p:cNvPr id="4" name="图片 3"/>
          <p:cNvPicPr>
            <a:picLocks noChangeAspect="1"/>
          </p:cNvPicPr>
          <p:nvPr/>
        </p:nvPicPr>
        <p:blipFill>
          <a:blip r:embed="rId1"/>
          <a:stretch>
            <a:fillRect/>
          </a:stretch>
        </p:blipFill>
        <p:spPr>
          <a:xfrm>
            <a:off x="561975" y="1377950"/>
            <a:ext cx="11068685" cy="5314950"/>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34035" y="1168400"/>
            <a:ext cx="11123930" cy="5704840"/>
          </a:xfrm>
          <a:prstGeom prst="rect">
            <a:avLst/>
          </a:prstGeom>
        </p:spPr>
      </p:pic>
      <p:sp>
        <p:nvSpPr>
          <p:cNvPr id="4" name="矩形 3"/>
          <p:cNvSpPr/>
          <p:nvPr/>
        </p:nvSpPr>
        <p:spPr>
          <a:xfrm>
            <a:off x="1315085" y="2354580"/>
            <a:ext cx="1065530" cy="51689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6" name="矩形 5"/>
          <p:cNvSpPr/>
          <p:nvPr/>
        </p:nvSpPr>
        <p:spPr>
          <a:xfrm>
            <a:off x="3776980" y="2871470"/>
            <a:ext cx="972185" cy="3460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476885" y="1168400"/>
            <a:ext cx="9928860" cy="5753100"/>
          </a:xfrm>
          <a:prstGeom prst="rect">
            <a:avLst/>
          </a:prstGeom>
        </p:spPr>
      </p:pic>
      <p:sp>
        <p:nvSpPr>
          <p:cNvPr id="8" name="矩形 7"/>
          <p:cNvSpPr/>
          <p:nvPr/>
        </p:nvSpPr>
        <p:spPr>
          <a:xfrm>
            <a:off x="7896860" y="4713605"/>
            <a:ext cx="1567180" cy="23495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四、修稿</a:t>
            </a:r>
            <a:endParaRPr lang="zh-CN" altLang="en-US" dirty="0">
              <a:solidFill>
                <a:srgbClr val="0070C0"/>
              </a:solidFill>
            </a:endParaRPr>
          </a:p>
        </p:txBody>
      </p:sp>
      <p:sp>
        <p:nvSpPr>
          <p:cNvPr id="3" name="文本框 2"/>
          <p:cNvSpPr txBox="1"/>
          <p:nvPr/>
        </p:nvSpPr>
        <p:spPr>
          <a:xfrm>
            <a:off x="2380615" y="457200"/>
            <a:ext cx="4839335" cy="460375"/>
          </a:xfrm>
          <a:prstGeom prst="rect">
            <a:avLst/>
          </a:prstGeom>
          <a:noFill/>
        </p:spPr>
        <p:txBody>
          <a:bodyPr wrap="square" rtlCol="0" anchor="t">
            <a:spAutoFit/>
          </a:bodyPr>
          <a:p>
            <a:r>
              <a:rPr lang="zh-CN" altLang="en-US" sz="2400"/>
              <a:t>借用工具书，核对专业术语</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67360" y="1176020"/>
            <a:ext cx="11257280" cy="4952365"/>
          </a:xfrm>
          <a:prstGeom prst="rect">
            <a:avLst/>
          </a:prstGeom>
        </p:spPr>
      </p:pic>
      <p:sp>
        <p:nvSpPr>
          <p:cNvPr id="6" name="矩形 5"/>
          <p:cNvSpPr/>
          <p:nvPr/>
        </p:nvSpPr>
        <p:spPr>
          <a:xfrm>
            <a:off x="7115175" y="2899410"/>
            <a:ext cx="537210" cy="35242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91465" y="1176020"/>
            <a:ext cx="11609705" cy="5123815"/>
          </a:xfrm>
          <a:prstGeom prst="rect">
            <a:avLst/>
          </a:prstGeom>
        </p:spPr>
      </p:pic>
      <p:sp>
        <p:nvSpPr>
          <p:cNvPr id="8" name="矩形 7"/>
          <p:cNvSpPr/>
          <p:nvPr/>
        </p:nvSpPr>
        <p:spPr>
          <a:xfrm>
            <a:off x="4399915" y="2561590"/>
            <a:ext cx="951230" cy="36830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67310" y="1176020"/>
            <a:ext cx="11657330" cy="5371465"/>
          </a:xfrm>
          <a:prstGeom prst="rect">
            <a:avLst/>
          </a:prstGeom>
        </p:spPr>
      </p:pic>
      <p:sp>
        <p:nvSpPr>
          <p:cNvPr id="12" name="矩形 11"/>
          <p:cNvSpPr/>
          <p:nvPr/>
        </p:nvSpPr>
        <p:spPr>
          <a:xfrm>
            <a:off x="490894" y="395461"/>
            <a:ext cx="6096000" cy="521970"/>
          </a:xfrm>
          <a:prstGeom prst="rect">
            <a:avLst/>
          </a:prstGeom>
        </p:spPr>
        <p:txBody>
          <a:bodyPr>
            <a:spAutoFit/>
          </a:bodyPr>
          <a:p>
            <a:r>
              <a:rPr lang="zh-CN" altLang="en-US" sz="2800" b="1" dirty="0">
                <a:solidFill>
                  <a:srgbClr val="0070C0"/>
                </a:solidFill>
                <a:latin typeface="微软雅黑" panose="020B0503020204020204" pitchFamily="34" charset="-122"/>
                <a:ea typeface="微软雅黑" panose="020B0503020204020204" pitchFamily="34" charset="-122"/>
              </a:rPr>
              <a:t>四、修稿</a:t>
            </a:r>
            <a:endParaRPr lang="zh-CN" altLang="en-US" dirty="0">
              <a:solidFill>
                <a:srgbClr val="0070C0"/>
              </a:solidFill>
            </a:endParaRPr>
          </a:p>
        </p:txBody>
      </p:sp>
      <p:sp>
        <p:nvSpPr>
          <p:cNvPr id="2" name="文本框 1"/>
          <p:cNvSpPr txBox="1"/>
          <p:nvPr/>
        </p:nvSpPr>
        <p:spPr>
          <a:xfrm>
            <a:off x="2380615" y="457200"/>
            <a:ext cx="4839335" cy="460375"/>
          </a:xfrm>
          <a:prstGeom prst="rect">
            <a:avLst/>
          </a:prstGeom>
          <a:noFill/>
        </p:spPr>
        <p:txBody>
          <a:bodyPr wrap="square" rtlCol="0" anchor="t">
            <a:spAutoFit/>
          </a:bodyPr>
          <a:p>
            <a:r>
              <a:rPr lang="zh-CN" altLang="en-US" sz="2400"/>
              <a:t>查阅年鉴，补充数据</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18465" y="781685"/>
            <a:ext cx="10933430" cy="5923915"/>
          </a:xfrm>
          <a:prstGeom prst="rect">
            <a:avLst/>
          </a:prstGeom>
        </p:spPr>
      </p:pic>
      <p:sp>
        <p:nvSpPr>
          <p:cNvPr id="13" name="矩形 12"/>
          <p:cNvSpPr/>
          <p:nvPr/>
        </p:nvSpPr>
        <p:spPr>
          <a:xfrm>
            <a:off x="7017385" y="2437130"/>
            <a:ext cx="915035" cy="42735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stretch>
            <a:fillRect/>
          </a:stretch>
        </p:blipFill>
        <p:spPr>
          <a:xfrm>
            <a:off x="418465" y="781685"/>
            <a:ext cx="11485245" cy="6009640"/>
          </a:xfrm>
          <a:prstGeom prst="rect">
            <a:avLst/>
          </a:prstGeom>
        </p:spPr>
      </p:pic>
      <p:sp>
        <p:nvSpPr>
          <p:cNvPr id="12" name="矩形 11"/>
          <p:cNvSpPr/>
          <p:nvPr/>
        </p:nvSpPr>
        <p:spPr>
          <a:xfrm>
            <a:off x="705485" y="259715"/>
            <a:ext cx="5809615"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四、修稿</a:t>
            </a:r>
            <a:endParaRPr lang="zh-CN" altLang="en-US" dirty="0">
              <a:solidFill>
                <a:srgbClr val="0070C0"/>
              </a:solidFill>
            </a:endParaRPr>
          </a:p>
        </p:txBody>
      </p:sp>
      <p:sp>
        <p:nvSpPr>
          <p:cNvPr id="2" name="文本框 1"/>
          <p:cNvSpPr txBox="1"/>
          <p:nvPr/>
        </p:nvSpPr>
        <p:spPr>
          <a:xfrm>
            <a:off x="2614930" y="321310"/>
            <a:ext cx="4839335" cy="460375"/>
          </a:xfrm>
          <a:prstGeom prst="rect">
            <a:avLst/>
          </a:prstGeom>
          <a:noFill/>
        </p:spPr>
        <p:txBody>
          <a:bodyPr wrap="square" rtlCol="0" anchor="t">
            <a:spAutoFit/>
          </a:bodyPr>
          <a:p>
            <a:r>
              <a:rPr lang="zh-CN" altLang="en-US" sz="2400"/>
              <a:t>善用图片库，丰富内容</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7" name="AutoShape 3"/>
          <p:cNvSpPr>
            <a:spLocks noChangeArrowheads="1"/>
          </p:cNvSpPr>
          <p:nvPr/>
        </p:nvSpPr>
        <p:spPr bwMode="auto">
          <a:xfrm>
            <a:off x="6769100" y="5698067"/>
            <a:ext cx="4853517" cy="759884"/>
          </a:xfrm>
          <a:prstGeom prst="wedgeRoundRectCallout">
            <a:avLst>
              <a:gd name="adj1" fmla="val -62000"/>
              <a:gd name="adj2" fmla="val 4431"/>
              <a:gd name="adj3" fmla="val 16667"/>
            </a:avLst>
          </a:prstGeom>
          <a:solidFill>
            <a:schemeClr val="accent1"/>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a:solidFill>
                  <a:schemeClr val="bg1"/>
                </a:solidFill>
              </a:rPr>
              <a:t>科技资料必查库</a:t>
            </a:r>
            <a:endParaRPr lang="zh-CN" altLang="en-US" b="1">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a:solidFill>
                  <a:schemeClr val="bg1"/>
                </a:solidFill>
              </a:rPr>
              <a:t>  </a:t>
            </a:r>
            <a:r>
              <a:rPr lang="en-US" altLang="zh-CN" sz="2135" b="1">
                <a:solidFill>
                  <a:schemeClr val="bg1"/>
                </a:solidFill>
              </a:rPr>
              <a:t>—</a:t>
            </a:r>
            <a:r>
              <a:rPr lang="zh-CN" altLang="en-US" sz="2135" b="1">
                <a:solidFill>
                  <a:schemeClr val="bg1"/>
                </a:solidFill>
              </a:rPr>
              <a:t>查新、成果辨析必备资料支持</a:t>
            </a:r>
            <a:endParaRPr lang="zh-CN" altLang="en-US" sz="2135" b="1">
              <a:solidFill>
                <a:schemeClr val="bg1"/>
              </a:solidFill>
            </a:endParaRPr>
          </a:p>
        </p:txBody>
      </p:sp>
      <p:pic>
        <p:nvPicPr>
          <p:cNvPr id="3" name="图片 2"/>
          <p:cNvPicPr>
            <a:picLocks noChangeAspect="1"/>
          </p:cNvPicPr>
          <p:nvPr/>
        </p:nvPicPr>
        <p:blipFill>
          <a:blip r:embed="rId1"/>
          <a:stretch>
            <a:fillRect/>
          </a:stretch>
        </p:blipFill>
        <p:spPr>
          <a:xfrm>
            <a:off x="457835" y="1269365"/>
            <a:ext cx="11276330" cy="3771265"/>
          </a:xfrm>
          <a:prstGeom prst="rect">
            <a:avLst/>
          </a:prstGeom>
        </p:spPr>
      </p:pic>
      <p:sp>
        <p:nvSpPr>
          <p:cNvPr id="4" name="矩形 3"/>
          <p:cNvSpPr/>
          <p:nvPr/>
        </p:nvSpPr>
        <p:spPr>
          <a:xfrm>
            <a:off x="7899400" y="2992755"/>
            <a:ext cx="1580515" cy="56769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a:xfrm>
            <a:off x="705485" y="321310"/>
            <a:ext cx="5809615"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四、修稿</a:t>
            </a:r>
            <a:endParaRPr lang="zh-CN" altLang="en-US" dirty="0">
              <a:solidFill>
                <a:srgbClr val="0070C0"/>
              </a:solidFill>
            </a:endParaRPr>
          </a:p>
        </p:txBody>
      </p:sp>
      <p:sp>
        <p:nvSpPr>
          <p:cNvPr id="2" name="文本框 1"/>
          <p:cNvSpPr txBox="1"/>
          <p:nvPr/>
        </p:nvSpPr>
        <p:spPr>
          <a:xfrm>
            <a:off x="2841625" y="382905"/>
            <a:ext cx="4839335" cy="460375"/>
          </a:xfrm>
          <a:prstGeom prst="rect">
            <a:avLst/>
          </a:prstGeom>
          <a:noFill/>
        </p:spPr>
        <p:txBody>
          <a:bodyPr wrap="square" rtlCol="0" anchor="t">
            <a:spAutoFit/>
          </a:bodyPr>
          <a:p>
            <a:r>
              <a:rPr lang="zh-CN" altLang="en-US" sz="2400"/>
              <a:t>标准专利库，查新</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additive="base">
                                        <p:cTn id="7" dur="500" fill="hold"/>
                                        <p:tgtEl>
                                          <p:spTgt spid="107527"/>
                                        </p:tgtEl>
                                        <p:attrNameLst>
                                          <p:attrName>ppt_x</p:attrName>
                                        </p:attrNameLst>
                                      </p:cBhvr>
                                      <p:tavLst>
                                        <p:tav tm="0">
                                          <p:val>
                                            <p:strVal val="#ppt_x"/>
                                          </p:val>
                                        </p:tav>
                                        <p:tav tm="100000">
                                          <p:val>
                                            <p:strVal val="#ppt_x"/>
                                          </p:val>
                                        </p:tav>
                                      </p:tavLst>
                                    </p:anim>
                                    <p:anim calcmode="lin" valueType="num">
                                      <p:cBhvr additive="base">
                                        <p:cTn id="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10615" y="1938020"/>
            <a:ext cx="8808720" cy="1691640"/>
          </a:xfrm>
          <a:prstGeom prst="rect">
            <a:avLst/>
          </a:prstGeom>
          <a:noFill/>
        </p:spPr>
        <p:txBody>
          <a:bodyPr wrap="square" rtlCol="0" anchor="t">
            <a:spAutoFit/>
          </a:bodyPr>
          <a:p>
            <a:r>
              <a:rPr lang="zh-CN" altLang="en-US" sz="3200" b="1" dirty="0">
                <a:solidFill>
                  <a:schemeClr val="accent1"/>
                </a:solidFill>
                <a:latin typeface="微软雅黑" panose="020B0503020204020204" pitchFamily="34" charset="-122"/>
                <a:ea typeface="微软雅黑" panose="020B0503020204020204" pitchFamily="34" charset="-122"/>
                <a:sym typeface="+mn-ea"/>
              </a:rPr>
              <a:t>论文修改</a:t>
            </a:r>
            <a:endParaRPr lang="zh-CN" altLang="en-US" sz="2400" dirty="0">
              <a:solidFill>
                <a:srgbClr val="000000"/>
              </a:solidFill>
              <a:latin typeface="微软雅黑" panose="020B0503020204020204" pitchFamily="34" charset="-122"/>
              <a:ea typeface="微软雅黑" panose="020B0503020204020204" pitchFamily="34" charset="-122"/>
              <a:sym typeface="+mn-ea"/>
            </a:endParaRPr>
          </a:p>
          <a:p>
            <a:endParaRPr lang="zh-CN" altLang="en-US" sz="2400" dirty="0">
              <a:solidFill>
                <a:srgbClr val="000000"/>
              </a:solidFill>
              <a:latin typeface="微软雅黑" panose="020B0503020204020204" pitchFamily="34" charset="-122"/>
              <a:ea typeface="微软雅黑" panose="020B0503020204020204" pitchFamily="34" charset="-122"/>
              <a:sym typeface="+mn-ea"/>
            </a:endParaRPr>
          </a:p>
          <a:p>
            <a:endParaRPr lang="zh-CN" altLang="en-US" sz="2400" dirty="0">
              <a:solidFill>
                <a:srgbClr val="000000"/>
              </a:solidFill>
              <a:latin typeface="微软雅黑" panose="020B0503020204020204" pitchFamily="34" charset="-122"/>
              <a:ea typeface="微软雅黑" panose="020B0503020204020204" pitchFamily="34" charset="-122"/>
              <a:sym typeface="+mn-ea"/>
            </a:endParaRPr>
          </a:p>
          <a:p>
            <a:r>
              <a:rPr lang="zh-CN" altLang="en-US" sz="2400" dirty="0">
                <a:solidFill>
                  <a:srgbClr val="000000"/>
                </a:solidFill>
                <a:latin typeface="微软雅黑" panose="020B0503020204020204" pitchFamily="34" charset="-122"/>
                <a:ea typeface="微软雅黑" panose="020B0503020204020204" pitchFamily="34" charset="-122"/>
                <a:sym typeface="+mn-ea"/>
              </a:rPr>
              <a:t>题目、框架、论点、论据、材料、错别字、标点、段落</a:t>
            </a:r>
            <a:r>
              <a:rPr lang="en-US" altLang="x-none" sz="2400" dirty="0">
                <a:solidFill>
                  <a:srgbClr val="000000"/>
                </a:solidFill>
                <a:latin typeface="微软雅黑" panose="020B0503020204020204" pitchFamily="34" charset="-122"/>
                <a:ea typeface="微软雅黑" panose="020B0503020204020204" pitchFamily="34" charset="-122"/>
                <a:sym typeface="+mn-ea"/>
              </a:rPr>
              <a:t>……</a:t>
            </a:r>
            <a:endParaRPr lang="zh-CN" altLang="en-US" sz="2400"/>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705485" y="321310"/>
            <a:ext cx="5809615" cy="521970"/>
          </a:xfrm>
          <a:prstGeom prst="rect">
            <a:avLst/>
          </a:prstGeom>
        </p:spPr>
        <p:txBody>
          <a:bodyPr wrap="square">
            <a:spAutoFit/>
          </a:bodyPr>
          <a:p>
            <a:r>
              <a:rPr lang="zh-CN" altLang="en-US" sz="2800" b="1" dirty="0">
                <a:solidFill>
                  <a:srgbClr val="0070C0"/>
                </a:solidFill>
                <a:latin typeface="微软雅黑" panose="020B0503020204020204" pitchFamily="34" charset="-122"/>
                <a:ea typeface="微软雅黑" panose="020B0503020204020204" pitchFamily="34" charset="-122"/>
              </a:rPr>
              <a:t>五、定稿</a:t>
            </a:r>
            <a:endParaRPr lang="zh-CN" altLang="en-US" dirty="0">
              <a:solidFill>
                <a:srgbClr val="0070C0"/>
              </a:solidFill>
            </a:endParaRPr>
          </a:p>
        </p:txBody>
      </p:sp>
      <p:sp>
        <p:nvSpPr>
          <p:cNvPr id="2" name="文本框 1"/>
          <p:cNvSpPr txBox="1"/>
          <p:nvPr/>
        </p:nvSpPr>
        <p:spPr>
          <a:xfrm>
            <a:off x="2841625" y="382905"/>
            <a:ext cx="4839335" cy="460375"/>
          </a:xfrm>
          <a:prstGeom prst="rect">
            <a:avLst/>
          </a:prstGeom>
          <a:noFill/>
        </p:spPr>
        <p:txBody>
          <a:bodyPr wrap="square" rtlCol="0" anchor="t">
            <a:spAutoFit/>
          </a:bodyPr>
          <a:p>
            <a:r>
              <a:rPr lang="zh-CN" altLang="en-US" sz="2400"/>
              <a:t>导出参考文献</a:t>
            </a:r>
            <a:endParaRPr lang="zh-CN" altLang="en-US" sz="2400"/>
          </a:p>
        </p:txBody>
      </p:sp>
      <p:pic>
        <p:nvPicPr>
          <p:cNvPr id="3" name="图片 2"/>
          <p:cNvPicPr>
            <a:picLocks noChangeAspect="1"/>
          </p:cNvPicPr>
          <p:nvPr/>
        </p:nvPicPr>
        <p:blipFill>
          <a:blip r:embed="rId1"/>
          <a:stretch>
            <a:fillRect/>
          </a:stretch>
        </p:blipFill>
        <p:spPr>
          <a:xfrm>
            <a:off x="304800" y="936625"/>
            <a:ext cx="11582400" cy="5648325"/>
          </a:xfrm>
          <a:prstGeom prst="rect">
            <a:avLst/>
          </a:prstGeom>
        </p:spPr>
      </p:pic>
      <p:pic>
        <p:nvPicPr>
          <p:cNvPr id="4" name="图片 3"/>
          <p:cNvPicPr>
            <a:picLocks noChangeAspect="1"/>
          </p:cNvPicPr>
          <p:nvPr/>
        </p:nvPicPr>
        <p:blipFill>
          <a:blip r:embed="rId2"/>
          <a:stretch>
            <a:fillRect/>
          </a:stretch>
        </p:blipFill>
        <p:spPr>
          <a:xfrm>
            <a:off x="304800" y="1031875"/>
            <a:ext cx="11591925" cy="55530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54430" y="1541145"/>
            <a:ext cx="6816090" cy="2564130"/>
          </a:xfrm>
          <a:prstGeom prst="rect">
            <a:avLst/>
          </a:prstGeom>
          <a:noFill/>
        </p:spPr>
        <p:txBody>
          <a:bodyPr wrap="square" rtlCol="0" anchor="t">
            <a:spAutoFit/>
          </a:bodyPr>
          <a:p>
            <a:pPr fontAlgn="base">
              <a:lnSpc>
                <a:spcPct val="120000"/>
              </a:lnSpc>
            </a:pPr>
            <a:r>
              <a:rPr lang="zh-CN" altLang="en-US" sz="3200" b="1" dirty="0">
                <a:solidFill>
                  <a:srgbClr val="0070C0"/>
                </a:solidFill>
                <a:effectLst/>
                <a:latin typeface="宋体" panose="02010600030101010101" pitchFamily="2" charset="-122"/>
                <a:ea typeface="宋体" panose="02010600030101010101" pitchFamily="2" charset="-122"/>
                <a:sym typeface="+mn-ea"/>
              </a:rPr>
              <a:t>著录参考文献的作用</a:t>
            </a:r>
            <a:endParaRPr lang="zh-CN" altLang="en-US" sz="3200" b="1" dirty="0">
              <a:solidFill>
                <a:srgbClr val="0070C0"/>
              </a:solidFill>
              <a:effectLst/>
              <a:latin typeface="宋体" panose="02010600030101010101" pitchFamily="2" charset="-122"/>
              <a:ea typeface="宋体" panose="02010600030101010101" pitchFamily="2" charset="-122"/>
              <a:sym typeface="+mn-ea"/>
            </a:endParaRPr>
          </a:p>
          <a:p>
            <a:pPr fontAlgn="base">
              <a:lnSpc>
                <a:spcPct val="120000"/>
              </a:lnSpc>
            </a:pPr>
            <a:endParaRPr lang="zh-CN" altLang="en-US" b="1" strike="noStrike" noProof="1" dirty="0">
              <a:solidFill>
                <a:schemeClr val="accent4"/>
              </a:solidFill>
              <a:effectLst/>
              <a:latin typeface="宋体" panose="02010600030101010101" pitchFamily="2" charset="-122"/>
              <a:ea typeface="宋体" panose="02010600030101010101" pitchFamily="2" charset="-122"/>
              <a:sym typeface="+mn-ea"/>
            </a:endParaRPr>
          </a:p>
          <a:p>
            <a:pPr fontAlgn="base">
              <a:lnSpc>
                <a:spcPct val="120000"/>
              </a:lnSpc>
              <a:buClr>
                <a:srgbClr val="E7DFEF"/>
              </a:buClr>
              <a:buFont typeface="Wingdings" panose="05000000000000000000"/>
              <a:buChar char="Ø"/>
            </a:pPr>
            <a:r>
              <a:rPr lang="zh-CN" altLang="en-US" sz="2800" dirty="0">
                <a:solidFill>
                  <a:schemeClr val="tx1"/>
                </a:solidFill>
                <a:effectLst/>
                <a:latin typeface="宋体" panose="02010600030101010101" pitchFamily="2" charset="-122"/>
                <a:ea typeface="宋体" panose="02010600030101010101" pitchFamily="2" charset="-122"/>
                <a:sym typeface="+mn-ea"/>
              </a:rPr>
              <a:t>作者的文献保障程度</a:t>
            </a:r>
            <a:endParaRPr lang="zh-CN" altLang="en-US" sz="2800" strike="noStrike" noProof="1" dirty="0">
              <a:solidFill>
                <a:schemeClr val="tx1"/>
              </a:solidFill>
              <a:effectLst/>
              <a:latin typeface="宋体" panose="02010600030101010101" pitchFamily="2" charset="-122"/>
              <a:ea typeface="宋体" panose="02010600030101010101" pitchFamily="2" charset="-122"/>
              <a:sym typeface="+mn-ea"/>
            </a:endParaRPr>
          </a:p>
          <a:p>
            <a:pPr fontAlgn="base">
              <a:lnSpc>
                <a:spcPct val="120000"/>
              </a:lnSpc>
              <a:buClr>
                <a:srgbClr val="E7DFEF"/>
              </a:buClr>
              <a:buFont typeface="Wingdings" panose="05000000000000000000"/>
              <a:buChar char="Ø"/>
            </a:pPr>
            <a:r>
              <a:rPr lang="zh-CN" altLang="en-US" sz="2800" dirty="0">
                <a:solidFill>
                  <a:schemeClr val="tx1"/>
                </a:solidFill>
                <a:effectLst/>
                <a:latin typeface="宋体" panose="02010600030101010101" pitchFamily="2" charset="-122"/>
                <a:ea typeface="宋体" panose="02010600030101010101" pitchFamily="2" charset="-122"/>
                <a:sym typeface="+mn-ea"/>
              </a:rPr>
              <a:t>作者的学术道德品行</a:t>
            </a:r>
            <a:endParaRPr lang="zh-CN" altLang="en-US" sz="2800" strike="noStrike" noProof="1" dirty="0">
              <a:solidFill>
                <a:schemeClr val="tx1"/>
              </a:solidFill>
              <a:effectLst/>
              <a:latin typeface="宋体" panose="02010600030101010101" pitchFamily="2" charset="-122"/>
              <a:ea typeface="宋体" panose="02010600030101010101" pitchFamily="2" charset="-122"/>
              <a:sym typeface="+mn-ea"/>
            </a:endParaRPr>
          </a:p>
          <a:p>
            <a:pPr fontAlgn="base">
              <a:lnSpc>
                <a:spcPct val="120000"/>
              </a:lnSpc>
              <a:buClr>
                <a:srgbClr val="E7DFEF"/>
              </a:buClr>
              <a:buFont typeface="Wingdings" panose="05000000000000000000"/>
              <a:buChar char="Ø"/>
            </a:pPr>
            <a:r>
              <a:rPr lang="zh-CN" altLang="en-US" sz="2800" dirty="0">
                <a:solidFill>
                  <a:schemeClr val="tx1"/>
                </a:solidFill>
                <a:effectLst/>
                <a:latin typeface="宋体" panose="02010600030101010101" pitchFamily="2" charset="-122"/>
                <a:ea typeface="宋体" panose="02010600030101010101" pitchFamily="2" charset="-122"/>
                <a:sym typeface="+mn-ea"/>
              </a:rPr>
              <a:t>提供文献线索</a:t>
            </a:r>
            <a:r>
              <a:rPr lang="en-US" altLang="zh-CN" sz="2800" dirty="0">
                <a:solidFill>
                  <a:schemeClr val="tx1"/>
                </a:solidFill>
                <a:effectLst/>
                <a:latin typeface="宋体" panose="02010600030101010101" pitchFamily="2" charset="-122"/>
                <a:ea typeface="宋体" panose="02010600030101010101" pitchFamily="2" charset="-122"/>
                <a:sym typeface="+mn-ea"/>
              </a:rPr>
              <a:t>\</a:t>
            </a:r>
            <a:r>
              <a:rPr lang="zh-CN" altLang="en-US" sz="2800" dirty="0">
                <a:solidFill>
                  <a:schemeClr val="tx1"/>
                </a:solidFill>
                <a:effectLst/>
                <a:latin typeface="宋体" panose="02010600030101010101" pitchFamily="2" charset="-122"/>
                <a:ea typeface="宋体" panose="02010600030101010101" pitchFamily="2" charset="-122"/>
                <a:sym typeface="+mn-ea"/>
              </a:rPr>
              <a:t>核对文献质量</a:t>
            </a:r>
            <a:endParaRPr lang="zh-CN" altLang="en-US" sz="2800" dirty="0">
              <a:solidFill>
                <a:schemeClr val="tx1"/>
              </a:solidFill>
              <a:effectLst/>
              <a:latin typeface="宋体" panose="02010600030101010101" pitchFamily="2" charset="-122"/>
              <a:ea typeface="宋体" panose="02010600030101010101" pitchFamily="2" charset="-122"/>
              <a:sym typeface="+mn-ea"/>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52195" y="1365885"/>
            <a:ext cx="5271135" cy="460375"/>
          </a:xfrm>
          <a:prstGeom prst="rect">
            <a:avLst/>
          </a:prstGeom>
          <a:solidFill>
            <a:schemeClr val="accent6">
              <a:lumMod val="20000"/>
              <a:lumOff val="80000"/>
            </a:schemeClr>
          </a:solidFill>
        </p:spPr>
        <p:txBody>
          <a:bodyPr wrap="square" rtlCol="0">
            <a:spAutoFit/>
          </a:bodyPr>
          <a:p>
            <a:r>
              <a:rPr lang="en-US" altLang="zh-CN" sz="2400"/>
              <a:t>Q1</a:t>
            </a:r>
            <a:r>
              <a:rPr lang="zh-CN" altLang="en-US" sz="2400"/>
              <a:t>：毕业</a:t>
            </a:r>
            <a:r>
              <a:rPr lang="zh-CN" altLang="zh-CN" sz="2400"/>
              <a:t>论文所需的资料有哪些？</a:t>
            </a:r>
            <a:endParaRPr lang="zh-CN" altLang="en-US" sz="2400"/>
          </a:p>
        </p:txBody>
      </p:sp>
      <p:sp>
        <p:nvSpPr>
          <p:cNvPr id="4" name="文本框 3"/>
          <p:cNvSpPr txBox="1"/>
          <p:nvPr/>
        </p:nvSpPr>
        <p:spPr>
          <a:xfrm>
            <a:off x="1445260" y="1958975"/>
            <a:ext cx="10224135" cy="460375"/>
          </a:xfrm>
          <a:prstGeom prst="rect">
            <a:avLst/>
          </a:prstGeom>
          <a:solidFill>
            <a:srgbClr val="FFC000"/>
          </a:solidFill>
        </p:spPr>
        <p:txBody>
          <a:bodyPr wrap="square" rtlCol="0" anchor="t">
            <a:spAutoFit/>
          </a:bodyPr>
          <a:p>
            <a:pPr eaLnBrk="1" hangingPunct="1"/>
            <a:r>
              <a:rPr lang="zh-CN" altLang="en-US" sz="2400">
                <a:sym typeface="+mn-ea"/>
              </a:rPr>
              <a:t>学术型、技术型研究成果、</a:t>
            </a:r>
            <a:r>
              <a:rPr lang="zh-CN" altLang="en-US" sz="2400">
                <a:sym typeface="微软雅黑" panose="020B0503020204020204" pitchFamily="34" charset="-122"/>
              </a:rPr>
              <a:t>事实性资料、</a:t>
            </a:r>
            <a:r>
              <a:rPr lang="zh-CN" altLang="en-US" sz="2400">
                <a:sym typeface="+mn-ea"/>
              </a:rPr>
              <a:t>外文资料、</a:t>
            </a:r>
            <a:r>
              <a:rPr lang="zh-CN" altLang="en-US" sz="2400">
                <a:sym typeface="微软雅黑" panose="020B0503020204020204" pitchFamily="34" charset="-122"/>
              </a:rPr>
              <a:t>图形图像等</a:t>
            </a:r>
            <a:endParaRPr lang="zh-CN" altLang="en-US" sz="2400"/>
          </a:p>
        </p:txBody>
      </p:sp>
      <p:sp>
        <p:nvSpPr>
          <p:cNvPr id="5" name="文本框 4"/>
          <p:cNvSpPr txBox="1"/>
          <p:nvPr/>
        </p:nvSpPr>
        <p:spPr>
          <a:xfrm>
            <a:off x="1445260" y="3298190"/>
            <a:ext cx="7121525" cy="829945"/>
          </a:xfrm>
          <a:prstGeom prst="rect">
            <a:avLst/>
          </a:prstGeom>
          <a:solidFill>
            <a:srgbClr val="FFC000"/>
          </a:solidFill>
        </p:spPr>
        <p:txBody>
          <a:bodyPr wrap="square" rtlCol="0" anchor="t">
            <a:spAutoFit/>
          </a:bodyPr>
          <a:p>
            <a:pPr eaLnBrk="1" hangingPunct="1"/>
            <a:r>
              <a:rPr lang="zh-CN" altLang="en-US" sz="2400">
                <a:sym typeface="+mn-ea"/>
              </a:rPr>
              <a:t>期刊、博硕、会议、</a:t>
            </a:r>
            <a:r>
              <a:rPr lang="zh-CN" altLang="en-US" sz="2400">
                <a:sym typeface="+mn-ea"/>
              </a:rPr>
              <a:t>科技成果、标准、专利</a:t>
            </a:r>
            <a:r>
              <a:rPr lang="zh-CN" altLang="en-US" sz="2400">
                <a:sym typeface="+mn-ea"/>
              </a:rPr>
              <a:t>，</a:t>
            </a:r>
            <a:endParaRPr lang="zh-CN" altLang="en-US" sz="2400">
              <a:sym typeface="+mn-ea"/>
            </a:endParaRPr>
          </a:p>
          <a:p>
            <a:pPr eaLnBrk="1" hangingPunct="1"/>
            <a:r>
              <a:rPr lang="zh-CN" altLang="en-US" sz="2400">
                <a:sym typeface="+mn-ea"/>
              </a:rPr>
              <a:t>年鉴、统计、工具书，外文资源，学术图片</a:t>
            </a:r>
            <a:endParaRPr lang="zh-CN" altLang="en-US" sz="2400"/>
          </a:p>
        </p:txBody>
      </p:sp>
      <p:sp>
        <p:nvSpPr>
          <p:cNvPr id="6" name="文本框 5"/>
          <p:cNvSpPr txBox="1"/>
          <p:nvPr/>
        </p:nvSpPr>
        <p:spPr>
          <a:xfrm>
            <a:off x="1052195" y="2690495"/>
            <a:ext cx="5099050" cy="460375"/>
          </a:xfrm>
          <a:prstGeom prst="rect">
            <a:avLst/>
          </a:prstGeom>
          <a:solidFill>
            <a:schemeClr val="accent6">
              <a:lumMod val="20000"/>
              <a:lumOff val="80000"/>
            </a:schemeClr>
          </a:solidFill>
        </p:spPr>
        <p:txBody>
          <a:bodyPr wrap="none" rtlCol="0" anchor="t">
            <a:spAutoFit/>
          </a:bodyPr>
          <a:p>
            <a:r>
              <a:rPr lang="en-US" altLang="zh-CN" sz="2400">
                <a:sym typeface="+mn-ea"/>
              </a:rPr>
              <a:t>Q2</a:t>
            </a:r>
            <a:r>
              <a:rPr lang="zh-CN" altLang="en-US" sz="2400">
                <a:sym typeface="+mn-ea"/>
              </a:rPr>
              <a:t>：</a:t>
            </a:r>
            <a:r>
              <a:rPr lang="zh-CN" altLang="zh-CN" sz="2400">
                <a:sym typeface="+mn-ea"/>
              </a:rPr>
              <a:t>可以从</a:t>
            </a:r>
            <a:r>
              <a:rPr lang="en-US" altLang="zh-CN" sz="2400">
                <a:sym typeface="+mn-ea"/>
              </a:rPr>
              <a:t>CNKI</a:t>
            </a:r>
            <a:r>
              <a:rPr lang="zh-CN" altLang="en-US" sz="2400">
                <a:sym typeface="+mn-ea"/>
              </a:rPr>
              <a:t>的哪些数据库获取？</a:t>
            </a:r>
            <a:endParaRPr lang="zh-CN" altLang="en-US" sz="2400"/>
          </a:p>
        </p:txBody>
      </p:sp>
      <p:sp>
        <p:nvSpPr>
          <p:cNvPr id="7" name="文本框 6"/>
          <p:cNvSpPr txBox="1"/>
          <p:nvPr/>
        </p:nvSpPr>
        <p:spPr>
          <a:xfrm>
            <a:off x="1052195" y="4194810"/>
            <a:ext cx="8771890" cy="460375"/>
          </a:xfrm>
          <a:prstGeom prst="rect">
            <a:avLst/>
          </a:prstGeom>
          <a:solidFill>
            <a:schemeClr val="accent6">
              <a:lumMod val="20000"/>
              <a:lumOff val="80000"/>
            </a:schemeClr>
          </a:solidFill>
        </p:spPr>
        <p:txBody>
          <a:bodyPr wrap="none" rtlCol="0" anchor="t">
            <a:spAutoFit/>
          </a:bodyPr>
          <a:p>
            <a:r>
              <a:rPr lang="en-US" altLang="zh-CN" sz="2400">
                <a:sym typeface="+mn-ea"/>
              </a:rPr>
              <a:t>Q3</a:t>
            </a:r>
            <a:r>
              <a:rPr lang="zh-CN" altLang="en-US" sz="2400">
                <a:sym typeface="+mn-ea"/>
              </a:rPr>
              <a:t>：选题过程中需要对研究课题进行趋势分析，选择哪项功能？</a:t>
            </a:r>
            <a:endParaRPr lang="zh-CN" altLang="en-US" sz="2400"/>
          </a:p>
        </p:txBody>
      </p:sp>
      <p:sp>
        <p:nvSpPr>
          <p:cNvPr id="8" name="文本框 7"/>
          <p:cNvSpPr txBox="1"/>
          <p:nvPr/>
        </p:nvSpPr>
        <p:spPr>
          <a:xfrm>
            <a:off x="1445260" y="4832985"/>
            <a:ext cx="7121525" cy="460375"/>
          </a:xfrm>
          <a:prstGeom prst="rect">
            <a:avLst/>
          </a:prstGeom>
          <a:solidFill>
            <a:srgbClr val="FFC000"/>
          </a:solidFill>
        </p:spPr>
        <p:txBody>
          <a:bodyPr wrap="square" rtlCol="0" anchor="t">
            <a:spAutoFit/>
          </a:bodyPr>
          <a:p>
            <a:pPr eaLnBrk="1" hangingPunct="1"/>
            <a:r>
              <a:rPr lang="zh-CN" altLang="en-US" sz="2400"/>
              <a:t>指数分析</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800" decel="100000"/>
                                        <p:tgtEl>
                                          <p:spTgt spid="7"/>
                                        </p:tgtEl>
                                      </p:cBhvr>
                                    </p:animEffect>
                                    <p:anim calcmode="lin" valueType="num">
                                      <p:cBhvr>
                                        <p:cTn id="28" dur="800" decel="100000" fill="hold"/>
                                        <p:tgtEl>
                                          <p:spTgt spid="7"/>
                                        </p:tgtEl>
                                        <p:attrNameLst>
                                          <p:attrName>style.rotation</p:attrName>
                                        </p:attrNameLst>
                                      </p:cBhvr>
                                      <p:tavLst>
                                        <p:tav tm="0">
                                          <p:val>
                                            <p:fltVal val="-90"/>
                                          </p:val>
                                        </p:tav>
                                        <p:tav tm="100000">
                                          <p:val>
                                            <p:fltVal val="0"/>
                                          </p:val>
                                        </p:tav>
                                      </p:tavLst>
                                    </p:anim>
                                    <p:anim calcmode="lin" valueType="num">
                                      <p:cBhvr>
                                        <p:cTn id="29" dur="800" decel="100000" fill="hold"/>
                                        <p:tgtEl>
                                          <p:spTgt spid="7"/>
                                        </p:tgtEl>
                                        <p:attrNameLst>
                                          <p:attrName>ppt_x</p:attrName>
                                        </p:attrNameLst>
                                      </p:cBhvr>
                                      <p:tavLst>
                                        <p:tav tm="0">
                                          <p:val>
                                            <p:strVal val="#ppt_x+0.4"/>
                                          </p:val>
                                        </p:tav>
                                        <p:tav tm="100000">
                                          <p:val>
                                            <p:strVal val="#ppt_x-0.05"/>
                                          </p:val>
                                        </p:tav>
                                      </p:tavLst>
                                    </p:anim>
                                    <p:anim calcmode="lin" valueType="num">
                                      <p:cBhvr>
                                        <p:cTn id="30" dur="800" decel="100000" fill="hold"/>
                                        <p:tgtEl>
                                          <p:spTgt spid="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52195" y="1365885"/>
            <a:ext cx="6567805" cy="460375"/>
          </a:xfrm>
          <a:prstGeom prst="rect">
            <a:avLst/>
          </a:prstGeom>
          <a:solidFill>
            <a:schemeClr val="accent6">
              <a:lumMod val="20000"/>
              <a:lumOff val="80000"/>
            </a:schemeClr>
          </a:solidFill>
        </p:spPr>
        <p:txBody>
          <a:bodyPr wrap="square" rtlCol="0">
            <a:spAutoFit/>
          </a:bodyPr>
          <a:p>
            <a:r>
              <a:rPr lang="en-US" altLang="zh-CN" sz="2400"/>
              <a:t>Q4</a:t>
            </a:r>
            <a:r>
              <a:rPr lang="zh-CN" altLang="en-US" sz="2400"/>
              <a:t>：阅读文献时应优先阅读什么样的文章？</a:t>
            </a:r>
            <a:endParaRPr lang="zh-CN" altLang="en-US" sz="2400"/>
          </a:p>
        </p:txBody>
      </p:sp>
      <p:sp>
        <p:nvSpPr>
          <p:cNvPr id="4" name="文本框 3"/>
          <p:cNvSpPr txBox="1"/>
          <p:nvPr/>
        </p:nvSpPr>
        <p:spPr>
          <a:xfrm>
            <a:off x="1445260" y="1958975"/>
            <a:ext cx="10224135" cy="460375"/>
          </a:xfrm>
          <a:prstGeom prst="rect">
            <a:avLst/>
          </a:prstGeom>
          <a:solidFill>
            <a:srgbClr val="FFC000"/>
          </a:solidFill>
        </p:spPr>
        <p:txBody>
          <a:bodyPr wrap="square" rtlCol="0" anchor="t">
            <a:spAutoFit/>
          </a:bodyPr>
          <a:p>
            <a:pPr eaLnBrk="1" hangingPunct="1"/>
            <a:r>
              <a:rPr lang="zh-CN" altLang="en-US" sz="2400"/>
              <a:t>最新文献、高被引文献</a:t>
            </a:r>
            <a:endParaRPr lang="zh-CN" altLang="en-US" sz="2400"/>
          </a:p>
        </p:txBody>
      </p:sp>
      <p:sp>
        <p:nvSpPr>
          <p:cNvPr id="5" name="文本框 4"/>
          <p:cNvSpPr txBox="1"/>
          <p:nvPr/>
        </p:nvSpPr>
        <p:spPr>
          <a:xfrm>
            <a:off x="1445260" y="3298190"/>
            <a:ext cx="7121525" cy="460375"/>
          </a:xfrm>
          <a:prstGeom prst="rect">
            <a:avLst/>
          </a:prstGeom>
          <a:solidFill>
            <a:srgbClr val="FFC000"/>
          </a:solidFill>
        </p:spPr>
        <p:txBody>
          <a:bodyPr wrap="square" rtlCol="0" anchor="t">
            <a:spAutoFit/>
          </a:bodyPr>
          <a:p>
            <a:pPr eaLnBrk="1" hangingPunct="1"/>
            <a:r>
              <a:rPr lang="zh-CN" altLang="en-US" sz="2400"/>
              <a:t>关注核心期刊，如</a:t>
            </a:r>
            <a:r>
              <a:rPr lang="en-US" altLang="zh-CN" sz="2400"/>
              <a:t>CSCD</a:t>
            </a:r>
            <a:r>
              <a:rPr lang="zh-CN" altLang="en-US" sz="2400"/>
              <a:t>、</a:t>
            </a:r>
            <a:r>
              <a:rPr lang="en-US" altLang="zh-CN" sz="2400"/>
              <a:t>CSSCI</a:t>
            </a:r>
            <a:endParaRPr lang="en-US" altLang="zh-CN" sz="2400"/>
          </a:p>
        </p:txBody>
      </p:sp>
      <p:sp>
        <p:nvSpPr>
          <p:cNvPr id="6" name="文本框 5"/>
          <p:cNvSpPr txBox="1"/>
          <p:nvPr/>
        </p:nvSpPr>
        <p:spPr>
          <a:xfrm>
            <a:off x="1052195" y="2690495"/>
            <a:ext cx="5419090" cy="460375"/>
          </a:xfrm>
          <a:prstGeom prst="rect">
            <a:avLst/>
          </a:prstGeom>
          <a:solidFill>
            <a:schemeClr val="accent6">
              <a:lumMod val="20000"/>
              <a:lumOff val="80000"/>
            </a:schemeClr>
          </a:solidFill>
        </p:spPr>
        <p:txBody>
          <a:bodyPr wrap="none" rtlCol="0" anchor="t">
            <a:spAutoFit/>
          </a:bodyPr>
          <a:p>
            <a:r>
              <a:rPr lang="en-US" altLang="zh-CN" sz="2400">
                <a:sym typeface="+mn-ea"/>
              </a:rPr>
              <a:t>Q5</a:t>
            </a:r>
            <a:r>
              <a:rPr lang="zh-CN" altLang="en-US" sz="2400">
                <a:sym typeface="+mn-ea"/>
              </a:rPr>
              <a:t>：出版物检索中如何判断优质期刊？</a:t>
            </a:r>
            <a:endParaRPr lang="zh-CN" altLang="en-US" sz="2400"/>
          </a:p>
        </p:txBody>
      </p:sp>
      <p:sp>
        <p:nvSpPr>
          <p:cNvPr id="7" name="文本框 6"/>
          <p:cNvSpPr txBox="1"/>
          <p:nvPr/>
        </p:nvSpPr>
        <p:spPr>
          <a:xfrm>
            <a:off x="1052195" y="4194810"/>
            <a:ext cx="7247890" cy="460375"/>
          </a:xfrm>
          <a:prstGeom prst="rect">
            <a:avLst/>
          </a:prstGeom>
          <a:solidFill>
            <a:schemeClr val="accent6">
              <a:lumMod val="20000"/>
              <a:lumOff val="80000"/>
            </a:schemeClr>
          </a:solidFill>
        </p:spPr>
        <p:txBody>
          <a:bodyPr wrap="none" rtlCol="0" anchor="t">
            <a:spAutoFit/>
          </a:bodyPr>
          <a:p>
            <a:r>
              <a:rPr lang="en-US" altLang="zh-CN" sz="2400">
                <a:sym typeface="+mn-ea"/>
              </a:rPr>
              <a:t>Q6</a:t>
            </a:r>
            <a:r>
              <a:rPr lang="zh-CN" altLang="en-US" sz="2400">
                <a:sym typeface="+mn-ea"/>
              </a:rPr>
              <a:t>：哪一项功能可以揭示不同文献或知识之间的联系</a:t>
            </a:r>
            <a:endParaRPr lang="zh-CN" altLang="en-US" sz="2400"/>
          </a:p>
        </p:txBody>
      </p:sp>
      <p:sp>
        <p:nvSpPr>
          <p:cNvPr id="8" name="文本框 7"/>
          <p:cNvSpPr txBox="1"/>
          <p:nvPr/>
        </p:nvSpPr>
        <p:spPr>
          <a:xfrm>
            <a:off x="1445260" y="4832985"/>
            <a:ext cx="7121525" cy="460375"/>
          </a:xfrm>
          <a:prstGeom prst="rect">
            <a:avLst/>
          </a:prstGeom>
          <a:solidFill>
            <a:srgbClr val="FFC000"/>
          </a:solidFill>
        </p:spPr>
        <p:txBody>
          <a:bodyPr wrap="square" rtlCol="0" anchor="t">
            <a:spAutoFit/>
          </a:bodyPr>
          <a:p>
            <a:pPr eaLnBrk="1" hangingPunct="1"/>
            <a:r>
              <a:rPr lang="zh-CN" altLang="en-US" sz="2400"/>
              <a:t>知网节</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800" decel="100000"/>
                                        <p:tgtEl>
                                          <p:spTgt spid="7"/>
                                        </p:tgtEl>
                                      </p:cBhvr>
                                    </p:animEffect>
                                    <p:anim calcmode="lin" valueType="num">
                                      <p:cBhvr>
                                        <p:cTn id="28" dur="800" decel="100000" fill="hold"/>
                                        <p:tgtEl>
                                          <p:spTgt spid="7"/>
                                        </p:tgtEl>
                                        <p:attrNameLst>
                                          <p:attrName>style.rotation</p:attrName>
                                        </p:attrNameLst>
                                      </p:cBhvr>
                                      <p:tavLst>
                                        <p:tav tm="0">
                                          <p:val>
                                            <p:fltVal val="-90"/>
                                          </p:val>
                                        </p:tav>
                                        <p:tav tm="100000">
                                          <p:val>
                                            <p:fltVal val="0"/>
                                          </p:val>
                                        </p:tav>
                                      </p:tavLst>
                                    </p:anim>
                                    <p:anim calcmode="lin" valueType="num">
                                      <p:cBhvr>
                                        <p:cTn id="29" dur="800" decel="100000" fill="hold"/>
                                        <p:tgtEl>
                                          <p:spTgt spid="7"/>
                                        </p:tgtEl>
                                        <p:attrNameLst>
                                          <p:attrName>ppt_x</p:attrName>
                                        </p:attrNameLst>
                                      </p:cBhvr>
                                      <p:tavLst>
                                        <p:tav tm="0">
                                          <p:val>
                                            <p:strVal val="#ppt_x+0.4"/>
                                          </p:val>
                                        </p:tav>
                                        <p:tav tm="100000">
                                          <p:val>
                                            <p:strVal val="#ppt_x-0.05"/>
                                          </p:val>
                                        </p:tav>
                                      </p:tavLst>
                                    </p:anim>
                                    <p:anim calcmode="lin" valueType="num">
                                      <p:cBhvr>
                                        <p:cTn id="30" dur="800" decel="100000" fill="hold"/>
                                        <p:tgtEl>
                                          <p:spTgt spid="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190" y="615950"/>
            <a:ext cx="12013565"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4000" b="1" kern="0" dirty="0" smtClean="0">
                <a:solidFill>
                  <a:srgbClr val="1B539D"/>
                </a:solidFill>
                <a:latin typeface="微软雅黑" panose="020B0503020204020204" pitchFamily="34" charset="-122"/>
                <a:ea typeface="微软雅黑" panose="020B0503020204020204" pitchFamily="34" charset="-122"/>
              </a:rPr>
              <a:t> </a:t>
            </a:r>
            <a:r>
              <a:rPr lang="zh-CN" altLang="en-US" sz="4000" b="1" kern="0" dirty="0" smtClean="0">
                <a:solidFill>
                  <a:srgbClr val="1B539D"/>
                </a:solidFill>
                <a:latin typeface="微软雅黑" panose="020B0503020204020204" pitchFamily="34" charset="-122"/>
                <a:ea typeface="微软雅黑" panose="020B0503020204020204" pitchFamily="34" charset="-122"/>
              </a:rPr>
              <a:t>中国知识基础设施工程</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a:t>
            </a:r>
            <a:r>
              <a:rPr lang="en-US" altLang="zh-CN" sz="2800" b="1" kern="0" dirty="0" smtClean="0">
                <a:solidFill>
                  <a:srgbClr val="FF0000"/>
                </a:solidFill>
                <a:latin typeface="微软雅黑" panose="020B0503020204020204" pitchFamily="34" charset="-122"/>
                <a:ea typeface="微软雅黑" panose="020B0503020204020204" pitchFamily="34" charset="-122"/>
              </a:rPr>
              <a:t>C</a:t>
            </a:r>
            <a:r>
              <a:rPr lang="en-US" altLang="zh-CN" sz="2800" b="1" kern="0" dirty="0" smtClean="0">
                <a:solidFill>
                  <a:srgbClr val="1B539D"/>
                </a:solidFill>
                <a:latin typeface="微软雅黑" panose="020B0503020204020204" pitchFamily="34" charset="-122"/>
                <a:ea typeface="微软雅黑" panose="020B0503020204020204" pitchFamily="34" charset="-122"/>
              </a:rPr>
              <a:t>hina </a:t>
            </a:r>
            <a:r>
              <a:rPr lang="en-US" altLang="zh-CN" sz="2800" b="1" kern="0" dirty="0" smtClean="0">
                <a:solidFill>
                  <a:srgbClr val="FF0000"/>
                </a:solidFill>
                <a:latin typeface="微软雅黑" panose="020B0503020204020204" pitchFamily="34" charset="-122"/>
                <a:ea typeface="微软雅黑" panose="020B0503020204020204" pitchFamily="34" charset="-122"/>
              </a:rPr>
              <a:t>N</a:t>
            </a:r>
            <a:r>
              <a:rPr lang="en-US" altLang="zh-CN" sz="2800" b="1" kern="0" dirty="0" smtClean="0">
                <a:solidFill>
                  <a:srgbClr val="1B539D"/>
                </a:solidFill>
                <a:latin typeface="微软雅黑" panose="020B0503020204020204" pitchFamily="34" charset="-122"/>
                <a:ea typeface="微软雅黑" panose="020B0503020204020204" pitchFamily="34" charset="-122"/>
              </a:rPr>
              <a:t>ational </a:t>
            </a:r>
            <a:r>
              <a:rPr lang="en-US" altLang="zh-CN" sz="2800" b="1" kern="0" dirty="0" smtClean="0">
                <a:solidFill>
                  <a:srgbClr val="FF0000"/>
                </a:solidFill>
                <a:latin typeface="微软雅黑" panose="020B0503020204020204" pitchFamily="34" charset="-122"/>
                <a:ea typeface="微软雅黑" panose="020B0503020204020204" pitchFamily="34" charset="-122"/>
              </a:rPr>
              <a:t>K</a:t>
            </a:r>
            <a:r>
              <a:rPr lang="en-US" altLang="zh-CN" sz="2800" b="1" kern="0" dirty="0" smtClean="0">
                <a:solidFill>
                  <a:srgbClr val="1B539D"/>
                </a:solidFill>
                <a:latin typeface="微软雅黑" panose="020B0503020204020204" pitchFamily="34" charset="-122"/>
                <a:ea typeface="微软雅黑" panose="020B0503020204020204" pitchFamily="34" charset="-122"/>
              </a:rPr>
              <a:t>nowledge </a:t>
            </a:r>
            <a:r>
              <a:rPr lang="en-US" altLang="zh-CN" sz="2800" b="1" kern="0" dirty="0" smtClean="0">
                <a:solidFill>
                  <a:srgbClr val="FF0000"/>
                </a:solidFill>
                <a:latin typeface="微软雅黑" panose="020B0503020204020204" pitchFamily="34" charset="-122"/>
                <a:ea typeface="微软雅黑" panose="020B0503020204020204" pitchFamily="34" charset="-122"/>
              </a:rPr>
              <a:t>I</a:t>
            </a:r>
            <a:r>
              <a:rPr lang="en-US" altLang="zh-CN" sz="2800" b="1" kern="0" dirty="0" smtClean="0">
                <a:solidFill>
                  <a:srgbClr val="1B539D"/>
                </a:solidFill>
                <a:latin typeface="微软雅黑" panose="020B0503020204020204" pitchFamily="34" charset="-122"/>
                <a:ea typeface="微软雅黑" panose="020B0503020204020204" pitchFamily="34" charset="-122"/>
              </a:rPr>
              <a:t>nfrastructure</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8" name="文本占位符 5122"/>
          <p:cNvSpPr txBox="1">
            <a:spLocks noChangeArrowheads="1"/>
          </p:cNvSpPr>
          <p:nvPr/>
        </p:nvSpPr>
        <p:spPr>
          <a:xfrm>
            <a:off x="389025" y="1721574"/>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创始于</a:t>
            </a:r>
            <a:r>
              <a:rPr lang="en-US" altLang="zh-CN" sz="1800" dirty="0" smtClean="0">
                <a:latin typeface="微软雅黑" panose="020B0503020204020204" pitchFamily="34" charset="-122"/>
                <a:ea typeface="微软雅黑" panose="020B0503020204020204" pitchFamily="34" charset="-122"/>
              </a:rPr>
              <a:t>1995</a:t>
            </a:r>
            <a:r>
              <a:rPr lang="zh-CN" altLang="en-US" sz="1800" dirty="0" smtClean="0">
                <a:latin typeface="微软雅黑" panose="020B0503020204020204" pitchFamily="34" charset="-122"/>
                <a:ea typeface="微软雅黑" panose="020B0503020204020204" pitchFamily="34" charset="-122"/>
              </a:rPr>
              <a:t>年，由清华大学、清华同方发起；</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以实现全社会知识资源传播共享与增值利用为目标的信息化建设项目；</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pitchFamily="34" charset="-122"/>
                <a:ea typeface="微软雅黑" panose="020B0503020204020204" pitchFamily="34" charset="-122"/>
              </a:rPr>
              <a:t>CNKI</a:t>
            </a:r>
            <a:r>
              <a:rPr lang="zh-CN" altLang="en-US" sz="1800" dirty="0" smtClean="0">
                <a:latin typeface="微软雅黑" panose="020B0503020204020204" pitchFamily="34" charset="-122"/>
                <a:ea typeface="微软雅黑" panose="020B0503020204020204" pitchFamily="34" charset="-122"/>
              </a:rPr>
              <a:t>数字图书馆”；</a:t>
            </a:r>
            <a:endParaRPr lang="en-US" altLang="zh-CN" sz="18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目前，中国知网是全球信息量最大、最具价值的中文网站。</a:t>
            </a:r>
            <a:endParaRPr lang="zh-CN" altLang="en-US" sz="1800" dirty="0">
              <a:latin typeface="微软雅黑" panose="020B0503020204020204" pitchFamily="34" charset="-122"/>
              <a:ea typeface="微软雅黑" panose="020B0503020204020204" pitchFamily="34" charset="-122"/>
            </a:endParaRPr>
          </a:p>
        </p:txBody>
      </p:sp>
      <p:pic>
        <p:nvPicPr>
          <p:cNvPr id="9" name="Picture 2" descr="E:\宣传资料\产品宣传\公司图标\知网LOGO-PN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407" y="4353349"/>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4030769"/>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140620" y="3028927"/>
            <a:ext cx="7867015" cy="1106805"/>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3</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a:solidFill>
                  <a:prstClr val="white"/>
                </a:solidFill>
                <a:latin typeface="微软雅黑" panose="020B0503020204020204" pitchFamily="34" charset="-122"/>
                <a:ea typeface="微软雅黑" panose="020B0503020204020204" pitchFamily="34" charset="-122"/>
              </a:rPr>
              <a:t>CNKI</a:t>
            </a:r>
            <a:r>
              <a:rPr lang="zh-CN" altLang="en-US" sz="6600" b="1" dirty="0">
                <a:solidFill>
                  <a:prstClr val="white"/>
                </a:solidFill>
                <a:latin typeface="微软雅黑" panose="020B0503020204020204" pitchFamily="34" charset="-122"/>
                <a:ea typeface="微软雅黑" panose="020B0503020204020204" pitchFamily="34" charset="-122"/>
              </a:rPr>
              <a:t>实用小工具</a:t>
            </a:r>
            <a:endParaRPr lang="zh-CN" altLang="en-US" sz="6600" b="1" dirty="0" smtClean="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371" y="845639"/>
            <a:ext cx="10953323" cy="1952530"/>
          </a:xfrm>
          <a:prstGeom prst="rect">
            <a:avLst/>
          </a:prstGeom>
          <a:ln>
            <a:solidFill>
              <a:schemeClr val="tx1"/>
            </a:solidFill>
            <a:prstDash val="dash"/>
          </a:ln>
        </p:spPr>
        <p:txBody>
          <a:bodyPr wrap="square" lIns="144000" tIns="144000" rIns="144000" bIns="144000">
            <a:noAutofit/>
          </a:bodyPr>
          <a:lstStyle/>
          <a:p>
            <a:pPr eaLnBrk="0" hangingPunct="0">
              <a:lnSpc>
                <a:spcPts val="3465"/>
              </a:lnSpc>
              <a:buClr>
                <a:srgbClr val="C00000"/>
              </a:buClr>
            </a:pPr>
            <a:r>
              <a:rPr lang="en-US" altLang="zh-CN" sz="2135" kern="0" dirty="0">
                <a:solidFill>
                  <a:srgbClr val="1B539D"/>
                </a:solidFill>
                <a:latin typeface="微软雅黑" panose="020B0503020204020204" pitchFamily="34" charset="-122"/>
                <a:ea typeface="微软雅黑" panose="020B0503020204020204" pitchFamily="34" charset="-122"/>
              </a:rPr>
              <a:t>       CNKI</a:t>
            </a:r>
            <a:r>
              <a:rPr lang="zh-CN" altLang="zh-CN" sz="2135" kern="0" dirty="0">
                <a:solidFill>
                  <a:srgbClr val="1B539D"/>
                </a:solidFill>
                <a:latin typeface="微软雅黑" panose="020B0503020204020204" pitchFamily="34" charset="-122"/>
                <a:ea typeface="微软雅黑" panose="020B0503020204020204" pitchFamily="34" charset="-122"/>
              </a:rPr>
              <a:t>协同研学平台</a:t>
            </a:r>
            <a:r>
              <a:rPr lang="zh-CN" altLang="zh-CN" sz="2135" kern="0" dirty="0" smtClean="0">
                <a:solidFill>
                  <a:srgbClr val="1B539D"/>
                </a:solidFill>
                <a:latin typeface="微软雅黑" panose="020B0503020204020204" pitchFamily="34" charset="-122"/>
                <a:ea typeface="微软雅黑" panose="020B0503020204020204" pitchFamily="34" charset="-122"/>
              </a:rPr>
              <a:t>（</a:t>
            </a:r>
            <a:r>
              <a:rPr lang="en-US" altLang="zh-CN" sz="2135" kern="0" dirty="0" smtClean="0">
                <a:solidFill>
                  <a:srgbClr val="1B539D"/>
                </a:solidFill>
                <a:latin typeface="微软雅黑" panose="020B0503020204020204" pitchFamily="34" charset="-122"/>
                <a:ea typeface="微软雅黑" panose="020B0503020204020204" pitchFamily="34" charset="-122"/>
              </a:rPr>
              <a:t>ECSP</a:t>
            </a:r>
            <a:r>
              <a:rPr lang="zh-CN" altLang="zh-CN" sz="2135" kern="0" dirty="0" smtClean="0">
                <a:solidFill>
                  <a:srgbClr val="1B539D"/>
                </a:solidFill>
                <a:latin typeface="微软雅黑" panose="020B0503020204020204" pitchFamily="34" charset="-122"/>
                <a:ea typeface="微软雅黑" panose="020B0503020204020204" pitchFamily="34" charset="-122"/>
              </a:rPr>
              <a:t>）</a:t>
            </a:r>
            <a:r>
              <a:rPr lang="zh-CN" altLang="zh-CN" sz="2135" kern="0" dirty="0">
                <a:solidFill>
                  <a:srgbClr val="1B539D"/>
                </a:solidFill>
                <a:latin typeface="微软雅黑" panose="020B0503020204020204" pitchFamily="34" charset="-122"/>
                <a:ea typeface="微软雅黑" panose="020B0503020204020204" pitchFamily="34" charset="-122"/>
              </a:rPr>
              <a:t>是以</a:t>
            </a:r>
            <a:r>
              <a:rPr lang="zh-CN" altLang="zh-CN" sz="2135" kern="0" dirty="0">
                <a:solidFill>
                  <a:srgbClr val="FF0000"/>
                </a:solidFill>
                <a:latin typeface="微软雅黑" panose="020B0503020204020204" pitchFamily="34" charset="-122"/>
                <a:ea typeface="微软雅黑" panose="020B0503020204020204" pitchFamily="34" charset="-122"/>
              </a:rPr>
              <a:t>全新的文献学习和利用方式</a:t>
            </a:r>
            <a:r>
              <a:rPr lang="zh-CN" altLang="zh-CN" sz="2135" kern="0" dirty="0">
                <a:solidFill>
                  <a:srgbClr val="1B539D"/>
                </a:solidFill>
                <a:latin typeface="微软雅黑" panose="020B0503020204020204" pitchFamily="34" charset="-122"/>
                <a:ea typeface="微软雅黑" panose="020B0503020204020204" pitchFamily="34" charset="-122"/>
              </a:rPr>
              <a:t>，在</a:t>
            </a:r>
            <a:r>
              <a:rPr lang="en-US" altLang="zh-CN" sz="2135" b="1" kern="0" dirty="0">
                <a:solidFill>
                  <a:srgbClr val="FF0000"/>
                </a:solidFill>
                <a:latin typeface="微软雅黑" panose="020B0503020204020204" pitchFamily="34" charset="-122"/>
                <a:ea typeface="微软雅黑" panose="020B0503020204020204" pitchFamily="34" charset="-122"/>
              </a:rPr>
              <a:t>XML</a:t>
            </a:r>
            <a:r>
              <a:rPr lang="zh-CN" altLang="zh-CN" sz="2135" b="1" kern="0" dirty="0">
                <a:solidFill>
                  <a:srgbClr val="FF0000"/>
                </a:solidFill>
                <a:latin typeface="微软雅黑" panose="020B0503020204020204" pitchFamily="34" charset="-122"/>
                <a:ea typeface="微软雅黑" panose="020B0503020204020204" pitchFamily="34" charset="-122"/>
              </a:rPr>
              <a:t>碎片化</a:t>
            </a:r>
            <a:r>
              <a:rPr lang="zh-CN" altLang="zh-CN" sz="2135" kern="0" dirty="0">
                <a:solidFill>
                  <a:srgbClr val="1B539D"/>
                </a:solidFill>
                <a:latin typeface="微软雅黑" panose="020B0503020204020204" pitchFamily="34" charset="-122"/>
                <a:ea typeface="微软雅黑" panose="020B0503020204020204" pitchFamily="34" charset="-122"/>
              </a:rPr>
              <a:t>和</a:t>
            </a:r>
            <a:r>
              <a:rPr lang="zh-CN" altLang="zh-CN" sz="2135" b="1" kern="0" dirty="0">
                <a:solidFill>
                  <a:srgbClr val="FF0000"/>
                </a:solidFill>
                <a:latin typeface="微软雅黑" panose="020B0503020204020204" pitchFamily="34" charset="-122"/>
                <a:ea typeface="微软雅黑" panose="020B0503020204020204" pitchFamily="34" charset="-122"/>
                <a:hlinkClick r:id="rId1" action="ppaction://hlinkfile"/>
              </a:rPr>
              <a:t>增强出版</a:t>
            </a:r>
            <a:r>
              <a:rPr lang="zh-CN" altLang="zh-CN" sz="2135" kern="0" dirty="0">
                <a:solidFill>
                  <a:srgbClr val="1B539D"/>
                </a:solidFill>
                <a:latin typeface="微软雅黑" panose="020B0503020204020204" pitchFamily="34" charset="-122"/>
                <a:ea typeface="微软雅黑" panose="020B0503020204020204" pitchFamily="34" charset="-122"/>
              </a:rPr>
              <a:t>的基础上将文献服务、知识服务深入到读者个人的研究和学习业务中，改变传统静态的版式化阅读方式，</a:t>
            </a:r>
            <a:r>
              <a:rPr lang="zh-CN" altLang="zh-CN" sz="2135" b="1" kern="0" dirty="0">
                <a:solidFill>
                  <a:srgbClr val="FF0000"/>
                </a:solidFill>
                <a:latin typeface="微软雅黑" panose="020B0503020204020204" pitchFamily="34" charset="-122"/>
                <a:ea typeface="微软雅黑" panose="020B0503020204020204" pitchFamily="34" charset="-122"/>
              </a:rPr>
              <a:t>提供动态、交互、图谱化的增强阅读模式</a:t>
            </a:r>
            <a:r>
              <a:rPr lang="zh-CN" altLang="zh-CN" sz="2135" kern="0" dirty="0">
                <a:solidFill>
                  <a:srgbClr val="1B539D"/>
                </a:solidFill>
                <a:latin typeface="微软雅黑" panose="020B0503020204020204" pitchFamily="34" charset="-122"/>
                <a:ea typeface="微软雅黑" panose="020B0503020204020204" pitchFamily="34" charset="-122"/>
              </a:rPr>
              <a:t>，服务个人探究式移动学习，构建</a:t>
            </a:r>
            <a:r>
              <a:rPr lang="zh-CN" altLang="zh-CN" sz="2135" b="1" kern="0" dirty="0">
                <a:solidFill>
                  <a:srgbClr val="FF0000"/>
                </a:solidFill>
                <a:latin typeface="微软雅黑" panose="020B0503020204020204" pitchFamily="34" charset="-122"/>
                <a:ea typeface="微软雅黑" panose="020B0503020204020204" pitchFamily="34" charset="-122"/>
              </a:rPr>
              <a:t>新一代研学型数字图书馆</a:t>
            </a:r>
            <a:r>
              <a:rPr lang="zh-CN" altLang="zh-CN" sz="2135" kern="0" dirty="0" smtClean="0">
                <a:solidFill>
                  <a:srgbClr val="1B539D"/>
                </a:solidFill>
                <a:latin typeface="微软雅黑" panose="020B0503020204020204" pitchFamily="34" charset="-122"/>
                <a:ea typeface="微软雅黑" panose="020B0503020204020204" pitchFamily="34" charset="-122"/>
              </a:rPr>
              <a:t>。</a:t>
            </a:r>
            <a:endParaRPr lang="en-US" altLang="zh-CN" sz="2135" kern="0" dirty="0" smtClean="0">
              <a:solidFill>
                <a:srgbClr val="1B539D"/>
              </a:solidFill>
              <a:latin typeface="微软雅黑" panose="020B0503020204020204" pitchFamily="34" charset="-122"/>
              <a:ea typeface="微软雅黑" panose="020B0503020204020204" pitchFamily="34" charset="-122"/>
            </a:endParaRPr>
          </a:p>
          <a:p>
            <a:pPr eaLnBrk="0" hangingPunct="0">
              <a:lnSpc>
                <a:spcPts val="3465"/>
              </a:lnSpc>
              <a:buClr>
                <a:srgbClr val="C00000"/>
              </a:buClr>
            </a:pPr>
            <a:r>
              <a:rPr lang="en-US" altLang="zh-CN" sz="2135" kern="0" dirty="0">
                <a:solidFill>
                  <a:srgbClr val="1B539D"/>
                </a:solidFill>
                <a:latin typeface="微软雅黑" panose="020B0503020204020204" pitchFamily="34" charset="-122"/>
                <a:ea typeface="微软雅黑" panose="020B0503020204020204" pitchFamily="34" charset="-122"/>
              </a:rPr>
              <a:t> </a:t>
            </a:r>
            <a:r>
              <a:rPr lang="en-US" altLang="zh-CN" sz="2135" kern="0" dirty="0" smtClean="0">
                <a:solidFill>
                  <a:srgbClr val="1B539D"/>
                </a:solidFill>
                <a:latin typeface="微软雅黑" panose="020B0503020204020204" pitchFamily="34" charset="-122"/>
                <a:ea typeface="微软雅黑" panose="020B0503020204020204" pitchFamily="34" charset="-122"/>
              </a:rPr>
              <a:t>  </a:t>
            </a:r>
            <a:endParaRPr lang="zh-CN" altLang="en-US" sz="2135" kern="0" dirty="0">
              <a:solidFill>
                <a:srgbClr val="1B539D"/>
              </a:solidFill>
              <a:latin typeface="微软雅黑" panose="020B0503020204020204" pitchFamily="34" charset="-122"/>
              <a:ea typeface="微软雅黑" panose="020B0503020204020204" pitchFamily="34" charset="-122"/>
            </a:endParaRPr>
          </a:p>
        </p:txBody>
      </p:sp>
      <p:sp>
        <p:nvSpPr>
          <p:cNvPr id="14" name="MH_SubTitle_3"/>
          <p:cNvSpPr/>
          <p:nvPr>
            <p:custDataLst>
              <p:tags r:id="rId2"/>
            </p:custDataLst>
          </p:nvPr>
        </p:nvSpPr>
        <p:spPr>
          <a:xfrm>
            <a:off x="2351585" y="3785659"/>
            <a:ext cx="2961057" cy="672075"/>
          </a:xfrm>
          <a:prstGeom prst="rect">
            <a:avLst/>
          </a:prstGeom>
          <a:solidFill>
            <a:srgbClr val="FD8B07"/>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增强出版</a:t>
            </a:r>
            <a:endParaRPr lang="en-US" altLang="zh-CN" sz="1865" b="1" dirty="0">
              <a:solidFill>
                <a:srgbClr val="FFFFFF"/>
              </a:solidFill>
              <a:ea typeface="微软雅黑" panose="020B0503020204020204" pitchFamily="34" charset="-122"/>
            </a:endParaRPr>
          </a:p>
        </p:txBody>
      </p:sp>
      <p:sp>
        <p:nvSpPr>
          <p:cNvPr id="15" name="MH_SubTitle_3"/>
          <p:cNvSpPr/>
          <p:nvPr>
            <p:custDataLst>
              <p:tags r:id="rId3"/>
            </p:custDataLst>
          </p:nvPr>
        </p:nvSpPr>
        <p:spPr>
          <a:xfrm>
            <a:off x="2351585" y="4612416"/>
            <a:ext cx="2961057" cy="672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在线创作</a:t>
            </a:r>
            <a:endParaRPr lang="en-US" altLang="zh-CN" sz="1865" b="1" dirty="0">
              <a:solidFill>
                <a:srgbClr val="FFFFFF"/>
              </a:solidFill>
              <a:ea typeface="微软雅黑" panose="020B0503020204020204" pitchFamily="34" charset="-122"/>
            </a:endParaRPr>
          </a:p>
        </p:txBody>
      </p:sp>
      <p:sp>
        <p:nvSpPr>
          <p:cNvPr id="16" name="MH_SubTitle_3"/>
          <p:cNvSpPr/>
          <p:nvPr>
            <p:custDataLst>
              <p:tags r:id="rId4"/>
            </p:custDataLst>
          </p:nvPr>
        </p:nvSpPr>
        <p:spPr>
          <a:xfrm>
            <a:off x="6576054" y="5445224"/>
            <a:ext cx="2961057" cy="6720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prstClr val="white"/>
                </a:solidFill>
                <a:ea typeface="微软雅黑" panose="020B0503020204020204" pitchFamily="34" charset="-122"/>
              </a:rPr>
              <a:t>探究式学习</a:t>
            </a:r>
            <a:endParaRPr lang="en-US" altLang="zh-CN" sz="1865" b="1" dirty="0">
              <a:solidFill>
                <a:prstClr val="white"/>
              </a:solidFill>
              <a:ea typeface="微软雅黑" panose="020B0503020204020204" pitchFamily="34" charset="-122"/>
            </a:endParaRPr>
          </a:p>
        </p:txBody>
      </p:sp>
      <p:sp>
        <p:nvSpPr>
          <p:cNvPr id="17" name="MH_SubTitle_3"/>
          <p:cNvSpPr/>
          <p:nvPr>
            <p:custDataLst>
              <p:tags r:id="rId5"/>
            </p:custDataLst>
          </p:nvPr>
        </p:nvSpPr>
        <p:spPr>
          <a:xfrm>
            <a:off x="6576054" y="3785659"/>
            <a:ext cx="2961057" cy="672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碎片化阅读</a:t>
            </a:r>
            <a:endParaRPr lang="en-US" altLang="zh-CN" sz="1865" b="1" dirty="0">
              <a:solidFill>
                <a:srgbClr val="FFFFFF"/>
              </a:solidFill>
              <a:ea typeface="微软雅黑" panose="020B0503020204020204" pitchFamily="34" charset="-122"/>
            </a:endParaRPr>
          </a:p>
        </p:txBody>
      </p:sp>
      <p:sp>
        <p:nvSpPr>
          <p:cNvPr id="18" name="MH_SubTitle_3"/>
          <p:cNvSpPr/>
          <p:nvPr>
            <p:custDataLst>
              <p:tags r:id="rId6"/>
            </p:custDataLst>
          </p:nvPr>
        </p:nvSpPr>
        <p:spPr>
          <a:xfrm>
            <a:off x="2351585" y="5445224"/>
            <a:ext cx="2961057" cy="6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5" b="1" dirty="0">
                <a:solidFill>
                  <a:srgbClr val="FFFFFF"/>
                </a:solidFill>
                <a:ea typeface="微软雅黑" panose="020B0503020204020204" pitchFamily="34" charset="-122"/>
              </a:rPr>
              <a:t>学术社交</a:t>
            </a:r>
            <a:endParaRPr lang="en-US" altLang="zh-CN" sz="1865" b="1" dirty="0">
              <a:solidFill>
                <a:srgbClr val="FFFFFF"/>
              </a:solidFill>
              <a:ea typeface="微软雅黑" panose="020B0503020204020204" pitchFamily="34" charset="-122"/>
            </a:endParaRPr>
          </a:p>
        </p:txBody>
      </p:sp>
      <p:sp>
        <p:nvSpPr>
          <p:cNvPr id="19" name="MH_SubTitle_3"/>
          <p:cNvSpPr/>
          <p:nvPr>
            <p:custDataLst>
              <p:tags r:id="rId7"/>
            </p:custDataLst>
          </p:nvPr>
        </p:nvSpPr>
        <p:spPr>
          <a:xfrm>
            <a:off x="6591328" y="4612416"/>
            <a:ext cx="2961057" cy="67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Autofit/>
          </a:bodyPr>
          <a:lstStyle/>
          <a:p>
            <a:pPr algn="ctr">
              <a:defRPr/>
            </a:pPr>
            <a:r>
              <a:rPr lang="zh-CN" altLang="en-US" sz="1865" b="1" dirty="0">
                <a:solidFill>
                  <a:prstClr val="white"/>
                </a:solidFill>
                <a:ea typeface="微软雅黑" panose="020B0503020204020204" pitchFamily="34" charset="-122"/>
              </a:rPr>
              <a:t>知网型笔记</a:t>
            </a:r>
            <a:endParaRPr lang="en-US" altLang="zh-CN" sz="1865" b="1" dirty="0">
              <a:solidFill>
                <a:prstClr val="white"/>
              </a:solidFill>
              <a:ea typeface="微软雅黑" panose="020B0503020204020204" pitchFamily="34" charset="-122"/>
            </a:endParaRPr>
          </a:p>
        </p:txBody>
      </p:sp>
      <p:sp>
        <p:nvSpPr>
          <p:cNvPr id="11" name="标题 1"/>
          <p:cNvSpPr txBox="1"/>
          <p:nvPr/>
        </p:nvSpPr>
        <p:spPr bwMode="auto">
          <a:xfrm>
            <a:off x="431226" y="259529"/>
            <a:ext cx="9097180"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一、</a:t>
            </a:r>
            <a:r>
              <a:rPr lang="en-US" altLang="zh-CN" sz="3735" b="1" kern="0" dirty="0" smtClean="0">
                <a:solidFill>
                  <a:srgbClr val="1B539D"/>
                </a:solidFill>
                <a:latin typeface="微软雅黑" panose="020B0503020204020204" pitchFamily="34" charset="-122"/>
                <a:ea typeface="微软雅黑" panose="020B0503020204020204" pitchFamily="34" charset="-122"/>
              </a:rPr>
              <a:t> </a:t>
            </a:r>
            <a:r>
              <a:rPr lang="zh-CN" altLang="en-US" sz="3735" b="1" kern="0" dirty="0" smtClean="0">
                <a:solidFill>
                  <a:srgbClr val="1B539D"/>
                </a:solidFill>
                <a:latin typeface="微软雅黑" panose="020B0503020204020204" pitchFamily="34" charset="-122"/>
                <a:ea typeface="微软雅黑" panose="020B0503020204020204" pitchFamily="34" charset="-122"/>
              </a:rPr>
              <a:t>研究型协同学习平台（</a:t>
            </a:r>
            <a:r>
              <a:rPr lang="en-US" altLang="zh-CN" sz="3735" b="1" kern="0" dirty="0" smtClean="0">
                <a:solidFill>
                  <a:srgbClr val="1B539D"/>
                </a:solidFill>
                <a:latin typeface="微软雅黑" panose="020B0503020204020204" pitchFamily="34" charset="-122"/>
                <a:ea typeface="微软雅黑" panose="020B0503020204020204" pitchFamily="34" charset="-122"/>
              </a:rPr>
              <a:t>ECSP</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2" name="矩形 1"/>
          <p:cNvSpPr/>
          <p:nvPr/>
        </p:nvSpPr>
        <p:spPr>
          <a:xfrm>
            <a:off x="431370" y="2838846"/>
            <a:ext cx="10953324" cy="932756"/>
          </a:xfrm>
          <a:prstGeom prst="rect">
            <a:avLst/>
          </a:prstGeom>
          <a:ln>
            <a:solidFill>
              <a:schemeClr val="accent1"/>
            </a:solidFill>
          </a:ln>
        </p:spPr>
        <p:txBody>
          <a:bodyPr wrap="square">
            <a:spAutoFit/>
          </a:bodyPr>
          <a:lstStyle/>
          <a:p>
            <a:pPr eaLnBrk="0" hangingPunct="0">
              <a:lnSpc>
                <a:spcPts val="3465"/>
              </a:lnSpc>
              <a:buClr>
                <a:srgbClr val="C00000"/>
              </a:buClr>
            </a:pPr>
            <a:r>
              <a:rPr lang="zh-CN" altLang="en-US" b="1" kern="0" dirty="0">
                <a:solidFill>
                  <a:srgbClr val="1B539D"/>
                </a:solidFill>
                <a:latin typeface="微软雅黑" panose="020B0503020204020204" pitchFamily="34" charset="-122"/>
                <a:ea typeface="微软雅黑" panose="020B0503020204020204" pitchFamily="34" charset="-122"/>
              </a:rPr>
              <a:t>网址：</a:t>
            </a:r>
            <a:r>
              <a:rPr lang="en-US" altLang="zh-CN" b="1" kern="0" dirty="0">
                <a:solidFill>
                  <a:srgbClr val="1B539D"/>
                </a:solidFill>
                <a:latin typeface="微软雅黑" panose="020B0503020204020204" pitchFamily="34" charset="-122"/>
                <a:ea typeface="微软雅黑" panose="020B0503020204020204" pitchFamily="34" charset="-122"/>
              </a:rPr>
              <a:t>x.cnki.net</a:t>
            </a:r>
            <a:endParaRPr lang="en-US" altLang="zh-CN" b="1" kern="0" dirty="0">
              <a:solidFill>
                <a:srgbClr val="1B539D"/>
              </a:solidFill>
              <a:latin typeface="微软雅黑" panose="020B0503020204020204" pitchFamily="34" charset="-122"/>
              <a:ea typeface="微软雅黑" panose="020B0503020204020204" pitchFamily="34" charset="-122"/>
            </a:endParaRPr>
          </a:p>
          <a:p>
            <a:pPr eaLnBrk="0" hangingPunct="0">
              <a:lnSpc>
                <a:spcPts val="3465"/>
              </a:lnSpc>
              <a:buClr>
                <a:srgbClr val="C00000"/>
              </a:buClr>
            </a:pPr>
            <a:r>
              <a:rPr lang="zh-CN" altLang="en-US" b="1" kern="0" dirty="0" smtClean="0">
                <a:solidFill>
                  <a:srgbClr val="1B539D"/>
                </a:solidFill>
                <a:latin typeface="微软雅黑" panose="020B0503020204020204" pitchFamily="34" charset="-122"/>
                <a:ea typeface="微软雅黑" panose="020B0503020204020204" pitchFamily="34" charset="-122"/>
              </a:rPr>
              <a:t>账号</a:t>
            </a:r>
            <a:r>
              <a:rPr lang="zh-CN" altLang="en-US" b="1" kern="0" dirty="0">
                <a:solidFill>
                  <a:srgbClr val="1B539D"/>
                </a:solidFill>
                <a:latin typeface="微软雅黑" panose="020B0503020204020204" pitchFamily="34" charset="-122"/>
                <a:ea typeface="微软雅黑" panose="020B0503020204020204" pitchFamily="34" charset="-122"/>
              </a:rPr>
              <a:t>密码：手机号注册，学习</a:t>
            </a:r>
            <a:r>
              <a:rPr lang="en-US" altLang="zh-CN" b="1" kern="0" dirty="0">
                <a:solidFill>
                  <a:srgbClr val="1B539D"/>
                </a:solidFill>
                <a:latin typeface="微软雅黑" panose="020B0503020204020204" pitchFamily="34" charset="-122"/>
                <a:ea typeface="微软雅黑" panose="020B0503020204020204" pitchFamily="34" charset="-122"/>
              </a:rPr>
              <a:t>IP</a:t>
            </a:r>
            <a:r>
              <a:rPr lang="zh-CN" altLang="en-US" b="1" kern="0" dirty="0">
                <a:solidFill>
                  <a:srgbClr val="1B539D"/>
                </a:solidFill>
                <a:latin typeface="微软雅黑" panose="020B0503020204020204" pitchFamily="34" charset="-122"/>
                <a:ea typeface="微软雅黑" panose="020B0503020204020204" pitchFamily="34" charset="-122"/>
              </a:rPr>
              <a:t>段就可以使用平台。</a:t>
            </a:r>
            <a:endParaRPr lang="zh-CN" altLang="en-US" b="1" kern="0"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81610" y="1242695"/>
            <a:ext cx="11828780" cy="5400040"/>
          </a:xfrm>
          <a:prstGeom prst="rect">
            <a:avLst/>
          </a:prstGeom>
        </p:spPr>
      </p:pic>
      <p:pic>
        <p:nvPicPr>
          <p:cNvPr id="5" name="图片 4"/>
          <p:cNvPicPr>
            <a:picLocks noChangeAspect="1"/>
          </p:cNvPicPr>
          <p:nvPr/>
        </p:nvPicPr>
        <p:blipFill>
          <a:blip r:embed="rId2"/>
          <a:stretch>
            <a:fillRect/>
          </a:stretch>
        </p:blipFill>
        <p:spPr>
          <a:xfrm>
            <a:off x="2268220" y="1890395"/>
            <a:ext cx="8399780" cy="4752340"/>
          </a:xfrm>
          <a:prstGeom prst="rect">
            <a:avLst/>
          </a:prstGeom>
        </p:spPr>
      </p:pic>
      <p:sp>
        <p:nvSpPr>
          <p:cNvPr id="6" name="矩形 5"/>
          <p:cNvSpPr/>
          <p:nvPr/>
        </p:nvSpPr>
        <p:spPr>
          <a:xfrm>
            <a:off x="8107680" y="1346200"/>
            <a:ext cx="554990" cy="40259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标题 1"/>
          <p:cNvSpPr txBox="1"/>
          <p:nvPr/>
        </p:nvSpPr>
        <p:spPr bwMode="auto">
          <a:xfrm>
            <a:off x="354391" y="260164"/>
            <a:ext cx="9097180"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一、研究型协同学习平台（</a:t>
            </a:r>
            <a:r>
              <a:rPr lang="en-US" altLang="zh-CN" sz="3735" b="1" kern="0" dirty="0" smtClean="0">
                <a:solidFill>
                  <a:srgbClr val="1B539D"/>
                </a:solidFill>
                <a:latin typeface="微软雅黑" panose="020B0503020204020204" pitchFamily="34" charset="-122"/>
                <a:ea typeface="微软雅黑" panose="020B0503020204020204" pitchFamily="34" charset="-122"/>
              </a:rPr>
              <a:t>ECSP</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14935" y="840740"/>
            <a:ext cx="11962130" cy="6009640"/>
          </a:xfrm>
          <a:prstGeom prst="rect">
            <a:avLst/>
          </a:prstGeom>
        </p:spPr>
      </p:pic>
      <p:pic>
        <p:nvPicPr>
          <p:cNvPr id="5" name="图片 4"/>
          <p:cNvPicPr>
            <a:picLocks noChangeAspect="1"/>
          </p:cNvPicPr>
          <p:nvPr/>
        </p:nvPicPr>
        <p:blipFill>
          <a:blip r:embed="rId2"/>
          <a:stretch>
            <a:fillRect/>
          </a:stretch>
        </p:blipFill>
        <p:spPr>
          <a:xfrm>
            <a:off x="505460" y="840740"/>
            <a:ext cx="11571605" cy="6057265"/>
          </a:xfrm>
          <a:prstGeom prst="rect">
            <a:avLst/>
          </a:prstGeom>
        </p:spPr>
      </p:pic>
      <p:sp>
        <p:nvSpPr>
          <p:cNvPr id="11" name="标题 1"/>
          <p:cNvSpPr txBox="1"/>
          <p:nvPr/>
        </p:nvSpPr>
        <p:spPr bwMode="auto">
          <a:xfrm>
            <a:off x="335915" y="135255"/>
            <a:ext cx="8431530"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一、研究型协同学习平台（</a:t>
            </a:r>
            <a:r>
              <a:rPr lang="en-US" altLang="zh-CN" sz="3735" b="1" kern="0" dirty="0" smtClean="0">
                <a:solidFill>
                  <a:srgbClr val="1B539D"/>
                </a:solidFill>
                <a:latin typeface="微软雅黑" panose="020B0503020204020204" pitchFamily="34" charset="-122"/>
                <a:ea typeface="微软雅黑" panose="020B0503020204020204" pitchFamily="34" charset="-122"/>
              </a:rPr>
              <a:t>ECSP</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2" name="矩形 1"/>
          <p:cNvSpPr/>
          <p:nvPr/>
        </p:nvSpPr>
        <p:spPr>
          <a:xfrm>
            <a:off x="849630" y="4274820"/>
            <a:ext cx="946150" cy="27241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 name="矩形 2"/>
          <p:cNvSpPr/>
          <p:nvPr/>
        </p:nvSpPr>
        <p:spPr>
          <a:xfrm>
            <a:off x="2179955" y="4274820"/>
            <a:ext cx="946150" cy="27241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8" name="内容占位符 7"/>
          <p:cNvPicPr>
            <a:picLocks noChangeAspect="1"/>
          </p:cNvPicPr>
          <p:nvPr>
            <p:ph idx="1"/>
          </p:nvPr>
        </p:nvPicPr>
        <p:blipFill>
          <a:blip r:embed="rId3"/>
          <a:stretch>
            <a:fillRect/>
          </a:stretch>
        </p:blipFill>
        <p:spPr>
          <a:xfrm>
            <a:off x="849630" y="1606550"/>
            <a:ext cx="10198735" cy="4526280"/>
          </a:xfrm>
          <a:prstGeom prst="rect">
            <a:avLst/>
          </a:prstGeom>
        </p:spPr>
      </p:pic>
      <p:pic>
        <p:nvPicPr>
          <p:cNvPr id="9" name="内容占位符 6"/>
          <p:cNvPicPr>
            <a:picLocks noChangeAspect="1"/>
          </p:cNvPicPr>
          <p:nvPr/>
        </p:nvPicPr>
        <p:blipFill>
          <a:blip r:embed="rId4"/>
          <a:stretch>
            <a:fillRect/>
          </a:stretch>
        </p:blipFill>
        <p:spPr>
          <a:xfrm>
            <a:off x="1274445" y="1923415"/>
            <a:ext cx="9348470" cy="4526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5308" y="835501"/>
            <a:ext cx="11258800" cy="6329984"/>
          </a:xfrm>
          <a:prstGeom prst="rect">
            <a:avLst/>
          </a:prstGeom>
        </p:spPr>
      </p:pic>
      <p:sp>
        <p:nvSpPr>
          <p:cNvPr id="4" name="矩形 3"/>
          <p:cNvSpPr/>
          <p:nvPr/>
        </p:nvSpPr>
        <p:spPr>
          <a:xfrm>
            <a:off x="758211" y="171464"/>
            <a:ext cx="7007046"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学习笔记：</a:t>
            </a:r>
            <a:r>
              <a:rPr lang="zh-CN" altLang="en-US" sz="2800" b="1" dirty="0">
                <a:solidFill>
                  <a:srgbClr val="1F497D"/>
                </a:solidFill>
                <a:ea typeface="微软雅黑" panose="020B0503020204020204" pitchFamily="34" charset="-122"/>
              </a:rPr>
              <a:t>直接在原文上添加各种学习笔记</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8" name="矩形 7"/>
          <p:cNvSpPr/>
          <p:nvPr/>
        </p:nvSpPr>
        <p:spPr>
          <a:xfrm>
            <a:off x="5796366" y="2778858"/>
            <a:ext cx="2545832" cy="48005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931200" y="1071399"/>
            <a:ext cx="7171428" cy="4657143"/>
          </a:xfrm>
          <a:prstGeom prst="rect">
            <a:avLst/>
          </a:prstGeom>
        </p:spPr>
      </p:pic>
      <p:sp>
        <p:nvSpPr>
          <p:cNvPr id="6" name="矩形 5"/>
          <p:cNvSpPr/>
          <p:nvPr/>
        </p:nvSpPr>
        <p:spPr>
          <a:xfrm>
            <a:off x="1282690" y="3999656"/>
            <a:ext cx="9697077" cy="240026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支持笔记、标注、划线、摘录等多种学习方式</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支持文字、图片、视频、语音等形式的笔记</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支持多维度知识标签</a:t>
            </a:r>
            <a:endParaRPr lang="en-US" altLang="zh-CN" sz="2400" b="1" dirty="0">
              <a:solidFill>
                <a:srgbClr val="FFFFFF"/>
              </a:solidFill>
              <a:latin typeface="黑体" panose="02010609060101010101" pitchFamily="49" charset="-122"/>
              <a:ea typeface="黑体" panose="02010609060101010101" pitchFamily="49"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支持图片上涂鸦式的笔记</a:t>
            </a:r>
            <a:endParaRPr lang="en-US" altLang="zh-CN" sz="2400" b="1" dirty="0">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6"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3023659" y="4197085"/>
            <a:ext cx="5472608" cy="237288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6288022" y="3013544"/>
            <a:ext cx="2717089" cy="906688"/>
          </a:xfrm>
          <a:prstGeom prst="wedgeRectCallout">
            <a:avLst>
              <a:gd name="adj1" fmla="val -44718"/>
              <a:gd name="adj2" fmla="val 853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笔记内容直接在原文中显示，方便阅读</a:t>
            </a:r>
            <a:endParaRPr lang="zh-CN" altLang="en-US" sz="1865" dirty="0">
              <a:solidFill>
                <a:srgbClr val="FF0000"/>
              </a:solidFill>
              <a:ea typeface="微软雅黑" panose="020B0503020204020204" pitchFamily="34" charset="-122"/>
            </a:endParaRPr>
          </a:p>
        </p:txBody>
      </p:sp>
      <p:sp>
        <p:nvSpPr>
          <p:cNvPr id="7" name="矩形 6"/>
          <p:cNvSpPr/>
          <p:nvPr/>
        </p:nvSpPr>
        <p:spPr>
          <a:xfrm>
            <a:off x="157583" y="1028734"/>
            <a:ext cx="849852" cy="422684"/>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矩形标注 7"/>
          <p:cNvSpPr/>
          <p:nvPr/>
        </p:nvSpPr>
        <p:spPr>
          <a:xfrm>
            <a:off x="1419453" y="431669"/>
            <a:ext cx="2688300" cy="597065"/>
          </a:xfrm>
          <a:prstGeom prst="wedgeRectCallout">
            <a:avLst>
              <a:gd name="adj1" fmla="val -65967"/>
              <a:gd name="adj2" fmla="val 4979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笔记标签在目录中展示</a:t>
            </a:r>
            <a:endParaRPr lang="zh-CN" altLang="en-US" sz="1865" dirty="0">
              <a:solidFill>
                <a:srgbClr val="FF0000"/>
              </a:solidFill>
              <a:ea typeface="微软雅黑" panose="020B0503020204020204" pitchFamily="34" charset="-122"/>
            </a:endParaRPr>
          </a:p>
        </p:txBody>
      </p:sp>
      <p:sp>
        <p:nvSpPr>
          <p:cNvPr id="10" name="矩形 9"/>
          <p:cNvSpPr/>
          <p:nvPr/>
        </p:nvSpPr>
        <p:spPr>
          <a:xfrm>
            <a:off x="1225921" y="2693749"/>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知网型笔记模拟了用户真实的学习过程，并发挥增强出版的优势将笔记作为增强的内容单元嵌入原文和内容大纲中，支持导航、定位和链接</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509" y="932723"/>
            <a:ext cx="10416480" cy="5856411"/>
          </a:xfrm>
          <a:prstGeom prst="rect">
            <a:avLst/>
          </a:prstGeom>
        </p:spPr>
      </p:pic>
      <p:sp>
        <p:nvSpPr>
          <p:cNvPr id="5" name="矩形 4"/>
          <p:cNvSpPr/>
          <p:nvPr/>
        </p:nvSpPr>
        <p:spPr>
          <a:xfrm>
            <a:off x="2801533" y="4374056"/>
            <a:ext cx="4896544" cy="134414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3915695" y="2953084"/>
            <a:ext cx="2668219" cy="1025828"/>
          </a:xfrm>
          <a:prstGeom prst="wedgeRectCallout">
            <a:avLst>
              <a:gd name="adj1" fmla="val -46889"/>
              <a:gd name="adj2" fmla="val 8507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pitchFamily="34" charset="-122"/>
              </a:rPr>
              <a:t>鼠标选中内容添加到自己的文摘框中，在总结和创作时直接使用</a:t>
            </a:r>
            <a:endParaRPr lang="zh-CN" altLang="en-US" sz="1865" dirty="0">
              <a:solidFill>
                <a:srgbClr val="FF0000"/>
              </a:solidFill>
              <a:ea typeface="微软雅黑" panose="020B0503020204020204" pitchFamily="34" charset="-122"/>
            </a:endParaRPr>
          </a:p>
        </p:txBody>
      </p:sp>
      <p:sp>
        <p:nvSpPr>
          <p:cNvPr id="7" name="矩形 6"/>
          <p:cNvSpPr/>
          <p:nvPr/>
        </p:nvSpPr>
        <p:spPr>
          <a:xfrm>
            <a:off x="7824193" y="1254757"/>
            <a:ext cx="2904607" cy="107002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8110430">
            <a:off x="6799560" y="3183067"/>
            <a:ext cx="1152128" cy="24012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400">
              <a:solidFill>
                <a:prstClr val="black"/>
              </a:solidFill>
            </a:endParaRPr>
          </a:p>
        </p:txBody>
      </p:sp>
      <p:sp>
        <p:nvSpPr>
          <p:cNvPr id="2" name="矩形 1"/>
          <p:cNvSpPr/>
          <p:nvPr/>
        </p:nvSpPr>
        <p:spPr>
          <a:xfrm>
            <a:off x="758211" y="142435"/>
            <a:ext cx="8802410" cy="954107"/>
          </a:xfrm>
          <a:prstGeom prst="rect">
            <a:avLst/>
          </a:prstGeom>
        </p:spPr>
        <p:txBody>
          <a:bodyPr wrap="none">
            <a:spAutoFit/>
          </a:bodyPr>
          <a:lstStyle/>
          <a:p>
            <a:r>
              <a:rPr lang="zh-CN" altLang="en-US" sz="2800" b="1" dirty="0">
                <a:solidFill>
                  <a:srgbClr val="AB1B44"/>
                </a:solidFill>
                <a:ea typeface="微软雅黑" panose="020B0503020204020204" pitchFamily="34" charset="-122"/>
              </a:rPr>
              <a:t>内容摘录：</a:t>
            </a:r>
            <a:r>
              <a:rPr lang="zh-CN" altLang="en-US" sz="2800" b="1" dirty="0">
                <a:solidFill>
                  <a:srgbClr val="1F497D"/>
                </a:solidFill>
                <a:ea typeface="微软雅黑" panose="020B0503020204020204" pitchFamily="34" charset="-122"/>
              </a:rPr>
              <a:t>学习过程中随时摘录重要的碎片化内容单元</a:t>
            </a:r>
            <a:endParaRPr lang="en-US" altLang="zh-CN" sz="2800" b="1" dirty="0">
              <a:solidFill>
                <a:srgbClr val="1F497D"/>
              </a:solidFill>
              <a:ea typeface="微软雅黑" panose="020B0503020204020204" pitchFamily="34" charset="-122"/>
            </a:endParaRPr>
          </a:p>
          <a:p>
            <a:r>
              <a:rPr lang="en-US" altLang="zh-CN" sz="2800" b="1" dirty="0">
                <a:solidFill>
                  <a:srgbClr val="1F497D"/>
                </a:solidFill>
                <a:ea typeface="微软雅黑" panose="020B0503020204020204" pitchFamily="34" charset="-122"/>
              </a:rPr>
              <a:t>                       </a:t>
            </a:r>
            <a:r>
              <a:rPr lang="zh-CN" altLang="en-US" sz="2800" b="1" dirty="0">
                <a:solidFill>
                  <a:srgbClr val="1F497D"/>
                </a:solidFill>
                <a:ea typeface="微软雅黑" panose="020B0503020204020204" pitchFamily="34" charset="-122"/>
              </a:rPr>
              <a:t>包括段落、句子、图片等</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9" name="矩形 8"/>
          <p:cNvSpPr/>
          <p:nvPr/>
        </p:nvSpPr>
        <p:spPr>
          <a:xfrm>
            <a:off x="472344" y="2953519"/>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pitchFamily="34" charset="-122"/>
                <a:ea typeface="微软雅黑" panose="020B0503020204020204" pitchFamily="34" charset="-122"/>
              </a:rPr>
              <a:t>为读者提供了“购物车式”的内容摘录功能，解决传统学习过程中频繁的“复制”、“粘贴”操作，方便管理和引用</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7423" y="1124745"/>
            <a:ext cx="10766156" cy="605596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169" y="1023382"/>
            <a:ext cx="6389652" cy="5455076"/>
          </a:xfrm>
          <a:prstGeom prst="rect">
            <a:avLst/>
          </a:prstGeom>
        </p:spPr>
      </p:pic>
      <p:sp>
        <p:nvSpPr>
          <p:cNvPr id="4" name="矩形 3"/>
          <p:cNvSpPr/>
          <p:nvPr/>
        </p:nvSpPr>
        <p:spPr>
          <a:xfrm>
            <a:off x="9215644" y="3098282"/>
            <a:ext cx="2247935" cy="746355"/>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5" name="直接连接符 4"/>
          <p:cNvSpPr>
            <a:spLocks noChangeShapeType="1"/>
          </p:cNvSpPr>
          <p:nvPr/>
        </p:nvSpPr>
        <p:spPr bwMode="auto">
          <a:xfrm flipH="1" flipV="1">
            <a:off x="10339610" y="3816688"/>
            <a:ext cx="1" cy="672075"/>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6" name="矩形 15"/>
          <p:cNvSpPr>
            <a:spLocks noChangeArrowheads="1"/>
          </p:cNvSpPr>
          <p:nvPr/>
        </p:nvSpPr>
        <p:spPr bwMode="auto">
          <a:xfrm>
            <a:off x="9288905" y="4456946"/>
            <a:ext cx="2457763"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参考文献和引证文献直接进入学习界面</a:t>
            </a:r>
            <a:endParaRPr lang="zh-CN" altLang="en-US" sz="1600" dirty="0">
              <a:solidFill>
                <a:prstClr val="white"/>
              </a:solidFill>
              <a:ea typeface="微软雅黑" panose="020B0503020204020204" pitchFamily="34" charset="-122"/>
            </a:endParaRPr>
          </a:p>
        </p:txBody>
      </p:sp>
      <p:sp>
        <p:nvSpPr>
          <p:cNvPr id="7" name="矩形 6"/>
          <p:cNvSpPr/>
          <p:nvPr/>
        </p:nvSpPr>
        <p:spPr>
          <a:xfrm>
            <a:off x="2250629" y="1023382"/>
            <a:ext cx="6755187" cy="5834618"/>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8" name="直接连接符 7"/>
          <p:cNvSpPr>
            <a:spLocks noChangeShapeType="1"/>
          </p:cNvSpPr>
          <p:nvPr/>
        </p:nvSpPr>
        <p:spPr bwMode="auto">
          <a:xfrm flipV="1">
            <a:off x="1827070" y="1399346"/>
            <a:ext cx="480053" cy="13431"/>
          </a:xfrm>
          <a:prstGeom prst="line">
            <a:avLst/>
          </a:prstGeom>
          <a:noFill/>
          <a:ln w="28575">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9" name="矩形 15"/>
          <p:cNvSpPr>
            <a:spLocks noChangeArrowheads="1"/>
          </p:cNvSpPr>
          <p:nvPr/>
        </p:nvSpPr>
        <p:spPr bwMode="auto">
          <a:xfrm>
            <a:off x="0" y="1124745"/>
            <a:ext cx="1967541" cy="850665"/>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在同一界面上以图层遮罩的方式阅读引用和引证文献</a:t>
            </a:r>
            <a:endParaRPr lang="zh-CN" altLang="en-US" sz="1600" dirty="0">
              <a:solidFill>
                <a:prstClr val="white"/>
              </a:solidFill>
              <a:ea typeface="微软雅黑" panose="020B0503020204020204" pitchFamily="34" charset="-122"/>
            </a:endParaRPr>
          </a:p>
        </p:txBody>
      </p:sp>
      <p:sp>
        <p:nvSpPr>
          <p:cNvPr id="10" name="矩形 9"/>
          <p:cNvSpPr/>
          <p:nvPr/>
        </p:nvSpPr>
        <p:spPr>
          <a:xfrm>
            <a:off x="3285642" y="5574123"/>
            <a:ext cx="4494507" cy="795679"/>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4477683" y="4677139"/>
            <a:ext cx="2362292" cy="733629"/>
          </a:xfrm>
          <a:prstGeom prst="wedgeRectCallout">
            <a:avLst>
              <a:gd name="adj1" fmla="val 3210"/>
              <a:gd name="adj2" fmla="val 95167"/>
            </a:avLst>
          </a:prstGeom>
          <a:solidFill>
            <a:srgbClr val="00B050"/>
          </a:solidFill>
          <a:ln w="25400" cap="flat" cmpd="sng" algn="ctr">
            <a:noFill/>
            <a:prstDash val="solid"/>
          </a:ln>
          <a:effectLst/>
        </p:spPr>
        <p:txBody>
          <a:bodyPr rtlCol="0" anchor="ctr"/>
          <a:lstStyle/>
          <a:p>
            <a:pPr algn="ctr" defTabSz="685165">
              <a:defRPr/>
            </a:pPr>
            <a:r>
              <a:rPr lang="zh-CN" altLang="en-US" sz="1600" kern="0" dirty="0">
                <a:solidFill>
                  <a:prstClr val="white"/>
                </a:solidFill>
                <a:latin typeface="微软雅黑" panose="020B0503020204020204" pitchFamily="34" charset="-122"/>
                <a:ea typeface="微软雅黑" panose="020B0503020204020204" pitchFamily="34" charset="-122"/>
              </a:rPr>
              <a:t>引用和引证文献中边学习边添加笔记</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630740" y="214679"/>
            <a:ext cx="8802410"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参考引证文献笔记：</a:t>
            </a:r>
            <a:r>
              <a:rPr lang="zh-CN" altLang="en-US" sz="2800" b="1" dirty="0">
                <a:solidFill>
                  <a:srgbClr val="1F497D"/>
                </a:solidFill>
                <a:ea typeface="微软雅黑" panose="020B0503020204020204" pitchFamily="34" charset="-122"/>
                <a:sym typeface="宋体" panose="02010600030101010101" pitchFamily="2" charset="-122"/>
              </a:rPr>
              <a:t>按参考引证关系统一管理学习笔记</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1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750" fill="hold"/>
                                        <p:tgtEl>
                                          <p:spTgt spid="3"/>
                                        </p:tgtEl>
                                        <p:attrNameLst>
                                          <p:attrName>ppt_x</p:attrName>
                                        </p:attrNameLst>
                                      </p:cBhvr>
                                      <p:tavLst>
                                        <p:tav tm="0">
                                          <p:val>
                                            <p:strVal val="#ppt_x"/>
                                          </p:val>
                                        </p:tav>
                                        <p:tav tm="100000">
                                          <p:val>
                                            <p:strVal val="#ppt_x"/>
                                          </p:val>
                                        </p:tav>
                                      </p:tavLst>
                                    </p:anim>
                                    <p:anim calcmode="lin" valueType="num">
                                      <p:cBhvr additive="base">
                                        <p:cTn id="25"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strVal val="#ppt_x"/>
                                          </p:val>
                                        </p:tav>
                                        <p:tav tm="100000">
                                          <p:val>
                                            <p:strVal val="#ppt_x"/>
                                          </p:val>
                                        </p:tav>
                                      </p:tavLst>
                                    </p:anim>
                                    <p:anim calcmode="lin" valueType="num">
                                      <p:cBhvr>
                                        <p:cTn id="5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2698175"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笔记汇编和总结</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4" name="矩形 3"/>
          <p:cNvSpPr/>
          <p:nvPr/>
        </p:nvSpPr>
        <p:spPr>
          <a:xfrm>
            <a:off x="1103446" y="1796819"/>
            <a:ext cx="9697077" cy="1474991"/>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pitchFamily="34" charset="-122"/>
                <a:ea typeface="微软雅黑" panose="020B0503020204020204" pitchFamily="34" charset="-122"/>
              </a:rPr>
              <a:t>通过笔记汇编和总结将</a:t>
            </a:r>
            <a:r>
              <a:rPr lang="zh-CN" altLang="en-US" sz="2135" b="1" dirty="0">
                <a:solidFill>
                  <a:srgbClr val="FF0000"/>
                </a:solidFill>
                <a:latin typeface="微软雅黑" panose="020B0503020204020204" pitchFamily="34" charset="-122"/>
                <a:ea typeface="微软雅黑" panose="020B0503020204020204" pitchFamily="34" charset="-122"/>
              </a:rPr>
              <a:t>“读厚”</a:t>
            </a:r>
            <a:r>
              <a:rPr lang="zh-CN" altLang="en-US" sz="2135" b="1" dirty="0">
                <a:solidFill>
                  <a:prstClr val="white"/>
                </a:solidFill>
                <a:latin typeface="微软雅黑" panose="020B0503020204020204" pitchFamily="34" charset="-122"/>
                <a:ea typeface="微软雅黑" panose="020B0503020204020204" pitchFamily="34" charset="-122"/>
              </a:rPr>
              <a:t>了的内容再“</a:t>
            </a:r>
            <a:r>
              <a:rPr lang="zh-CN" altLang="en-US" sz="2135" b="1" dirty="0">
                <a:solidFill>
                  <a:srgbClr val="FF0000"/>
                </a:solidFill>
                <a:latin typeface="微软雅黑" panose="020B0503020204020204" pitchFamily="34" charset="-122"/>
                <a:ea typeface="微软雅黑" panose="020B0503020204020204" pitchFamily="34" charset="-122"/>
              </a:rPr>
              <a:t>读薄”</a:t>
            </a:r>
            <a:r>
              <a:rPr lang="zh-CN" altLang="en-US" sz="2135" b="1" dirty="0">
                <a:solidFill>
                  <a:prstClr val="white"/>
                </a:solidFill>
                <a:latin typeface="微软雅黑" panose="020B0503020204020204" pitchFamily="34" charset="-122"/>
                <a:ea typeface="微软雅黑" panose="020B0503020204020204" pitchFamily="34" charset="-122"/>
              </a:rPr>
              <a:t>，按知识点进行归纳总结</a:t>
            </a:r>
            <a:endParaRPr lang="en-US" altLang="zh-CN" sz="2135" b="1" dirty="0">
              <a:solidFill>
                <a:prstClr val="white"/>
              </a:solidFill>
              <a:latin typeface="微软雅黑" panose="020B0503020204020204" pitchFamily="34" charset="-122"/>
              <a:ea typeface="微软雅黑" panose="020B0503020204020204" pitchFamily="34" charset="-122"/>
            </a:endParaRPr>
          </a:p>
          <a:p>
            <a:pPr algn="ctr">
              <a:lnSpc>
                <a:spcPct val="150000"/>
              </a:lnSpc>
              <a:buClr>
                <a:srgbClr val="0070C0"/>
              </a:buClr>
            </a:pPr>
            <a:r>
              <a:rPr lang="zh-CN" altLang="en-US" sz="2135" b="1" dirty="0">
                <a:solidFill>
                  <a:srgbClr val="FFFFFF"/>
                </a:solidFill>
                <a:latin typeface="微软雅黑" panose="020B0503020204020204" pitchFamily="34" charset="-122"/>
                <a:ea typeface="微软雅黑" panose="020B0503020204020204" pitchFamily="34" charset="-122"/>
              </a:rPr>
              <a:t>支持按时间、文献来源、知识标签多维度对笔记进行汇编</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556658" y="3912579"/>
            <a:ext cx="7435887" cy="936060"/>
            <a:chOff x="4329540" y="2859783"/>
            <a:chExt cx="3194788" cy="775115"/>
          </a:xfrm>
        </p:grpSpPr>
        <p:sp>
          <p:nvSpPr>
            <p:cNvPr id="6" name="MH_Other_3"/>
            <p:cNvSpPr/>
            <p:nvPr>
              <p:custDataLst>
                <p:tags r:id="rId1"/>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a:solidFill>
                  <a:prstClr val="white"/>
                </a:solidFill>
                <a:ea typeface="微软雅黑" panose="020B0503020204020204" pitchFamily="34" charset="-122"/>
              </a:endParaRPr>
            </a:p>
          </p:txBody>
        </p:sp>
        <p:sp>
          <p:nvSpPr>
            <p:cNvPr id="7" name="MH_SubTitle_2"/>
            <p:cNvSpPr/>
            <p:nvPr>
              <p:custDataLst>
                <p:tags r:id="rId2"/>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文档：</a:t>
              </a:r>
              <a:r>
                <a:rPr lang="zh-CN" altLang="en-US" sz="2135" dirty="0">
                  <a:solidFill>
                    <a:srgbClr val="333333"/>
                  </a:solidFill>
                  <a:ea typeface="微软雅黑" panose="020B0503020204020204" pitchFamily="34" charset="-122"/>
                </a:rPr>
                <a:t>将笔记按知识标签、来源汇编成一个文档</a:t>
              </a:r>
              <a:endParaRPr lang="zh-CN" altLang="en-US" sz="2135" dirty="0">
                <a:solidFill>
                  <a:srgbClr val="333333"/>
                </a:solidFill>
                <a:ea typeface="微软雅黑" panose="020B0503020204020204" pitchFamily="34" charset="-122"/>
              </a:endParaRPr>
            </a:p>
          </p:txBody>
        </p:sp>
      </p:grpSp>
      <p:grpSp>
        <p:nvGrpSpPr>
          <p:cNvPr id="8" name="组合 7"/>
          <p:cNvGrpSpPr/>
          <p:nvPr/>
        </p:nvGrpSpPr>
        <p:grpSpPr>
          <a:xfrm>
            <a:off x="3556659" y="5445224"/>
            <a:ext cx="7392821" cy="946920"/>
            <a:chOff x="-2754466" y="2633005"/>
            <a:chExt cx="3287712" cy="1209675"/>
          </a:xfrm>
        </p:grpSpPr>
        <p:sp>
          <p:nvSpPr>
            <p:cNvPr id="9" name="MH_Other_9"/>
            <p:cNvSpPr/>
            <p:nvPr>
              <p:custDataLst>
                <p:tags r:id="rId3"/>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5">
                <a:solidFill>
                  <a:prstClr val="white"/>
                </a:solidFill>
                <a:ea typeface="微软雅黑" panose="020B0503020204020204" pitchFamily="34" charset="-122"/>
              </a:endParaRPr>
            </a:p>
          </p:txBody>
        </p:sp>
        <p:sp>
          <p:nvSpPr>
            <p:cNvPr id="10" name="MH_SubTitle_5"/>
            <p:cNvSpPr/>
            <p:nvPr>
              <p:custDataLst>
                <p:tags r:id="rId4"/>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pitchFamily="34" charset="-122"/>
                </a:rPr>
                <a:t>图谱：</a:t>
              </a:r>
              <a:r>
                <a:rPr lang="zh-CN" altLang="en-US" sz="2135" dirty="0">
                  <a:solidFill>
                    <a:srgbClr val="333333"/>
                  </a:solidFill>
                  <a:ea typeface="微软雅黑" panose="020B0503020204020204" pitchFamily="34" charset="-122"/>
                </a:rPr>
                <a:t>将文献、笔记、文摘等学习成果汇集到一张图上</a:t>
              </a:r>
              <a:endParaRPr lang="zh-CN" altLang="en-US" sz="2135" dirty="0">
                <a:solidFill>
                  <a:srgbClr val="333333"/>
                </a:solidFill>
                <a:ea typeface="微软雅黑" panose="020B0503020204020204" pitchFamily="34" charset="-122"/>
              </a:endParaRPr>
            </a:p>
          </p:txBody>
        </p:sp>
      </p:grpSp>
      <p:sp>
        <p:nvSpPr>
          <p:cNvPr id="11" name="MH_SubTitle_4"/>
          <p:cNvSpPr/>
          <p:nvPr>
            <p:custDataLst>
              <p:tags r:id="rId5"/>
            </p:custDataLst>
          </p:nvPr>
        </p:nvSpPr>
        <p:spPr>
          <a:xfrm>
            <a:off x="964371" y="4555288"/>
            <a:ext cx="1626333" cy="126053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rPr>
              <a:t>笔记汇编</a:t>
            </a:r>
            <a:endParaRPr lang="en-US" altLang="zh-CN" sz="2135" b="1" kern="0" dirty="0">
              <a:solidFill>
                <a:prstClr val="black"/>
              </a:solidFill>
              <a:latin typeface="Arial" panose="020B0604020202020204" pitchFamily="34" charset="0"/>
              <a:ea typeface="幼圆" panose="02010509060101010101" pitchFamily="49" charset="-122"/>
              <a:cs typeface="Arial" panose="020B0604020202020204" pitchFamily="34" charset="0"/>
            </a:endParaRPr>
          </a:p>
          <a:p>
            <a:pPr algn="ctr">
              <a:defRPr/>
            </a:pPr>
            <a:r>
              <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rPr>
              <a:t>形式</a:t>
            </a:r>
            <a:endParaRPr lang="zh-CN" altLang="en-US" sz="2135" b="1" kern="0" dirty="0">
              <a:solidFill>
                <a:prstClr val="black"/>
              </a:solidFill>
              <a:latin typeface="Arial" panose="020B0604020202020204" pitchFamily="34" charset="0"/>
              <a:ea typeface="幼圆" panose="02010509060101010101" pitchFamily="49" charset="-122"/>
              <a:cs typeface="Arial" panose="020B0604020202020204" pitchFamily="34" charset="0"/>
            </a:endParaRPr>
          </a:p>
        </p:txBody>
      </p:sp>
      <p:sp>
        <p:nvSpPr>
          <p:cNvPr id="12" name="左大括号 11"/>
          <p:cNvSpPr/>
          <p:nvPr/>
        </p:nvSpPr>
        <p:spPr>
          <a:xfrm>
            <a:off x="2760563" y="3912579"/>
            <a:ext cx="384043" cy="247956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a:solidFill>
                <a:prstClr val="black"/>
              </a:solidFill>
            </a:endParaRP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24133" y="43661"/>
            <a:ext cx="9772400" cy="6745713"/>
          </a:xfrm>
          <a:prstGeom prst="rect">
            <a:avLst/>
          </a:prstGeom>
        </p:spPr>
      </p:pic>
      <p:sp>
        <p:nvSpPr>
          <p:cNvPr id="5"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1.</a:t>
            </a:r>
            <a:r>
              <a:rPr lang="zh-CN" altLang="en-US" sz="1800" b="1" dirty="0">
                <a:solidFill>
                  <a:prstClr val="black"/>
                </a:solidFill>
                <a:ea typeface="微软雅黑" panose="020B0503020204020204" pitchFamily="34" charset="-122"/>
              </a:rPr>
              <a:t>文档形式的汇编成果</a:t>
            </a:r>
            <a:endParaRPr lang="zh-CN" altLang="en-US" sz="1800" b="1" dirty="0">
              <a:solidFill>
                <a:prstClr val="black"/>
              </a:solidFill>
              <a:ea typeface="微软雅黑" panose="020B0503020204020204" pitchFamily="34" charset="-122"/>
            </a:endParaRPr>
          </a:p>
        </p:txBody>
      </p:sp>
      <p:sp>
        <p:nvSpPr>
          <p:cNvPr id="6" name="矩形 5"/>
          <p:cNvSpPr/>
          <p:nvPr/>
        </p:nvSpPr>
        <p:spPr>
          <a:xfrm>
            <a:off x="2701066" y="763501"/>
            <a:ext cx="8195468" cy="6025872"/>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flipH="1" flipV="1">
            <a:off x="8765914" y="3760363"/>
            <a:ext cx="1693415"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9368606" y="3425644"/>
            <a:ext cx="2621700" cy="1152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a:solidFill>
                  <a:prstClr val="white"/>
                </a:solidFill>
                <a:ea typeface="微软雅黑" panose="020B0503020204020204" pitchFamily="34" charset="-122"/>
              </a:rPr>
              <a:t>所有笔记按选择的模板自动汇编成一个文档，支持二次编辑</a:t>
            </a:r>
            <a:endParaRPr lang="zh-CN" altLang="en-US" sz="1800" b="1" dirty="0">
              <a:solidFill>
                <a:prstClr val="white"/>
              </a:solidFill>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7950" y="246498"/>
            <a:ext cx="4754880" cy="706755"/>
          </a:xfrm>
          <a:prstGeom prst="rect">
            <a:avLst/>
          </a:prstGeom>
        </p:spPr>
        <p:txBody>
          <a:bodyPr wrap="none">
            <a:spAutoFit/>
          </a:bodyPr>
          <a:lstStyle/>
          <a:p>
            <a:r>
              <a:rPr lang="zh-CN" altLang="en-US" sz="4000" b="1" kern="0" dirty="0" smtClean="0">
                <a:solidFill>
                  <a:srgbClr val="1B539D"/>
                </a:solidFill>
                <a:latin typeface="微软雅黑" panose="020B0503020204020204" pitchFamily="34" charset="-122"/>
                <a:ea typeface="微软雅黑" panose="020B0503020204020204" pitchFamily="34" charset="-122"/>
              </a:rPr>
              <a:t>怎么进入中国知网？</a:t>
            </a:r>
            <a:endParaRPr lang="zh-CN" altLang="en-US" sz="4000" b="1" kern="0" dirty="0">
              <a:solidFill>
                <a:srgbClr val="1B539D"/>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61035" y="1353185"/>
            <a:ext cx="10692130" cy="4151630"/>
          </a:xfrm>
          <a:prstGeom prst="rect">
            <a:avLst/>
          </a:prstGeom>
        </p:spPr>
      </p:pic>
      <p:pic>
        <p:nvPicPr>
          <p:cNvPr id="9" name="图片 8"/>
          <p:cNvPicPr>
            <a:picLocks noChangeAspect="1"/>
          </p:cNvPicPr>
          <p:nvPr/>
        </p:nvPicPr>
        <p:blipFill>
          <a:blip r:embed="rId2"/>
          <a:stretch>
            <a:fillRect/>
          </a:stretch>
        </p:blipFill>
        <p:spPr>
          <a:xfrm>
            <a:off x="448310" y="1351280"/>
            <a:ext cx="11117580" cy="4153535"/>
          </a:xfrm>
          <a:prstGeom prst="rect">
            <a:avLst/>
          </a:prstGeom>
        </p:spPr>
      </p:pic>
      <p:pic>
        <p:nvPicPr>
          <p:cNvPr id="10" name="图片 9"/>
          <p:cNvPicPr>
            <a:picLocks noChangeAspect="1"/>
          </p:cNvPicPr>
          <p:nvPr/>
        </p:nvPicPr>
        <p:blipFill>
          <a:blip r:embed="rId3"/>
          <a:stretch>
            <a:fillRect/>
          </a:stretch>
        </p:blipFill>
        <p:spPr>
          <a:xfrm>
            <a:off x="448310" y="1036320"/>
            <a:ext cx="11287125" cy="5572125"/>
          </a:xfrm>
          <a:prstGeom prst="rect">
            <a:avLst/>
          </a:prstGeom>
        </p:spPr>
      </p:pic>
      <p:pic>
        <p:nvPicPr>
          <p:cNvPr id="12" name="图片 11"/>
          <p:cNvPicPr>
            <a:picLocks noChangeAspect="1"/>
          </p:cNvPicPr>
          <p:nvPr/>
        </p:nvPicPr>
        <p:blipFill>
          <a:blip r:embed="rId4"/>
          <a:stretch>
            <a:fillRect/>
          </a:stretch>
        </p:blipFill>
        <p:spPr>
          <a:xfrm>
            <a:off x="405130" y="1036320"/>
            <a:ext cx="11372850" cy="50196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1039" y="-407971"/>
            <a:ext cx="10030080" cy="7581387"/>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10" y="-407971"/>
            <a:ext cx="10711045" cy="7389365"/>
          </a:xfrm>
          <a:prstGeom prst="rect">
            <a:avLst/>
          </a:prstGeom>
        </p:spPr>
      </p:pic>
      <p:pic>
        <p:nvPicPr>
          <p:cNvPr id="8" name="图片 7"/>
          <p:cNvPicPr>
            <a:picLocks noChangeAspect="1"/>
          </p:cNvPicPr>
          <p:nvPr/>
        </p:nvPicPr>
        <p:blipFill>
          <a:blip r:embed="rId3"/>
          <a:stretch>
            <a:fillRect/>
          </a:stretch>
        </p:blipFill>
        <p:spPr>
          <a:xfrm>
            <a:off x="1679509" y="188900"/>
            <a:ext cx="10491609" cy="6785573"/>
          </a:xfrm>
          <a:prstGeom prst="rect">
            <a:avLst/>
          </a:prstGeom>
        </p:spPr>
      </p:pic>
      <p:sp>
        <p:nvSpPr>
          <p:cNvPr id="9" name="直接连接符 8"/>
          <p:cNvSpPr>
            <a:spLocks noChangeShapeType="1"/>
          </p:cNvSpPr>
          <p:nvPr/>
        </p:nvSpPr>
        <p:spPr bwMode="auto">
          <a:xfrm flipV="1">
            <a:off x="2553632" y="1730853"/>
            <a:ext cx="860141" cy="0"/>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9"/>
          <p:cNvSpPr>
            <a:spLocks noChangeArrowheads="1"/>
          </p:cNvSpPr>
          <p:nvPr/>
        </p:nvSpPr>
        <p:spPr bwMode="auto">
          <a:xfrm>
            <a:off x="47328" y="1468149"/>
            <a:ext cx="3072341"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1</a:t>
            </a:r>
            <a:r>
              <a:rPr lang="zh-CN" altLang="en-US" sz="1335" b="1" dirty="0">
                <a:solidFill>
                  <a:prstClr val="white"/>
                </a:solidFill>
                <a:ea typeface="微软雅黑" panose="020B0503020204020204" pitchFamily="34" charset="-122"/>
              </a:rPr>
              <a:t>）按知识标签体系生成树状知识图谱</a:t>
            </a:r>
            <a:endParaRPr lang="zh-CN" altLang="en-US" sz="1335" b="1" dirty="0">
              <a:solidFill>
                <a:prstClr val="white"/>
              </a:solidFill>
              <a:ea typeface="微软雅黑" panose="020B0503020204020204" pitchFamily="34" charset="-122"/>
            </a:endParaRPr>
          </a:p>
        </p:txBody>
      </p:sp>
      <p:sp>
        <p:nvSpPr>
          <p:cNvPr id="11" name="直接连接符 10"/>
          <p:cNvSpPr>
            <a:spLocks noChangeShapeType="1"/>
          </p:cNvSpPr>
          <p:nvPr/>
        </p:nvSpPr>
        <p:spPr bwMode="auto">
          <a:xfrm flipV="1">
            <a:off x="2553632" y="2854469"/>
            <a:ext cx="860141" cy="0"/>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2" name="矩形 11"/>
          <p:cNvSpPr>
            <a:spLocks noChangeArrowheads="1"/>
          </p:cNvSpPr>
          <p:nvPr/>
        </p:nvSpPr>
        <p:spPr bwMode="auto">
          <a:xfrm>
            <a:off x="47327" y="2591765"/>
            <a:ext cx="3072340"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2</a:t>
            </a:r>
            <a:r>
              <a:rPr lang="zh-CN" altLang="en-US" sz="1335" b="1" dirty="0">
                <a:solidFill>
                  <a:prstClr val="white"/>
                </a:solidFill>
                <a:ea typeface="微软雅黑" panose="020B0503020204020204" pitchFamily="34" charset="-122"/>
              </a:rPr>
              <a:t>）按引用关系生成网状知识图谱</a:t>
            </a:r>
            <a:endParaRPr lang="zh-CN" altLang="en-US" sz="1335" b="1" dirty="0">
              <a:solidFill>
                <a:prstClr val="white"/>
              </a:solidFill>
              <a:ea typeface="微软雅黑" panose="020B0503020204020204" pitchFamily="34" charset="-122"/>
            </a:endParaRPr>
          </a:p>
        </p:txBody>
      </p:sp>
      <p:sp>
        <p:nvSpPr>
          <p:cNvPr id="13" name="直接连接符 12"/>
          <p:cNvSpPr>
            <a:spLocks noChangeShapeType="1"/>
          </p:cNvSpPr>
          <p:nvPr/>
        </p:nvSpPr>
        <p:spPr bwMode="auto">
          <a:xfrm flipV="1">
            <a:off x="2553632" y="2364421"/>
            <a:ext cx="860141"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4" name="矩形 13"/>
          <p:cNvSpPr>
            <a:spLocks noChangeArrowheads="1"/>
          </p:cNvSpPr>
          <p:nvPr/>
        </p:nvSpPr>
        <p:spPr bwMode="auto">
          <a:xfrm>
            <a:off x="44676" y="2048312"/>
            <a:ext cx="3074993"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pitchFamily="34" charset="-122"/>
              </a:rPr>
              <a:t>3</a:t>
            </a:r>
            <a:r>
              <a:rPr lang="zh-CN" altLang="en-US" sz="1335" b="1" dirty="0">
                <a:solidFill>
                  <a:prstClr val="white"/>
                </a:solidFill>
                <a:ea typeface="微软雅黑" panose="020B0503020204020204" pitchFamily="34" charset="-122"/>
              </a:rPr>
              <a:t>）按知识脉络生成知识演化图</a:t>
            </a:r>
            <a:endParaRPr lang="zh-CN" altLang="en-US" sz="1335" b="1" dirty="0">
              <a:solidFill>
                <a:prstClr val="white"/>
              </a:solidFill>
              <a:ea typeface="微软雅黑" panose="020B0503020204020204" pitchFamily="34" charset="-122"/>
            </a:endParaRPr>
          </a:p>
        </p:txBody>
      </p:sp>
      <p:sp>
        <p:nvSpPr>
          <p:cNvPr id="15" name="矩形 14"/>
          <p:cNvSpPr/>
          <p:nvPr/>
        </p:nvSpPr>
        <p:spPr>
          <a:xfrm>
            <a:off x="1295467" y="2263533"/>
            <a:ext cx="9697077" cy="1474991"/>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pitchFamily="34" charset="-122"/>
                <a:ea typeface="微软雅黑" panose="020B0503020204020204" pitchFamily="34" charset="-122"/>
              </a:rPr>
              <a:t>通过构建树状、网状的知识图谱，将学习成果浓缩成一张图，在图上按知识点和知识体系组织和展示学习成果</a:t>
            </a:r>
            <a:endParaRPr lang="en-US" altLang="zh-CN" sz="2135" b="1" dirty="0">
              <a:solidFill>
                <a:srgbClr val="FFFFFF"/>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2.</a:t>
            </a:r>
            <a:r>
              <a:rPr lang="zh-CN" altLang="en-US" sz="1800" b="1" dirty="0">
                <a:solidFill>
                  <a:prstClr val="black"/>
                </a:solidFill>
                <a:ea typeface="微软雅黑" panose="020B0503020204020204" pitchFamily="34" charset="-122"/>
              </a:rPr>
              <a:t>图谱形式的汇编成果</a:t>
            </a:r>
            <a:endParaRPr lang="zh-CN" altLang="en-US" sz="1800" b="1" dirty="0">
              <a:solidFill>
                <a:prstClr val="black"/>
              </a:solidFill>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1500"/>
                            </p:stCondLst>
                            <p:childTnLst>
                              <p:par>
                                <p:cTn id="20" presetID="5"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p:tgtEl>
                                          <p:spTgt spid="11"/>
                                        </p:tgtEl>
                                        <p:attrNameLst>
                                          <p:attrName>ppt_x</p:attrName>
                                        </p:attrNameLst>
                                      </p:cBhvr>
                                      <p:tavLst>
                                        <p:tav tm="0">
                                          <p:val>
                                            <p:strVal val="#ppt_x-#ppt_w*1.125000"/>
                                          </p:val>
                                        </p:tav>
                                        <p:tav tm="100000">
                                          <p:val>
                                            <p:strVal val="#ppt_x"/>
                                          </p:val>
                                        </p:tav>
                                      </p:tavLst>
                                    </p:anim>
                                    <p:animEffect transition="in" filter="wipe(right)">
                                      <p:cBhvr>
                                        <p:cTn id="34" dur="500"/>
                                        <p:tgtEl>
                                          <p:spTgt spid="1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par>
                          <p:cTn id="39" fill="hold">
                            <p:stCondLst>
                              <p:cond delay="0"/>
                            </p:stCondLst>
                            <p:childTnLst>
                              <p:par>
                                <p:cTn id="40" presetID="47"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right)">
                                      <p:cBhvr>
                                        <p:cTn id="60" dur="500"/>
                                        <p:tgtEl>
                                          <p:spTgt spid="14"/>
                                        </p:tgtEl>
                                      </p:cBhvr>
                                    </p:animEffect>
                                  </p:childTnLst>
                                </p:cTn>
                              </p:par>
                            </p:childTnLst>
                          </p:cTn>
                        </p:par>
                        <p:par>
                          <p:cTn id="61" fill="hold">
                            <p:stCondLst>
                              <p:cond delay="0"/>
                            </p:stCondLst>
                            <p:childTnLst>
                              <p:par>
                                <p:cTn id="62" presetID="17" presetClass="entr" presetSubtype="1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4" grpId="0" bldLvl="0" animBg="1"/>
      <p:bldP spid="15" grpId="0" bldLvl="0" animBg="1"/>
      <p:bldP spid="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43339" y="715197"/>
            <a:ext cx="11233248" cy="6074177"/>
          </a:xfrm>
          <a:prstGeom prst="rect">
            <a:avLst/>
          </a:prstGeom>
        </p:spPr>
      </p:pic>
      <p:sp>
        <p:nvSpPr>
          <p:cNvPr id="9" name="矩形 8"/>
          <p:cNvSpPr/>
          <p:nvPr/>
        </p:nvSpPr>
        <p:spPr>
          <a:xfrm>
            <a:off x="3023601" y="2491971"/>
            <a:ext cx="5821220" cy="494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直接连接符 6"/>
          <p:cNvSpPr>
            <a:spLocks noChangeShapeType="1"/>
          </p:cNvSpPr>
          <p:nvPr/>
        </p:nvSpPr>
        <p:spPr bwMode="auto">
          <a:xfrm flipH="1" flipV="1">
            <a:off x="8039692" y="2822925"/>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1" name="矩形 10"/>
          <p:cNvSpPr/>
          <p:nvPr/>
        </p:nvSpPr>
        <p:spPr>
          <a:xfrm>
            <a:off x="3042862" y="3138597"/>
            <a:ext cx="5823349" cy="2713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15"/>
          <p:cNvSpPr>
            <a:spLocks noChangeArrowheads="1"/>
          </p:cNvSpPr>
          <p:nvPr/>
        </p:nvSpPr>
        <p:spPr bwMode="auto">
          <a:xfrm>
            <a:off x="9072273" y="2380055"/>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支持各种文档模板</a:t>
            </a:r>
            <a:endParaRPr lang="zh-CN" altLang="en-US" sz="2135" dirty="0">
              <a:solidFill>
                <a:prstClr val="black"/>
              </a:solidFill>
            </a:endParaRPr>
          </a:p>
        </p:txBody>
      </p:sp>
      <p:sp>
        <p:nvSpPr>
          <p:cNvPr id="14" name="矩形 13"/>
          <p:cNvSpPr/>
          <p:nvPr/>
        </p:nvSpPr>
        <p:spPr>
          <a:xfrm>
            <a:off x="1179643" y="1273987"/>
            <a:ext cx="1214720" cy="52335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15" name="矩形标注 14"/>
          <p:cNvSpPr/>
          <p:nvPr/>
        </p:nvSpPr>
        <p:spPr>
          <a:xfrm>
            <a:off x="3023601" y="1000826"/>
            <a:ext cx="2533217" cy="646627"/>
          </a:xfrm>
          <a:prstGeom prst="wedgeRectCallout">
            <a:avLst>
              <a:gd name="adj1" fmla="val -74865"/>
              <a:gd name="adj2" fmla="val 377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srgbClr val="FF0000"/>
                </a:solidFill>
                <a:ea typeface="微软雅黑" panose="020B0503020204020204" pitchFamily="34" charset="-122"/>
              </a:rPr>
              <a:t>创建新文档</a:t>
            </a:r>
            <a:endParaRPr lang="zh-CN" altLang="en-US" sz="2400" dirty="0">
              <a:solidFill>
                <a:srgbClr val="FF0000"/>
              </a:solidFill>
              <a:ea typeface="微软雅黑" panose="020B0503020204020204" pitchFamily="34" charset="-122"/>
            </a:endParaRPr>
          </a:p>
        </p:txBody>
      </p:sp>
      <p:pic>
        <p:nvPicPr>
          <p:cNvPr id="16" name="图片 15"/>
          <p:cNvPicPr>
            <a:picLocks noChangeAspect="1"/>
          </p:cNvPicPr>
          <p:nvPr/>
        </p:nvPicPr>
        <p:blipFill>
          <a:blip r:embed="rId2"/>
          <a:stretch>
            <a:fillRect/>
          </a:stretch>
        </p:blipFill>
        <p:spPr>
          <a:xfrm>
            <a:off x="143339" y="728307"/>
            <a:ext cx="11853943" cy="6078945"/>
          </a:xfrm>
          <a:prstGeom prst="rect">
            <a:avLst/>
          </a:prstGeom>
        </p:spPr>
      </p:pic>
      <p:sp>
        <p:nvSpPr>
          <p:cNvPr id="6" name="矩形 5"/>
          <p:cNvSpPr/>
          <p:nvPr/>
        </p:nvSpPr>
        <p:spPr>
          <a:xfrm>
            <a:off x="461574" y="1743222"/>
            <a:ext cx="3067953" cy="4712989"/>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7" name="矩形标注 6"/>
          <p:cNvSpPr/>
          <p:nvPr/>
        </p:nvSpPr>
        <p:spPr>
          <a:xfrm>
            <a:off x="2683045" y="2052930"/>
            <a:ext cx="2717089" cy="906688"/>
          </a:xfrm>
          <a:prstGeom prst="wedgeRectCallout">
            <a:avLst>
              <a:gd name="adj1" fmla="val -75376"/>
              <a:gd name="adj2" fmla="val 4038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pitchFamily="34" charset="-122"/>
              </a:rPr>
              <a:t>自由便捷的拟定创作大纲</a:t>
            </a:r>
            <a:endParaRPr lang="zh-CN" altLang="en-US" sz="2000" dirty="0">
              <a:solidFill>
                <a:srgbClr val="FF0000"/>
              </a:solidFill>
              <a:ea typeface="微软雅黑" panose="020B0503020204020204" pitchFamily="34" charset="-122"/>
            </a:endParaRPr>
          </a:p>
        </p:txBody>
      </p:sp>
      <p:sp>
        <p:nvSpPr>
          <p:cNvPr id="17" name="矩形 16"/>
          <p:cNvSpPr/>
          <p:nvPr/>
        </p:nvSpPr>
        <p:spPr>
          <a:xfrm>
            <a:off x="5219095" y="2237704"/>
            <a:ext cx="5038989" cy="381041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pitchFamily="34" charset="-122"/>
              <a:ea typeface="微软雅黑" panose="020B0503020204020204" pitchFamily="34" charset="-122"/>
            </a:endParaRPr>
          </a:p>
        </p:txBody>
      </p:sp>
      <p:sp>
        <p:nvSpPr>
          <p:cNvPr id="18" name="直接连接符 6"/>
          <p:cNvSpPr>
            <a:spLocks noChangeShapeType="1"/>
          </p:cNvSpPr>
          <p:nvPr/>
        </p:nvSpPr>
        <p:spPr bwMode="auto">
          <a:xfrm flipH="1" flipV="1">
            <a:off x="8471492" y="3434513"/>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9" name="矩形 15"/>
          <p:cNvSpPr>
            <a:spLocks noChangeArrowheads="1"/>
          </p:cNvSpPr>
          <p:nvPr/>
        </p:nvSpPr>
        <p:spPr bwMode="auto">
          <a:xfrm>
            <a:off x="9504073" y="2991643"/>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支持多媒体采编</a:t>
            </a:r>
            <a:endParaRPr lang="zh-CN" altLang="en-US" sz="2135" dirty="0">
              <a:solidFill>
                <a:prstClr val="black"/>
              </a:solidFill>
            </a:endParaRPr>
          </a:p>
        </p:txBody>
      </p:sp>
      <p:sp>
        <p:nvSpPr>
          <p:cNvPr id="21" name="矩形 20"/>
          <p:cNvSpPr/>
          <p:nvPr/>
        </p:nvSpPr>
        <p:spPr>
          <a:xfrm>
            <a:off x="657914" y="119427"/>
            <a:ext cx="305724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在线创作学习成果</a:t>
            </a:r>
            <a:endParaRPr lang="zh-CN" altLang="en-US" sz="2800" b="1" dirty="0">
              <a:solidFill>
                <a:srgbClr val="AB1B44"/>
              </a:solidFill>
              <a:ea typeface="微软雅黑" panose="020B0503020204020204" pitchFamily="34" charset="-122"/>
              <a:sym typeface="宋体" panose="02010600030101010101" pitchFamily="2" charset="-122"/>
            </a:endParaRPr>
          </a:p>
        </p:txBody>
      </p:sp>
      <p:sp>
        <p:nvSpPr>
          <p:cNvPr id="22" name="KSO_Shape"/>
          <p:cNvSpPr/>
          <p:nvPr/>
        </p:nvSpPr>
        <p:spPr>
          <a:xfrm>
            <a:off x="179605" y="105721"/>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6" grpId="0" bldLvl="0" animBg="1"/>
      <p:bldP spid="7" grpId="0" bldLvl="0" animBg="1"/>
      <p:bldP spid="17" grpId="0" bldLvl="0" animBg="1"/>
      <p:bldP spid="18" grpId="0" bldLvl="0" animBg="1"/>
      <p:bldP spid="19"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5"/>
          <p:cNvSpPr>
            <a:spLocks noChangeArrowheads="1"/>
          </p:cNvSpPr>
          <p:nvPr/>
        </p:nvSpPr>
        <p:spPr bwMode="auto">
          <a:xfrm>
            <a:off x="239349" y="300037"/>
            <a:ext cx="180000" cy="180000"/>
          </a:xfrm>
          <a:prstGeom prst="ellipse">
            <a:avLst/>
          </a:prstGeom>
          <a:solidFill>
            <a:srgbClr val="000066"/>
          </a:solidFill>
          <a:ln w="9525">
            <a:solidFill>
              <a:srgbClr val="EEECE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3765">
              <a:defRPr/>
            </a:pPr>
            <a:endParaRPr lang="zh-CN" altLang="en-US" sz="2400" kern="0">
              <a:solidFill>
                <a:prstClr val="black"/>
              </a:solidFill>
              <a:ea typeface="微软雅黑" panose="020B0503020204020204" pitchFamily="34" charset="-122"/>
            </a:endParaRPr>
          </a:p>
        </p:txBody>
      </p:sp>
      <p:sp>
        <p:nvSpPr>
          <p:cNvPr id="6" name="矩形 5"/>
          <p:cNvSpPr/>
          <p:nvPr/>
        </p:nvSpPr>
        <p:spPr>
          <a:xfrm>
            <a:off x="657914" y="119427"/>
            <a:ext cx="866775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方便快捷地引用各种素材</a:t>
            </a:r>
            <a:r>
              <a:rPr lang="en-US" altLang="zh-CN" sz="2800" b="1" dirty="0">
                <a:solidFill>
                  <a:srgbClr val="AB1B44"/>
                </a:solidFill>
                <a:ea typeface="微软雅黑" panose="020B0503020204020204" pitchFamily="34" charset="-122"/>
                <a:sym typeface="宋体" panose="02010600030101010101" pitchFamily="2" charset="-122"/>
              </a:rPr>
              <a:t>(</a:t>
            </a:r>
            <a:r>
              <a:rPr lang="zh-CN" altLang="en-US" sz="2800" b="1" dirty="0">
                <a:solidFill>
                  <a:srgbClr val="AB1B44"/>
                </a:solidFill>
                <a:ea typeface="微软雅黑" panose="020B0503020204020204" pitchFamily="34" charset="-122"/>
                <a:sym typeface="宋体" panose="02010600030101010101" pitchFamily="2" charset="-122"/>
              </a:rPr>
              <a:t>笔记、文摘、碎片化内容等</a:t>
            </a:r>
            <a:r>
              <a:rPr lang="en-US" altLang="zh-CN" sz="2800" b="1" dirty="0">
                <a:solidFill>
                  <a:srgbClr val="AB1B44"/>
                </a:solidFill>
                <a:ea typeface="微软雅黑" panose="020B0503020204020204" pitchFamily="34" charset="-122"/>
                <a:sym typeface="宋体" panose="02010600030101010101" pitchFamily="2" charset="-122"/>
              </a:rPr>
              <a:t>)</a:t>
            </a:r>
            <a:endParaRPr lang="zh-CN" altLang="en-US" sz="2800" b="1" dirty="0">
              <a:solidFill>
                <a:srgbClr val="AB1B44"/>
              </a:solidFill>
              <a:ea typeface="微软雅黑" panose="020B0503020204020204" pitchFamily="34" charset="-122"/>
              <a:sym typeface="宋体" panose="02010600030101010101" pitchFamily="2" charset="-122"/>
            </a:endParaRPr>
          </a:p>
        </p:txBody>
      </p:sp>
      <p:pic>
        <p:nvPicPr>
          <p:cNvPr id="7" name="图片 6"/>
          <p:cNvPicPr>
            <a:picLocks noChangeAspect="1"/>
          </p:cNvPicPr>
          <p:nvPr/>
        </p:nvPicPr>
        <p:blipFill>
          <a:blip r:embed="rId1"/>
          <a:stretch>
            <a:fillRect/>
          </a:stretch>
        </p:blipFill>
        <p:spPr>
          <a:xfrm>
            <a:off x="655472" y="757986"/>
            <a:ext cx="10813464" cy="6079604"/>
          </a:xfrm>
          <a:prstGeom prst="rect">
            <a:avLst/>
          </a:prstGeom>
        </p:spPr>
      </p:pic>
      <p:sp>
        <p:nvSpPr>
          <p:cNvPr id="8" name="矩形 7"/>
          <p:cNvSpPr/>
          <p:nvPr/>
        </p:nvSpPr>
        <p:spPr>
          <a:xfrm>
            <a:off x="6772957" y="1700808"/>
            <a:ext cx="3931556" cy="67207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9" name="直接连接符 8"/>
          <p:cNvSpPr>
            <a:spLocks noChangeShapeType="1"/>
          </p:cNvSpPr>
          <p:nvPr/>
        </p:nvSpPr>
        <p:spPr bwMode="auto">
          <a:xfrm flipH="1">
            <a:off x="9752495" y="1272552"/>
            <a:ext cx="0" cy="620277"/>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15"/>
          <p:cNvSpPr>
            <a:spLocks noChangeArrowheads="1"/>
          </p:cNvSpPr>
          <p:nvPr/>
        </p:nvSpPr>
        <p:spPr bwMode="auto">
          <a:xfrm>
            <a:off x="8880309" y="954796"/>
            <a:ext cx="2688299"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笔记、摘录、碎片内容直接引用</a:t>
            </a:r>
            <a:endParaRPr lang="zh-CN" altLang="en-US" sz="1335" b="1" dirty="0">
              <a:solidFill>
                <a:prstClr val="white"/>
              </a:solidFill>
              <a:ea typeface="微软雅黑" panose="020B0503020204020204" pitchFamily="34" charset="-122"/>
            </a:endParaRPr>
          </a:p>
        </p:txBody>
      </p:sp>
      <p:sp>
        <p:nvSpPr>
          <p:cNvPr id="11" name="矩形 10"/>
          <p:cNvSpPr/>
          <p:nvPr/>
        </p:nvSpPr>
        <p:spPr>
          <a:xfrm>
            <a:off x="6300992" y="2844293"/>
            <a:ext cx="4979584" cy="173683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2" name="直接连接符 11"/>
          <p:cNvSpPr>
            <a:spLocks noChangeShapeType="1"/>
          </p:cNvSpPr>
          <p:nvPr/>
        </p:nvSpPr>
        <p:spPr bwMode="auto">
          <a:xfrm flipH="1" flipV="1">
            <a:off x="10992544" y="3140968"/>
            <a:ext cx="0" cy="725401"/>
          </a:xfrm>
          <a:prstGeom prst="line">
            <a:avLst/>
          </a:prstGeom>
          <a:noFill/>
          <a:ln w="1905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3" name="矩形 15"/>
          <p:cNvSpPr>
            <a:spLocks noChangeArrowheads="1"/>
          </p:cNvSpPr>
          <p:nvPr/>
        </p:nvSpPr>
        <p:spPr bwMode="auto">
          <a:xfrm>
            <a:off x="9072331" y="3866369"/>
            <a:ext cx="2688299" cy="549203"/>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点击添加到原文中</a:t>
            </a:r>
            <a:endParaRPr lang="zh-CN" altLang="en-US" sz="1335" b="1" dirty="0">
              <a:solidFill>
                <a:prstClr val="white"/>
              </a:solidFill>
              <a:ea typeface="微软雅黑" panose="020B0503020204020204" pitchFamily="34" charset="-122"/>
            </a:endParaRPr>
          </a:p>
        </p:txBody>
      </p:sp>
      <p:sp>
        <p:nvSpPr>
          <p:cNvPr id="14" name="矩形 13"/>
          <p:cNvSpPr/>
          <p:nvPr/>
        </p:nvSpPr>
        <p:spPr>
          <a:xfrm>
            <a:off x="3613900" y="3287484"/>
            <a:ext cx="384043" cy="251704"/>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15" name="直接连接符 14"/>
          <p:cNvSpPr>
            <a:spLocks noChangeShapeType="1"/>
          </p:cNvSpPr>
          <p:nvPr/>
        </p:nvSpPr>
        <p:spPr bwMode="auto">
          <a:xfrm flipH="1" flipV="1">
            <a:off x="3805319" y="3539189"/>
            <a:ext cx="0" cy="725401"/>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1299015" y="4001884"/>
            <a:ext cx="2688299"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pitchFamily="34" charset="-122"/>
              </a:rPr>
              <a:t>系统自动添加引用关系，作者双击可修改</a:t>
            </a:r>
            <a:endParaRPr lang="zh-CN" altLang="en-US" sz="1335" b="1" dirty="0">
              <a:solidFill>
                <a:prstClr val="white"/>
              </a:solidFill>
              <a:ea typeface="微软雅黑" panose="020B0503020204020204" pitchFamily="34" charset="-122"/>
            </a:endParaRPr>
          </a:p>
        </p:txBody>
      </p:sp>
      <p:pic>
        <p:nvPicPr>
          <p:cNvPr id="17" name="图片 16"/>
          <p:cNvPicPr>
            <a:picLocks noChangeAspect="1"/>
          </p:cNvPicPr>
          <p:nvPr/>
        </p:nvPicPr>
        <p:blipFill>
          <a:blip r:embed="rId2"/>
          <a:stretch>
            <a:fillRect/>
          </a:stretch>
        </p:blipFill>
        <p:spPr>
          <a:xfrm>
            <a:off x="4159473" y="3295259"/>
            <a:ext cx="4985347" cy="1637872"/>
          </a:xfrm>
          <a:prstGeom prst="rect">
            <a:avLst/>
          </a:prstGeom>
          <a:ln w="12700">
            <a:solidFill>
              <a:schemeClr val="tx1"/>
            </a:solidFill>
          </a:ln>
        </p:spPr>
      </p:pic>
      <p:sp>
        <p:nvSpPr>
          <p:cNvPr id="18" name="矩形 17"/>
          <p:cNvSpPr/>
          <p:nvPr/>
        </p:nvSpPr>
        <p:spPr>
          <a:xfrm>
            <a:off x="1398956" y="2973390"/>
            <a:ext cx="960472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在线创作解决了富媒体内容采编和多元发布，提供了参考文献、创作素材等的自动化管理</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1000"/>
                            </p:stCondLst>
                            <p:childTnLst>
                              <p:par>
                                <p:cTn id="33" presetID="1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par>
                          <p:cTn id="49" fill="hold">
                            <p:stCondLst>
                              <p:cond delay="1000"/>
                            </p:stCondLst>
                            <p:childTnLst>
                              <p:par>
                                <p:cTn id="50" presetID="1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ppt_x</p:attrName>
                                        </p:attrNameLst>
                                      </p:cBhvr>
                                      <p:tavLst>
                                        <p:tav tm="0">
                                          <p:val>
                                            <p:strVal val="#ppt_x-#ppt_w*1.125000"/>
                                          </p:val>
                                        </p:tav>
                                        <p:tav tm="100000">
                                          <p:val>
                                            <p:strVal val="#ppt_x"/>
                                          </p:val>
                                        </p:tav>
                                      </p:tavLst>
                                    </p:anim>
                                    <p:animEffect transition="in" filter="wipe(right)">
                                      <p:cBhvr>
                                        <p:cTn id="53" dur="500"/>
                                        <p:tgtEl>
                                          <p:spTgt spid="16"/>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par>
                          <p:cTn id="66" fill="hold">
                            <p:stCondLst>
                              <p:cond delay="1500"/>
                            </p:stCondLst>
                            <p:childTnLst>
                              <p:par>
                                <p:cTn id="67" presetID="9"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dissolv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5" grpId="0" bldLvl="0" animBg="1"/>
      <p:bldP spid="16" grpId="0" bldLvl="0" animBg="1"/>
      <p:bldP spid="18"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52195" y="1365885"/>
            <a:ext cx="6567805" cy="460375"/>
          </a:xfrm>
          <a:prstGeom prst="rect">
            <a:avLst/>
          </a:prstGeom>
          <a:solidFill>
            <a:schemeClr val="accent6">
              <a:lumMod val="20000"/>
              <a:lumOff val="80000"/>
            </a:schemeClr>
          </a:solidFill>
        </p:spPr>
        <p:txBody>
          <a:bodyPr wrap="square" rtlCol="0">
            <a:spAutoFit/>
          </a:bodyPr>
          <a:p>
            <a:r>
              <a:rPr lang="en-US" altLang="zh-CN" sz="2400"/>
              <a:t>Q7</a:t>
            </a:r>
            <a:r>
              <a:rPr lang="zh-CN" altLang="en-US" sz="2400"/>
              <a:t>：如何使用研学平台？</a:t>
            </a:r>
            <a:endParaRPr lang="zh-CN" altLang="en-US" sz="2400"/>
          </a:p>
        </p:txBody>
      </p:sp>
      <p:sp>
        <p:nvSpPr>
          <p:cNvPr id="4" name="文本框 3"/>
          <p:cNvSpPr txBox="1"/>
          <p:nvPr/>
        </p:nvSpPr>
        <p:spPr>
          <a:xfrm>
            <a:off x="1445260" y="1958975"/>
            <a:ext cx="10224135" cy="829945"/>
          </a:xfrm>
          <a:prstGeom prst="rect">
            <a:avLst/>
          </a:prstGeom>
          <a:solidFill>
            <a:srgbClr val="FFC000"/>
          </a:solidFill>
        </p:spPr>
        <p:txBody>
          <a:bodyPr wrap="square" rtlCol="0" anchor="t">
            <a:spAutoFit/>
          </a:bodyPr>
          <a:p>
            <a:pPr eaLnBrk="1" hangingPunct="1"/>
            <a:r>
              <a:rPr lang="zh-CN" altLang="en-US" sz="2400"/>
              <a:t>登陆网址 </a:t>
            </a:r>
            <a:r>
              <a:rPr lang="en-US" altLang="zh-CN" sz="2400"/>
              <a:t>x.cnki.net—</a:t>
            </a:r>
            <a:r>
              <a:rPr lang="zh-CN" altLang="en-US" sz="2400"/>
              <a:t>个人</a:t>
            </a:r>
            <a:r>
              <a:rPr lang="zh-CN" altLang="en-US" sz="2400"/>
              <a:t>注册账号</a:t>
            </a:r>
            <a:r>
              <a:rPr lang="en-US" altLang="zh-CN" sz="2400"/>
              <a:t>—</a:t>
            </a:r>
            <a:r>
              <a:rPr lang="zh-CN" altLang="en-US" sz="2400"/>
              <a:t>绑定机构账号</a:t>
            </a:r>
            <a:r>
              <a:rPr lang="en-US" altLang="zh-CN" sz="2400"/>
              <a:t>/IP</a:t>
            </a:r>
            <a:r>
              <a:rPr lang="zh-CN" altLang="en-US" sz="2400"/>
              <a:t>关联</a:t>
            </a:r>
            <a:r>
              <a:rPr lang="en-US" altLang="zh-CN" sz="2400"/>
              <a:t>—</a:t>
            </a:r>
            <a:r>
              <a:rPr lang="zh-CN" altLang="en-US" sz="2400"/>
              <a:t>下载文献研读学习</a:t>
            </a:r>
            <a:endParaRPr lang="zh-CN" altLang="en-US" sz="2400"/>
          </a:p>
        </p:txBody>
      </p:sp>
      <p:sp>
        <p:nvSpPr>
          <p:cNvPr id="5" name="文本框 4"/>
          <p:cNvSpPr txBox="1"/>
          <p:nvPr/>
        </p:nvSpPr>
        <p:spPr>
          <a:xfrm>
            <a:off x="1445260" y="3960495"/>
            <a:ext cx="7645400" cy="460375"/>
          </a:xfrm>
          <a:prstGeom prst="rect">
            <a:avLst/>
          </a:prstGeom>
          <a:solidFill>
            <a:srgbClr val="FFC000"/>
          </a:solidFill>
        </p:spPr>
        <p:txBody>
          <a:bodyPr wrap="square" rtlCol="0" anchor="t">
            <a:spAutoFit/>
          </a:bodyPr>
          <a:p>
            <a:pPr eaLnBrk="1" hangingPunct="1"/>
            <a:r>
              <a:rPr lang="zh-CN" altLang="en-US" sz="2400"/>
              <a:t>碎片化阅读、笔记摘录、笔记汇编和总结、在线创作</a:t>
            </a:r>
            <a:endParaRPr lang="zh-CN" altLang="en-US" sz="2400"/>
          </a:p>
        </p:txBody>
      </p:sp>
      <p:sp>
        <p:nvSpPr>
          <p:cNvPr id="6" name="文本框 5"/>
          <p:cNvSpPr txBox="1"/>
          <p:nvPr/>
        </p:nvSpPr>
        <p:spPr>
          <a:xfrm>
            <a:off x="1052195" y="3352800"/>
            <a:ext cx="4809490" cy="460375"/>
          </a:xfrm>
          <a:prstGeom prst="rect">
            <a:avLst/>
          </a:prstGeom>
          <a:solidFill>
            <a:schemeClr val="accent6">
              <a:lumMod val="20000"/>
              <a:lumOff val="80000"/>
            </a:schemeClr>
          </a:solidFill>
        </p:spPr>
        <p:txBody>
          <a:bodyPr wrap="none" rtlCol="0" anchor="t">
            <a:spAutoFit/>
          </a:bodyPr>
          <a:p>
            <a:r>
              <a:rPr lang="en-US" altLang="zh-CN" sz="2400">
                <a:sym typeface="+mn-ea"/>
              </a:rPr>
              <a:t>Q8</a:t>
            </a:r>
            <a:r>
              <a:rPr lang="zh-CN" altLang="en-US" sz="2400">
                <a:sym typeface="+mn-ea"/>
              </a:rPr>
              <a:t>：研学平台的核心功能有哪些？</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图片 2"/>
          <p:cNvPicPr>
            <a:picLocks noChangeAspect="1"/>
          </p:cNvPicPr>
          <p:nvPr/>
        </p:nvPicPr>
        <p:blipFill>
          <a:blip r:embed="rId1"/>
          <a:stretch>
            <a:fillRect/>
          </a:stretch>
        </p:blipFill>
        <p:spPr>
          <a:xfrm>
            <a:off x="1798638" y="2424113"/>
            <a:ext cx="8669337" cy="1160462"/>
          </a:xfrm>
          <a:prstGeom prst="rect">
            <a:avLst/>
          </a:prstGeom>
          <a:noFill/>
          <a:ln w="9525">
            <a:noFill/>
          </a:ln>
        </p:spPr>
      </p:pic>
      <p:sp>
        <p:nvSpPr>
          <p:cNvPr id="4" name="矩形 3"/>
          <p:cNvSpPr/>
          <p:nvPr/>
        </p:nvSpPr>
        <p:spPr>
          <a:xfrm>
            <a:off x="3140075" y="2424113"/>
            <a:ext cx="1079500" cy="9366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5" name="图片 4"/>
          <p:cNvPicPr>
            <a:picLocks noChangeAspect="1"/>
          </p:cNvPicPr>
          <p:nvPr/>
        </p:nvPicPr>
        <p:blipFill>
          <a:blip r:embed="rId2"/>
          <a:stretch>
            <a:fillRect/>
          </a:stretch>
        </p:blipFill>
        <p:spPr>
          <a:xfrm>
            <a:off x="1148715" y="1592580"/>
            <a:ext cx="9319260" cy="4058920"/>
          </a:xfrm>
          <a:prstGeom prst="rect">
            <a:avLst/>
          </a:prstGeom>
          <a:noFill/>
          <a:ln w="9525">
            <a:noFill/>
          </a:ln>
        </p:spPr>
      </p:pic>
      <p:sp>
        <p:nvSpPr>
          <p:cNvPr id="6" name="矩形 5"/>
          <p:cNvSpPr/>
          <p:nvPr/>
        </p:nvSpPr>
        <p:spPr>
          <a:xfrm>
            <a:off x="5857558" y="4581525"/>
            <a:ext cx="2401888" cy="6477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标题 1"/>
          <p:cNvSpPr txBox="1"/>
          <p:nvPr/>
        </p:nvSpPr>
        <p:spPr bwMode="auto">
          <a:xfrm>
            <a:off x="703580" y="378460"/>
            <a:ext cx="8870950"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zh-CN" sz="3200" b="1" kern="0" dirty="0" smtClean="0">
                <a:solidFill>
                  <a:srgbClr val="1B539D"/>
                </a:solidFill>
                <a:latin typeface="微软雅黑" panose="020B0503020204020204" pitchFamily="34" charset="-122"/>
                <a:ea typeface="微软雅黑" panose="020B0503020204020204" pitchFamily="34" charset="-122"/>
              </a:rPr>
              <a:t>二、论文阅读</a:t>
            </a:r>
            <a:r>
              <a:rPr lang="en-US" altLang="zh-CN" sz="3200" b="1" kern="0" dirty="0" smtClean="0">
                <a:solidFill>
                  <a:srgbClr val="1B539D"/>
                </a:solidFill>
                <a:latin typeface="微软雅黑" panose="020B0503020204020204" pitchFamily="34" charset="-122"/>
                <a:ea typeface="微软雅黑" panose="020B0503020204020204" pitchFamily="34" charset="-122"/>
              </a:rPr>
              <a:t>—CAJ</a:t>
            </a:r>
            <a:r>
              <a:rPr lang="zh-CN" altLang="en-US" sz="3200" b="1" kern="0" dirty="0" smtClean="0">
                <a:solidFill>
                  <a:srgbClr val="1B539D"/>
                </a:solidFill>
                <a:latin typeface="微软雅黑" panose="020B0503020204020204" pitchFamily="34" charset="-122"/>
                <a:ea typeface="微软雅黑" panose="020B0503020204020204" pitchFamily="34" charset="-122"/>
              </a:rPr>
              <a:t>浏览器</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图片 1"/>
          <p:cNvPicPr>
            <a:picLocks noChangeAspect="1"/>
          </p:cNvPicPr>
          <p:nvPr/>
        </p:nvPicPr>
        <p:blipFill>
          <a:blip r:embed="rId1"/>
          <a:stretch>
            <a:fillRect/>
          </a:stretch>
        </p:blipFill>
        <p:spPr>
          <a:xfrm>
            <a:off x="1633538" y="1190625"/>
            <a:ext cx="8710612" cy="5354638"/>
          </a:xfrm>
          <a:prstGeom prst="rect">
            <a:avLst/>
          </a:prstGeom>
          <a:noFill/>
          <a:ln w="9525">
            <a:noFill/>
          </a:ln>
        </p:spPr>
      </p:pic>
      <p:sp>
        <p:nvSpPr>
          <p:cNvPr id="4" name="矩形 3"/>
          <p:cNvSpPr/>
          <p:nvPr/>
        </p:nvSpPr>
        <p:spPr>
          <a:xfrm>
            <a:off x="1919288" y="1700213"/>
            <a:ext cx="1008063" cy="2159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5" name="直接连接符 4"/>
          <p:cNvCxnSpPr>
            <a:stCxn id="4" idx="3"/>
          </p:cNvCxnSpPr>
          <p:nvPr/>
        </p:nvCxnSpPr>
        <p:spPr>
          <a:xfrm flipV="1">
            <a:off x="2927350" y="1052513"/>
            <a:ext cx="2305050" cy="75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232400" y="682625"/>
            <a:ext cx="5372100" cy="370840"/>
          </a:xfrm>
          <a:prstGeom prst="rect">
            <a:avLst/>
          </a:prstGeom>
          <a:noFill/>
          <a:ln w="38100" cap="flat" cmpd="sng">
            <a:solidFill>
              <a:srgbClr val="FF0000"/>
            </a:solidFill>
            <a:prstDash val="solid"/>
            <a:round/>
            <a:headEnd type="none" w="med" len="med"/>
            <a:tailEnd type="none" w="med" len="med"/>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常用工具：选择文本、选择图像、文字识别、注释工具、划词链接。</a:t>
            </a:r>
            <a:endParaRPr lang="zh-CN" altLang="en-US" sz="1400" dirty="0">
              <a:solidFill>
                <a:srgbClr val="FF0000"/>
              </a:solidFill>
              <a:latin typeface="Arial" panose="020B0604020202020204" pitchFamily="34" charset="0"/>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027238" y="1700213"/>
            <a:ext cx="8139112" cy="4252912"/>
          </a:xfrm>
          <a:prstGeom prst="rect">
            <a:avLst/>
          </a:prstGeom>
          <a:noFill/>
          <a:ln w="9525">
            <a:noFill/>
          </a:ln>
        </p:spPr>
      </p:pic>
      <p:sp>
        <p:nvSpPr>
          <p:cNvPr id="8" name="文本框 7"/>
          <p:cNvSpPr txBox="1"/>
          <p:nvPr/>
        </p:nvSpPr>
        <p:spPr>
          <a:xfrm>
            <a:off x="2141538" y="3487738"/>
            <a:ext cx="2170112" cy="2047875"/>
          </a:xfrm>
          <a:prstGeom prst="rect">
            <a:avLst/>
          </a:prstGeom>
          <a:noFill/>
          <a:ln w="9525">
            <a:noFill/>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文本选择工具直接选取文字段落通过复制粘贴到</a:t>
            </a:r>
            <a:r>
              <a:rPr lang="en-US" altLang="zh-CN" sz="1400" dirty="0">
                <a:solidFill>
                  <a:srgbClr val="FF0000"/>
                </a:solidFill>
                <a:latin typeface="Arial" panose="020B0604020202020204" pitchFamily="34" charset="0"/>
                <a:ea typeface="微软雅黑" panose="020B0503020204020204" pitchFamily="34" charset="-122"/>
              </a:rPr>
              <a:t>word</a:t>
            </a:r>
            <a:r>
              <a:rPr lang="zh-CN" altLang="en-US" sz="1400" dirty="0">
                <a:solidFill>
                  <a:srgbClr val="FF0000"/>
                </a:solidFill>
                <a:latin typeface="Arial" panose="020B0604020202020204" pitchFamily="34" charset="0"/>
                <a:ea typeface="微软雅黑" panose="020B0503020204020204" pitchFamily="34" charset="-122"/>
              </a:rPr>
              <a:t>文档；</a:t>
            </a:r>
            <a:endParaRPr lang="zh-CN" altLang="en-US" sz="1400" dirty="0">
              <a:solidFill>
                <a:srgbClr val="FF0000"/>
              </a:solidFill>
              <a:latin typeface="Arial" panose="020B0604020202020204" pitchFamily="34" charset="0"/>
              <a:ea typeface="微软雅黑" panose="020B0503020204020204" pitchFamily="3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扫描格式可通过文字识别来完成；</a:t>
            </a:r>
            <a:endParaRPr lang="zh-CN" altLang="en-US" sz="1400" dirty="0">
              <a:solidFill>
                <a:srgbClr val="FF0000"/>
              </a:solidFill>
              <a:latin typeface="Arial" panose="020B0604020202020204" pitchFamily="34" charset="0"/>
              <a:ea typeface="微软雅黑" panose="020B0503020204020204" pitchFamily="3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图像选择工具可以选取图片后复制粘贴到</a:t>
            </a:r>
            <a:r>
              <a:rPr lang="en-US" altLang="zh-CN" sz="1400" dirty="0">
                <a:solidFill>
                  <a:srgbClr val="FF0000"/>
                </a:solidFill>
                <a:latin typeface="Arial" panose="020B0604020202020204" pitchFamily="34" charset="0"/>
                <a:ea typeface="微软雅黑" panose="020B0503020204020204" pitchFamily="34" charset="-122"/>
              </a:rPr>
              <a:t>word</a:t>
            </a:r>
            <a:r>
              <a:rPr lang="zh-CN" altLang="en-US" sz="1400" dirty="0">
                <a:solidFill>
                  <a:srgbClr val="FF0000"/>
                </a:solidFill>
                <a:latin typeface="Arial" panose="020B0604020202020204" pitchFamily="34" charset="0"/>
                <a:ea typeface="微软雅黑" panose="020B0503020204020204" pitchFamily="34" charset="-122"/>
              </a:rPr>
              <a:t>中</a:t>
            </a:r>
            <a:endParaRPr lang="zh-CN" altLang="en-US" sz="1400" dirty="0">
              <a:solidFill>
                <a:srgbClr val="FF0000"/>
              </a:solidFill>
              <a:latin typeface="Arial" panose="020B0604020202020204" pitchFamily="34" charset="0"/>
              <a:ea typeface="微软雅黑" panose="020B0503020204020204" pitchFamily="34" charset="-122"/>
            </a:endParaRPr>
          </a:p>
        </p:txBody>
      </p:sp>
      <p:sp>
        <p:nvSpPr>
          <p:cNvPr id="11" name="标题 1"/>
          <p:cNvSpPr txBox="1"/>
          <p:nvPr/>
        </p:nvSpPr>
        <p:spPr bwMode="auto">
          <a:xfrm>
            <a:off x="558165" y="126365"/>
            <a:ext cx="901636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zh-CN" sz="3200" b="1" kern="0" dirty="0" smtClean="0">
                <a:solidFill>
                  <a:srgbClr val="1B539D"/>
                </a:solidFill>
                <a:latin typeface="微软雅黑" panose="020B0503020204020204" pitchFamily="34" charset="-122"/>
                <a:ea typeface="微软雅黑" panose="020B0503020204020204" pitchFamily="34" charset="-122"/>
              </a:rPr>
              <a:t>论文阅读</a:t>
            </a:r>
            <a:r>
              <a:rPr lang="en-US" altLang="zh-CN" sz="3200" b="1" kern="0" dirty="0" smtClean="0">
                <a:solidFill>
                  <a:srgbClr val="1B539D"/>
                </a:solidFill>
                <a:latin typeface="微软雅黑" panose="020B0503020204020204" pitchFamily="34" charset="-122"/>
                <a:ea typeface="微软雅黑" panose="020B0503020204020204" pitchFamily="34" charset="-122"/>
              </a:rPr>
              <a:t>—CAJ</a:t>
            </a:r>
            <a:r>
              <a:rPr lang="zh-CN" altLang="en-US" sz="3200" b="1" kern="0" dirty="0" smtClean="0">
                <a:solidFill>
                  <a:srgbClr val="1B539D"/>
                </a:solidFill>
                <a:latin typeface="微软雅黑" panose="020B0503020204020204" pitchFamily="34" charset="-122"/>
                <a:ea typeface="微软雅黑" panose="020B0503020204020204" pitchFamily="34" charset="-122"/>
              </a:rPr>
              <a:t>浏览器</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矩形 36867"/>
          <p:cNvSpPr>
            <a:spLocks noGrp="1"/>
          </p:cNvSpPr>
          <p:nvPr/>
        </p:nvSpPr>
        <p:spPr>
          <a:xfrm>
            <a:off x="6640513" y="1631950"/>
            <a:ext cx="3617912" cy="4587875"/>
          </a:xfrm>
          <a:prstGeom prst="rect">
            <a:avLst/>
          </a:prstGeom>
          <a:noFill/>
          <a:ln w="9525">
            <a:noFill/>
          </a:ln>
        </p:spPr>
        <p:txBody>
          <a:bodyPr wrap="square" anchor="t"/>
          <a:p>
            <a:pPr>
              <a:lnSpc>
                <a:spcPct val="130000"/>
              </a:lnSpc>
              <a:spcBef>
                <a:spcPct val="20000"/>
              </a:spcBef>
            </a:pPr>
            <a:r>
              <a:rPr lang="en-US" altLang="zh-CN"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CNKI</a:t>
            </a:r>
            <a:r>
              <a:rPr lang="zh-CN" altLang="en-US"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全球学术快报在实现检索、下载等基本功能的基础上，提供</a:t>
            </a:r>
            <a:r>
              <a:rPr lang="zh-CN" altLang="en-US"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个性化定制、</a:t>
            </a: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即时推送、读者关注点</a:t>
            </a:r>
            <a:r>
              <a:rPr lang="en-US"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追踪</a:t>
            </a: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、内容智能推荐、全文跨平台云同步等功能</a:t>
            </a:r>
            <a:r>
              <a:rPr lang="zh-CN" altLang="zh-CN" sz="2400" baseline="0" dirty="0">
                <a:latin typeface="微软雅黑" panose="020B0503020204020204" pitchFamily="34" charset="-122"/>
                <a:ea typeface="微软雅黑" panose="020B0503020204020204" pitchFamily="34" charset="-122"/>
                <a:sym typeface="Arial" panose="020B0604020202020204" pitchFamily="34" charset="0"/>
              </a:rPr>
              <a:t>。</a:t>
            </a:r>
            <a:endPar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a:lnSpc>
                <a:spcPct val="130000"/>
              </a:lnSpc>
              <a:spcBef>
                <a:spcPct val="20000"/>
              </a:spcBef>
            </a:pP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     </a:t>
            </a:r>
            <a:r>
              <a:rPr lang="zh-CN" altLang="zh-CN"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实现</a:t>
            </a:r>
            <a:r>
              <a:rPr lang="en-US"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机构漫游权限管理与账号绑定</a:t>
            </a:r>
            <a:r>
              <a:rPr lang="zh-CN" altLang="zh-CN" sz="2400" baseline="0" dirty="0">
                <a:latin typeface="微软雅黑" panose="020B0503020204020204" pitchFamily="34" charset="-122"/>
                <a:ea typeface="微软雅黑" panose="020B0503020204020204" pitchFamily="34" charset="-122"/>
                <a:sym typeface="Arial" panose="020B0604020202020204" pitchFamily="34" charset="0"/>
              </a:rPr>
              <a:t>。</a:t>
            </a:r>
            <a:endParaRPr lang="zh-CN" altLang="en-US" sz="2400" baseline="0"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42" name="组合 77"/>
          <p:cNvGrpSpPr/>
          <p:nvPr/>
        </p:nvGrpSpPr>
        <p:grpSpPr>
          <a:xfrm>
            <a:off x="2268538" y="2054225"/>
            <a:ext cx="2627312" cy="685800"/>
            <a:chOff x="878" y="2699"/>
            <a:chExt cx="4344" cy="1181"/>
          </a:xfrm>
        </p:grpSpPr>
        <p:sp>
          <p:nvSpPr>
            <p:cNvPr id="7" name="流程图: 库存数据 6"/>
            <p:cNvSpPr/>
            <p:nvPr/>
          </p:nvSpPr>
          <p:spPr>
            <a:xfrm>
              <a:off x="878" y="2699"/>
              <a:ext cx="3994"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rPr>
                <a:t>个性化定制</a:t>
              </a:r>
              <a:endParaRPr lang="zh-CN" altLang="en-US" sz="2000" strike="noStrike" noProof="1">
                <a:latin typeface="微软雅黑" panose="020B0503020204020204" pitchFamily="34" charset="-122"/>
                <a:ea typeface="微软雅黑" panose="020B0503020204020204" pitchFamily="34" charset="-122"/>
              </a:endParaRPr>
            </a:p>
          </p:txBody>
        </p:sp>
        <p:sp>
          <p:nvSpPr>
            <p:cNvPr id="8" name="椭圆 7"/>
            <p:cNvSpPr/>
            <p:nvPr/>
          </p:nvSpPr>
          <p:spPr>
            <a:xfrm>
              <a:off x="4308" y="2840"/>
              <a:ext cx="914" cy="914"/>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1</a:t>
              </a:r>
              <a:endParaRPr lang="en-US" altLang="zh-CN" sz="2400" strike="noStrike" noProof="1"/>
            </a:p>
          </p:txBody>
        </p:sp>
      </p:grpSp>
      <p:sp>
        <p:nvSpPr>
          <p:cNvPr id="9" name="流程图: 库存数据 8"/>
          <p:cNvSpPr/>
          <p:nvPr/>
        </p:nvSpPr>
        <p:spPr>
          <a:xfrm>
            <a:off x="3409950" y="3038475"/>
            <a:ext cx="2416175" cy="6858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rPr>
              <a:t>智能推荐</a:t>
            </a:r>
            <a:endParaRPr lang="zh-CN" altLang="en-US" sz="2000" strike="noStrike" noProof="1">
              <a:latin typeface="微软雅黑" panose="020B0503020204020204" pitchFamily="34" charset="-122"/>
              <a:ea typeface="微软雅黑" panose="020B0503020204020204" pitchFamily="34" charset="-122"/>
            </a:endParaRPr>
          </a:p>
        </p:txBody>
      </p:sp>
      <p:sp>
        <p:nvSpPr>
          <p:cNvPr id="10" name="椭圆 9"/>
          <p:cNvSpPr/>
          <p:nvPr/>
        </p:nvSpPr>
        <p:spPr>
          <a:xfrm>
            <a:off x="5484813" y="3109913"/>
            <a:ext cx="554038" cy="531813"/>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2</a:t>
            </a:r>
            <a:endParaRPr lang="en-US" altLang="zh-CN" sz="2400" strike="noStrike" noProof="1"/>
          </a:p>
        </p:txBody>
      </p:sp>
      <p:sp>
        <p:nvSpPr>
          <p:cNvPr id="11" name="流程图: 库存数据 10"/>
          <p:cNvSpPr/>
          <p:nvPr/>
        </p:nvSpPr>
        <p:spPr>
          <a:xfrm>
            <a:off x="3482975" y="4022725"/>
            <a:ext cx="2416175" cy="6858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sym typeface="+mn-ea"/>
              </a:rPr>
              <a:t>即时推送</a:t>
            </a:r>
            <a:endParaRPr lang="zh-CN" altLang="en-US" sz="2000" strike="noStrike" noProof="1">
              <a:latin typeface="微软雅黑" panose="020B0503020204020204" pitchFamily="34" charset="-122"/>
              <a:ea typeface="微软雅黑" panose="020B0503020204020204" pitchFamily="34" charset="-122"/>
            </a:endParaRPr>
          </a:p>
        </p:txBody>
      </p:sp>
      <p:sp>
        <p:nvSpPr>
          <p:cNvPr id="12" name="椭圆 11"/>
          <p:cNvSpPr/>
          <p:nvPr/>
        </p:nvSpPr>
        <p:spPr>
          <a:xfrm>
            <a:off x="5559425" y="4098925"/>
            <a:ext cx="552450" cy="530225"/>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3</a:t>
            </a:r>
            <a:endParaRPr lang="en-US" altLang="zh-CN" sz="2400" strike="noStrike" noProof="1"/>
          </a:p>
        </p:txBody>
      </p:sp>
      <p:sp>
        <p:nvSpPr>
          <p:cNvPr id="13" name="流程图: 库存数据 12"/>
          <p:cNvSpPr/>
          <p:nvPr/>
        </p:nvSpPr>
        <p:spPr>
          <a:xfrm>
            <a:off x="2409825" y="5008563"/>
            <a:ext cx="2416175" cy="6858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sym typeface="+mn-ea"/>
              </a:rPr>
              <a:t>跨平台同步</a:t>
            </a:r>
            <a:endParaRPr lang="zh-CN" altLang="en-US" sz="2000" strike="noStrike" noProof="1">
              <a:latin typeface="微软雅黑" panose="020B0503020204020204" pitchFamily="34" charset="-122"/>
              <a:ea typeface="微软雅黑" panose="020B0503020204020204" pitchFamily="34" charset="-122"/>
            </a:endParaRPr>
          </a:p>
        </p:txBody>
      </p:sp>
      <p:sp>
        <p:nvSpPr>
          <p:cNvPr id="14" name="椭圆 13"/>
          <p:cNvSpPr/>
          <p:nvPr/>
        </p:nvSpPr>
        <p:spPr>
          <a:xfrm>
            <a:off x="4494213" y="5073650"/>
            <a:ext cx="552450" cy="531813"/>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4</a:t>
            </a:r>
            <a:endParaRPr lang="en-US" altLang="zh-CN" sz="2400" strike="noStrike" noProof="1"/>
          </a:p>
        </p:txBody>
      </p:sp>
      <p:sp>
        <p:nvSpPr>
          <p:cNvPr id="15" name="泪滴形 14"/>
          <p:cNvSpPr/>
          <p:nvPr/>
        </p:nvSpPr>
        <p:spPr>
          <a:xfrm>
            <a:off x="1685925" y="3224213"/>
            <a:ext cx="1458913" cy="1419225"/>
          </a:xfrm>
          <a:prstGeom prst="teardrop">
            <a:avLst/>
          </a:prstGeom>
          <a:solidFill>
            <a:srgbClr val="56B1EA"/>
          </a:solidFill>
          <a:ln>
            <a:solidFill>
              <a:srgbClr val="56B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400" strike="noStrike" noProof="1">
                <a:latin typeface="微软雅黑" panose="020B0503020204020204" pitchFamily="34" charset="-122"/>
                <a:ea typeface="微软雅黑" panose="020B0503020204020204" pitchFamily="34" charset="-122"/>
              </a:rPr>
              <a:t>检索</a:t>
            </a:r>
            <a:endParaRPr lang="zh-CN" altLang="en-US" sz="2400" strike="noStrike" noProof="1">
              <a:latin typeface="微软雅黑" panose="020B0503020204020204" pitchFamily="34" charset="-122"/>
              <a:ea typeface="微软雅黑" panose="020B0503020204020204" pitchFamily="34" charset="-122"/>
            </a:endParaRPr>
          </a:p>
          <a:p>
            <a:pPr algn="ctr" fontAlgn="base">
              <a:lnSpc>
                <a:spcPct val="140000"/>
              </a:lnSpc>
            </a:pPr>
            <a:r>
              <a:rPr lang="zh-CN" altLang="en-US" sz="2400" strike="noStrike" noProof="1">
                <a:latin typeface="微软雅黑" panose="020B0503020204020204" pitchFamily="34" charset="-122"/>
                <a:ea typeface="微软雅黑" panose="020B0503020204020204" pitchFamily="34" charset="-122"/>
              </a:rPr>
              <a:t>下载</a:t>
            </a:r>
            <a:endParaRPr lang="zh-CN" altLang="en-US" sz="2400" strike="noStrike" noProof="1">
              <a:latin typeface="微软雅黑" panose="020B0503020204020204" pitchFamily="34" charset="-122"/>
              <a:ea typeface="微软雅黑" panose="020B0503020204020204" pitchFamily="34" charset="-122"/>
            </a:endParaRPr>
          </a:p>
        </p:txBody>
      </p:sp>
      <p:sp>
        <p:nvSpPr>
          <p:cNvPr id="2" name="标题 1"/>
          <p:cNvSpPr>
            <a:spLocks noGrp="1" noChangeArrowheads="1"/>
          </p:cNvSpPr>
          <p:nvPr/>
        </p:nvSpPr>
        <p:spPr bwMode="auto">
          <a:xfrm>
            <a:off x="615315" y="306705"/>
            <a:ext cx="8982075"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三、移动端</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全球学术快报</a:t>
            </a:r>
            <a:endParaRPr lang="zh-CN" altLang="zh-CN" sz="24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64458" y="838873"/>
            <a:ext cx="10934587" cy="5573534"/>
          </a:xfrm>
          <a:prstGeom prst="rect">
            <a:avLst/>
          </a:prstGeom>
        </p:spPr>
      </p:pic>
      <p:pic>
        <p:nvPicPr>
          <p:cNvPr id="2" name="图片 1"/>
          <p:cNvPicPr>
            <a:picLocks noChangeAspect="1"/>
          </p:cNvPicPr>
          <p:nvPr/>
        </p:nvPicPr>
        <p:blipFill>
          <a:blip r:embed="rId2"/>
          <a:stretch>
            <a:fillRect/>
          </a:stretch>
        </p:blipFill>
        <p:spPr>
          <a:xfrm>
            <a:off x="321945" y="859790"/>
            <a:ext cx="11219180" cy="5552440"/>
          </a:xfrm>
          <a:prstGeom prst="rect">
            <a:avLst/>
          </a:prstGeom>
        </p:spPr>
      </p:pic>
      <p:sp>
        <p:nvSpPr>
          <p:cNvPr id="3" name="矩形 2"/>
          <p:cNvSpPr/>
          <p:nvPr/>
        </p:nvSpPr>
        <p:spPr>
          <a:xfrm>
            <a:off x="8851900" y="781685"/>
            <a:ext cx="613410"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321945" y="838835"/>
            <a:ext cx="10514330" cy="5962015"/>
          </a:xfrm>
          <a:prstGeom prst="rect">
            <a:avLst/>
          </a:prstGeom>
        </p:spPr>
      </p:pic>
      <p:sp>
        <p:nvSpPr>
          <p:cNvPr id="7" name="标题 1"/>
          <p:cNvSpPr>
            <a:spLocks noGrp="1" noChangeArrowheads="1"/>
          </p:cNvSpPr>
          <p:nvPr/>
        </p:nvSpPr>
        <p:spPr bwMode="auto">
          <a:xfrm>
            <a:off x="599440" y="67945"/>
            <a:ext cx="9194165"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下载地址</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内容占位符 52"/>
          <p:cNvSpPr>
            <a:spLocks noGrp="1"/>
          </p:cNvSpPr>
          <p:nvPr/>
        </p:nvSpPr>
        <p:spPr>
          <a:xfrm>
            <a:off x="479425" y="1264920"/>
            <a:ext cx="3917950" cy="2011363"/>
          </a:xfrm>
          <a:prstGeom prst="rect">
            <a:avLst/>
          </a:prstGeom>
          <a:noFill/>
          <a:ln w="9525">
            <a:noFill/>
          </a:ln>
        </p:spPr>
        <p:txBody>
          <a:bodyPr anchor="t"/>
          <a:p>
            <a:pPr marL="342900" indent="-342900">
              <a:lnSpc>
                <a:spcPct val="150000"/>
              </a:lnSpc>
              <a:spcBef>
                <a:spcPct val="20000"/>
              </a:spcBef>
            </a:pPr>
            <a:r>
              <a:rPr lang="en-US" altLang="zh-CN" sz="2000" dirty="0">
                <a:solidFill>
                  <a:srgbClr val="404040"/>
                </a:solidFill>
                <a:latin typeface="微软雅黑" panose="020B0503020204020204" pitchFamily="34" charset="-122"/>
                <a:ea typeface="微软雅黑" panose="020B0503020204020204" pitchFamily="34" charset="-122"/>
              </a:rPr>
              <a:t>     </a:t>
            </a:r>
            <a:r>
              <a:rPr lang="zh-CN" altLang="en-US" sz="2000" dirty="0">
                <a:solidFill>
                  <a:srgbClr val="404040"/>
                </a:solidFill>
                <a:latin typeface="微软雅黑" panose="020B0503020204020204" pitchFamily="34" charset="-122"/>
                <a:ea typeface="微软雅黑" panose="020B0503020204020204" pitchFamily="34" charset="-122"/>
              </a:rPr>
              <a:t>提供导航以及各功能入口，推荐以及快报内容。</a:t>
            </a:r>
            <a:endParaRPr lang="zh-CN" altLang="en-US" sz="2000" dirty="0">
              <a:solidFill>
                <a:srgbClr val="404040"/>
              </a:solidFill>
              <a:latin typeface="微软雅黑" panose="020B0503020204020204" pitchFamily="34" charset="-122"/>
              <a:ea typeface="微软雅黑" panose="020B0503020204020204" pitchFamily="34" charset="-122"/>
            </a:endParaRPr>
          </a:p>
        </p:txBody>
      </p:sp>
      <p:sp>
        <p:nvSpPr>
          <p:cNvPr id="2" name="同心圆 1"/>
          <p:cNvSpPr/>
          <p:nvPr/>
        </p:nvSpPr>
        <p:spPr>
          <a:xfrm>
            <a:off x="8759825" y="162877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 name="同心圆 4"/>
          <p:cNvSpPr/>
          <p:nvPr/>
        </p:nvSpPr>
        <p:spPr>
          <a:xfrm>
            <a:off x="9788525" y="6080125"/>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 name="同心圆 5"/>
          <p:cNvSpPr/>
          <p:nvPr/>
        </p:nvSpPr>
        <p:spPr>
          <a:xfrm>
            <a:off x="9767888" y="1681163"/>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6" name="同心圆 15"/>
          <p:cNvSpPr/>
          <p:nvPr/>
        </p:nvSpPr>
        <p:spPr>
          <a:xfrm>
            <a:off x="7680325" y="3573463"/>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8" name="同心圆 27"/>
          <p:cNvSpPr/>
          <p:nvPr/>
        </p:nvSpPr>
        <p:spPr>
          <a:xfrm>
            <a:off x="9190038" y="5688013"/>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9" name="同心圆 28"/>
          <p:cNvSpPr/>
          <p:nvPr/>
        </p:nvSpPr>
        <p:spPr>
          <a:xfrm>
            <a:off x="8518525" y="5680075"/>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nvGrpSpPr>
          <p:cNvPr id="30" name="组合 29"/>
          <p:cNvGrpSpPr/>
          <p:nvPr/>
        </p:nvGrpSpPr>
        <p:grpSpPr>
          <a:xfrm>
            <a:off x="4540964" y="3816720"/>
            <a:ext cx="1291998" cy="1202372"/>
            <a:chOff x="1999" y="8095"/>
            <a:chExt cx="2034" cy="1893"/>
          </a:xfrm>
        </p:grpSpPr>
        <p:sp>
          <p:nvSpPr>
            <p:cNvPr id="14" name="椭圆 13"/>
            <p:cNvSpPr/>
            <p:nvPr/>
          </p:nvSpPr>
          <p:spPr>
            <a:xfrm>
              <a:off x="2140" y="8095"/>
              <a:ext cx="1893" cy="1893"/>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44" name="文本框 17"/>
            <p:cNvSpPr txBox="1"/>
            <p:nvPr/>
          </p:nvSpPr>
          <p:spPr>
            <a:xfrm>
              <a:off x="1999" y="8485"/>
              <a:ext cx="2034" cy="1113"/>
            </a:xfrm>
            <a:prstGeom prst="rect">
              <a:avLst/>
            </a:prstGeom>
            <a:noFill/>
            <a:ln w="9525">
              <a:noFill/>
            </a:ln>
          </p:spPr>
          <p:txBody>
            <a:bodyPr wrap="square" anchor="t">
              <a:spAutoFit/>
            </a:bodyPr>
            <a:p>
              <a:pPr algn="ctr"/>
              <a:r>
                <a:rPr lang="zh-CN" altLang="en-US" sz="1600">
                  <a:solidFill>
                    <a:srgbClr val="00B0F0"/>
                  </a:solidFill>
                  <a:latin typeface="微软雅黑" panose="020B0503020204020204" pitchFamily="34" charset="-122"/>
                  <a:ea typeface="微软雅黑" panose="020B0503020204020204" pitchFamily="34" charset="-122"/>
                  <a:sym typeface="宋体" panose="02010600030101010101" pitchFamily="2" charset="-122"/>
                </a:rPr>
                <a:t>个人图书馆</a:t>
              </a:r>
              <a:endParaRPr lang="zh-CN" altLang="en-US" sz="16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20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学者</a:t>
              </a:r>
              <a:endParaRPr lang="zh-CN" altLang="en-US" sz="12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6" name="组合 25"/>
          <p:cNvGrpSpPr/>
          <p:nvPr/>
        </p:nvGrpSpPr>
        <p:grpSpPr>
          <a:xfrm>
            <a:off x="4649588" y="5216339"/>
            <a:ext cx="1291520" cy="1201027"/>
            <a:chOff x="-563" y="6987"/>
            <a:chExt cx="2034" cy="1893"/>
          </a:xfrm>
        </p:grpSpPr>
        <p:sp>
          <p:nvSpPr>
            <p:cNvPr id="13" name="椭圆 12"/>
            <p:cNvSpPr/>
            <p:nvPr/>
          </p:nvSpPr>
          <p:spPr>
            <a:xfrm>
              <a:off x="-493" y="6987"/>
              <a:ext cx="1893" cy="1893"/>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48" name="文本框 16"/>
            <p:cNvSpPr txBox="1"/>
            <p:nvPr/>
          </p:nvSpPr>
          <p:spPr>
            <a:xfrm>
              <a:off x="-563" y="7349"/>
              <a:ext cx="2034" cy="1114"/>
            </a:xfrm>
            <a:prstGeom prst="rect">
              <a:avLst/>
            </a:prstGeom>
            <a:noFill/>
            <a:ln w="9525">
              <a:noFill/>
            </a:ln>
          </p:spPr>
          <p:txBody>
            <a:bodyPr wrap="square" anchor="t">
              <a:spAutoFit/>
            </a:bodyPr>
            <a:p>
              <a:pPr algn="ctr"/>
              <a:r>
                <a:rPr lang="zh-CN" altLang="en-US" sz="1600">
                  <a:solidFill>
                    <a:srgbClr val="1D8D35"/>
                  </a:solidFill>
                  <a:latin typeface="微软雅黑" panose="020B0503020204020204" pitchFamily="34" charset="-122"/>
                  <a:ea typeface="微软雅黑" panose="020B0503020204020204" pitchFamily="34" charset="-122"/>
                </a:rPr>
                <a:t>资料库</a:t>
              </a:r>
              <a:endParaRPr lang="zh-CN" altLang="en-US" sz="1600">
                <a:solidFill>
                  <a:srgbClr val="1D8D35"/>
                </a:solidFill>
                <a:latin typeface="微软雅黑" panose="020B0503020204020204" pitchFamily="34" charset="-122"/>
                <a:ea typeface="微软雅黑" panose="020B0503020204020204" pitchFamily="34" charset="-122"/>
              </a:endParaRPr>
            </a:p>
            <a:p>
              <a:pPr algn="ctr"/>
              <a:r>
                <a:rPr lang="zh-CN" altLang="en-US" sz="1200">
                  <a:solidFill>
                    <a:srgbClr val="1D8D35"/>
                  </a:solidFill>
                  <a:latin typeface="微软雅黑" panose="020B0503020204020204" pitchFamily="34" charset="-122"/>
                  <a:ea typeface="微软雅黑" panose="020B0503020204020204" pitchFamily="34" charset="-122"/>
                </a:rPr>
                <a:t>下载文献阅读、管理</a:t>
              </a:r>
              <a:endParaRPr lang="zh-CN" altLang="en-US" sz="1200">
                <a:solidFill>
                  <a:srgbClr val="1D8D35"/>
                </a:solidFill>
                <a:latin typeface="微软雅黑" panose="020B0503020204020204" pitchFamily="34" charset="-122"/>
                <a:ea typeface="微软雅黑" panose="020B0503020204020204" pitchFamily="34" charset="-122"/>
              </a:endParaRPr>
            </a:p>
          </p:txBody>
        </p:sp>
      </p:grpSp>
      <p:grpSp>
        <p:nvGrpSpPr>
          <p:cNvPr id="22551" name="组合 39"/>
          <p:cNvGrpSpPr/>
          <p:nvPr/>
        </p:nvGrpSpPr>
        <p:grpSpPr>
          <a:xfrm rot="0">
            <a:off x="10389235" y="5215255"/>
            <a:ext cx="1381125" cy="1202690"/>
            <a:chOff x="9972" y="7488"/>
            <a:chExt cx="2534" cy="2206"/>
          </a:xfrm>
        </p:grpSpPr>
        <p:sp>
          <p:nvSpPr>
            <p:cNvPr id="15" name="椭圆 14"/>
            <p:cNvSpPr/>
            <p:nvPr/>
          </p:nvSpPr>
          <p:spPr>
            <a:xfrm>
              <a:off x="10102" y="7488"/>
              <a:ext cx="2206" cy="2206"/>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53" name="文本框 18"/>
            <p:cNvSpPr txBox="1"/>
            <p:nvPr/>
          </p:nvSpPr>
          <p:spPr>
            <a:xfrm>
              <a:off x="9972" y="8280"/>
              <a:ext cx="2534" cy="974"/>
            </a:xfrm>
            <a:prstGeom prst="rect">
              <a:avLst/>
            </a:prstGeom>
            <a:noFill/>
            <a:ln w="9525">
              <a:noFill/>
            </a:ln>
          </p:spPr>
          <p:txBody>
            <a:bodyPr wrap="square" anchor="t">
              <a:spAutoFit/>
            </a:bodyPr>
            <a:p>
              <a:pPr algn="ctr">
                <a:lnSpc>
                  <a:spcPct val="110000"/>
                </a:lnSpc>
              </a:pPr>
              <a:r>
                <a:rPr lang="zh-CN" altLang="en-US" sz="1600">
                  <a:solidFill>
                    <a:srgbClr val="916613"/>
                  </a:solidFill>
                  <a:latin typeface="微软雅黑" panose="020B0503020204020204" pitchFamily="34" charset="-122"/>
                  <a:ea typeface="微软雅黑" panose="020B0503020204020204" pitchFamily="34" charset="-122"/>
                </a:rPr>
                <a:t>个人管理</a:t>
              </a:r>
              <a:endParaRPr lang="zh-CN" altLang="en-US" sz="1600">
                <a:solidFill>
                  <a:srgbClr val="916613"/>
                </a:solidFill>
                <a:latin typeface="微软雅黑" panose="020B0503020204020204" pitchFamily="34" charset="-122"/>
                <a:ea typeface="微软雅黑" panose="020B0503020204020204" pitchFamily="34" charset="-122"/>
              </a:endParaRPr>
            </a:p>
            <a:p>
              <a:pPr algn="ctr">
                <a:lnSpc>
                  <a:spcPct val="110000"/>
                </a:lnSpc>
              </a:pPr>
              <a:endParaRPr lang="zh-CN" altLang="en-US" sz="1000">
                <a:solidFill>
                  <a:srgbClr val="916613"/>
                </a:solidFill>
                <a:latin typeface="微软雅黑" panose="020B0503020204020204" pitchFamily="34" charset="-122"/>
                <a:ea typeface="微软雅黑" panose="020B0503020204020204" pitchFamily="34" charset="-122"/>
              </a:endParaRPr>
            </a:p>
          </p:txBody>
        </p:sp>
      </p:grpSp>
      <p:pic>
        <p:nvPicPr>
          <p:cNvPr id="3" name="图片 2" descr="QQ图片20180807084842"/>
          <p:cNvPicPr>
            <a:picLocks noChangeAspect="1"/>
          </p:cNvPicPr>
          <p:nvPr/>
        </p:nvPicPr>
        <p:blipFill>
          <a:blip r:embed="rId1"/>
          <a:stretch>
            <a:fillRect/>
          </a:stretch>
        </p:blipFill>
        <p:spPr>
          <a:xfrm>
            <a:off x="6478270" y="263525"/>
            <a:ext cx="3559175" cy="6331585"/>
          </a:xfrm>
          <a:prstGeom prst="rect">
            <a:avLst/>
          </a:prstGeom>
        </p:spPr>
      </p:pic>
      <p:grpSp>
        <p:nvGrpSpPr>
          <p:cNvPr id="7" name="组合 6"/>
          <p:cNvGrpSpPr/>
          <p:nvPr/>
        </p:nvGrpSpPr>
        <p:grpSpPr>
          <a:xfrm>
            <a:off x="4526019" y="541020"/>
            <a:ext cx="1381125" cy="1192213"/>
            <a:chOff x="5703" y="705"/>
            <a:chExt cx="2535" cy="2189"/>
          </a:xfrm>
        </p:grpSpPr>
        <p:sp>
          <p:nvSpPr>
            <p:cNvPr id="17" name="椭圆 16"/>
            <p:cNvSpPr/>
            <p:nvPr/>
          </p:nvSpPr>
          <p:spPr>
            <a:xfrm>
              <a:off x="5877" y="705"/>
              <a:ext cx="2189"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200" strike="noStrike" noProof="1">
                <a:solidFill>
                  <a:srgbClr val="FF0000"/>
                </a:solidFill>
                <a:latin typeface="微软雅黑" panose="020B0503020204020204" pitchFamily="34" charset="-122"/>
                <a:ea typeface="微软雅黑" panose="020B0503020204020204" pitchFamily="34" charset="-122"/>
              </a:endParaRPr>
            </a:p>
          </p:txBody>
        </p:sp>
        <p:sp>
          <p:nvSpPr>
            <p:cNvPr id="18" name="文本框 21"/>
            <p:cNvSpPr txBox="1"/>
            <p:nvPr/>
          </p:nvSpPr>
          <p:spPr>
            <a:xfrm>
              <a:off x="5703" y="982"/>
              <a:ext cx="2535" cy="1720"/>
            </a:xfrm>
            <a:prstGeom prst="rect">
              <a:avLst/>
            </a:prstGeom>
            <a:noFill/>
            <a:ln w="9525">
              <a:noFill/>
            </a:ln>
          </p:spPr>
          <p:txBody>
            <a:bodyPr wrap="square" anchor="t">
              <a:spAutoFit/>
            </a:bodyPr>
            <a:p>
              <a:pPr algn="ctr">
                <a:lnSpc>
                  <a:spcPct val="110000"/>
                </a:lnSpc>
              </a:pPr>
              <a:r>
                <a:rPr lang="en-US" altLang="zh-CN">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a:lnSpc>
                  <a:spcPct val="110000"/>
                </a:lnSpc>
              </a:pPr>
              <a:r>
                <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全球知识发现</a:t>
              </a: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a:lnSpc>
                  <a:spcPct val="110000"/>
                </a:lnSpc>
              </a:pPr>
              <a:endParaRPr lang="zh-CN" altLang="en-US">
                <a:solidFill>
                  <a:srgbClr val="FF000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4526674" y="1785987"/>
            <a:ext cx="1320372" cy="1176288"/>
            <a:chOff x="3994" y="3307"/>
            <a:chExt cx="2074" cy="1854"/>
          </a:xfrm>
        </p:grpSpPr>
        <p:grpSp>
          <p:nvGrpSpPr>
            <p:cNvPr id="21" name="组合 24"/>
            <p:cNvGrpSpPr/>
            <p:nvPr/>
          </p:nvGrpSpPr>
          <p:grpSpPr>
            <a:xfrm>
              <a:off x="4142" y="3307"/>
              <a:ext cx="1854" cy="1854"/>
              <a:chOff x="3467" y="1625"/>
              <a:chExt cx="2161" cy="2161"/>
            </a:xfrm>
          </p:grpSpPr>
          <p:sp>
            <p:nvSpPr>
              <p:cNvPr id="22" name="椭圆 21"/>
              <p:cNvSpPr/>
              <p:nvPr/>
            </p:nvSpPr>
            <p:spPr>
              <a:xfrm>
                <a:off x="3467" y="1625"/>
                <a:ext cx="2161"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600" strike="noStrike" noProof="1">
                  <a:solidFill>
                    <a:srgbClr val="FE8709"/>
                  </a:solidFill>
                  <a:latin typeface="微软雅黑" panose="020B0503020204020204" pitchFamily="34" charset="-122"/>
                  <a:ea typeface="微软雅黑" panose="020B0503020204020204" pitchFamily="34" charset="-122"/>
                </a:endParaRPr>
              </a:p>
            </p:txBody>
          </p:sp>
          <p:sp>
            <p:nvSpPr>
              <p:cNvPr id="25" name="文本框 20"/>
              <p:cNvSpPr txBox="1"/>
              <p:nvPr/>
            </p:nvSpPr>
            <p:spPr>
              <a:xfrm>
                <a:off x="3519" y="2457"/>
                <a:ext cx="2088" cy="676"/>
              </a:xfrm>
              <a:prstGeom prst="rect">
                <a:avLst/>
              </a:prstGeom>
              <a:noFill/>
              <a:ln w="9525">
                <a:noFill/>
              </a:ln>
            </p:spPr>
            <p:txBody>
              <a:bodyPr wrap="square" anchor="t">
                <a:spAutoFit/>
              </a:bodyPr>
              <a:p>
                <a:pPr algn="ctr"/>
                <a:endParaRPr lang="zh-CN" altLang="en-US">
                  <a:latin typeface="Calibri" panose="020F0502020204030204" pitchFamily="34" charset="0"/>
                  <a:ea typeface="宋体" panose="02010600030101010101" pitchFamily="2" charset="-122"/>
                </a:endParaRPr>
              </a:p>
            </p:txBody>
          </p:sp>
        </p:grpSp>
        <p:sp>
          <p:nvSpPr>
            <p:cNvPr id="33" name="文本框 2"/>
            <p:cNvSpPr txBox="1"/>
            <p:nvPr/>
          </p:nvSpPr>
          <p:spPr>
            <a:xfrm>
              <a:off x="3994" y="3969"/>
              <a:ext cx="2074" cy="531"/>
            </a:xfrm>
            <a:prstGeom prst="rect">
              <a:avLst/>
            </a:prstGeom>
            <a:noFill/>
            <a:ln w="9525">
              <a:noFill/>
            </a:ln>
          </p:spPr>
          <p:txBody>
            <a:bodyPr wrap="square" anchor="t">
              <a:spAutoFit/>
            </a:bodyPr>
            <a:p>
              <a:pPr algn="ctr"/>
              <a:r>
                <a:rPr lang="zh-CN" altLang="en-US" sz="1600">
                  <a:solidFill>
                    <a:srgbClr val="FE8709"/>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600" dirty="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7" name="矩形 36"/>
          <p:cNvSpPr/>
          <p:nvPr/>
        </p:nvSpPr>
        <p:spPr>
          <a:xfrm>
            <a:off x="6964680" y="444500"/>
            <a:ext cx="2669540" cy="39878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8" name="矩形 37"/>
          <p:cNvSpPr/>
          <p:nvPr/>
        </p:nvSpPr>
        <p:spPr>
          <a:xfrm>
            <a:off x="6473825" y="413385"/>
            <a:ext cx="475615"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9" name="矩形 38"/>
          <p:cNvSpPr/>
          <p:nvPr/>
        </p:nvSpPr>
        <p:spPr>
          <a:xfrm>
            <a:off x="7578725" y="6182360"/>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0" name="矩形 39"/>
          <p:cNvSpPr/>
          <p:nvPr/>
        </p:nvSpPr>
        <p:spPr>
          <a:xfrm>
            <a:off x="8518525" y="617791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1" name="矩形 40"/>
          <p:cNvSpPr/>
          <p:nvPr/>
        </p:nvSpPr>
        <p:spPr>
          <a:xfrm>
            <a:off x="9297035" y="618680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 name="标题 1"/>
          <p:cNvSpPr>
            <a:spLocks noGrp="1" noChangeArrowheads="1"/>
          </p:cNvSpPr>
          <p:nvPr/>
        </p:nvSpPr>
        <p:spPr bwMode="auto">
          <a:xfrm>
            <a:off x="654685" y="263525"/>
            <a:ext cx="9133205"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首页</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9" name="肘形连接符 8"/>
          <p:cNvCxnSpPr/>
          <p:nvPr/>
        </p:nvCxnSpPr>
        <p:spPr>
          <a:xfrm rot="10800000" flipV="1">
            <a:off x="5775960" y="850900"/>
            <a:ext cx="1837055" cy="429260"/>
          </a:xfrm>
          <a:prstGeom prst="bentConnector3">
            <a:avLst>
              <a:gd name="adj1" fmla="val -34"/>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38" idx="2"/>
          </p:cNvCxnSpPr>
          <p:nvPr/>
        </p:nvCxnSpPr>
        <p:spPr>
          <a:xfrm rot="5400000">
            <a:off x="5426075" y="1268095"/>
            <a:ext cx="1680845" cy="890905"/>
          </a:xfrm>
          <a:prstGeom prst="bentConnector3">
            <a:avLst>
              <a:gd name="adj1" fmla="val 94068"/>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39" idx="1"/>
            <a:endCxn id="22544" idx="3"/>
          </p:cNvCxnSpPr>
          <p:nvPr/>
        </p:nvCxnSpPr>
        <p:spPr>
          <a:xfrm rot="10800000">
            <a:off x="5832475" y="4417695"/>
            <a:ext cx="1745615" cy="1979295"/>
          </a:xfrm>
          <a:prstGeom prst="bentConnector3">
            <a:avLst>
              <a:gd name="adj1" fmla="val 4998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endCxn id="13" idx="4"/>
          </p:cNvCxnSpPr>
          <p:nvPr/>
        </p:nvCxnSpPr>
        <p:spPr>
          <a:xfrm rot="10800000">
            <a:off x="5295265" y="6417310"/>
            <a:ext cx="3318510" cy="226060"/>
          </a:xfrm>
          <a:prstGeom prst="bentConnector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41" idx="3"/>
            <a:endCxn id="22553" idx="1"/>
          </p:cNvCxnSpPr>
          <p:nvPr/>
        </p:nvCxnSpPr>
        <p:spPr>
          <a:xfrm flipV="1">
            <a:off x="9787890" y="5912485"/>
            <a:ext cx="601345" cy="489585"/>
          </a:xfrm>
          <a:prstGeom prst="bentConnector3">
            <a:avLst>
              <a:gd name="adj1" fmla="val 50053"/>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3" presetClass="entr" presetSubtype="1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nodeType="withEffect">
                                  <p:stCondLst>
                                    <p:cond delay="0"/>
                                  </p:stCondLst>
                                  <p:childTnLst>
                                    <p:set>
                                      <p:cBhvr>
                                        <p:cTn id="53" dur="1" fill="hold">
                                          <p:stCondLst>
                                            <p:cond delay="0"/>
                                          </p:stCondLst>
                                        </p:cTn>
                                        <p:tgtEl>
                                          <p:spTgt spid="22551"/>
                                        </p:tgtEl>
                                        <p:attrNameLst>
                                          <p:attrName>style.visibility</p:attrName>
                                        </p:attrNameLst>
                                      </p:cBhvr>
                                      <p:to>
                                        <p:strVal val="visible"/>
                                      </p:to>
                                    </p:set>
                                    <p:animEffect transition="in" filter="blinds(horizontal)">
                                      <p:cBhvr>
                                        <p:cTn id="54" dur="500"/>
                                        <p:tgtEl>
                                          <p:spTgt spid="22551"/>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77265" y="1101090"/>
            <a:ext cx="3119755" cy="5551170"/>
          </a:xfrm>
          <a:prstGeom prst="rect">
            <a:avLst/>
          </a:prstGeom>
        </p:spPr>
      </p:pic>
      <p:pic>
        <p:nvPicPr>
          <p:cNvPr id="5" name="图片 4"/>
          <p:cNvPicPr>
            <a:picLocks noChangeAspect="1"/>
          </p:cNvPicPr>
          <p:nvPr/>
        </p:nvPicPr>
        <p:blipFill>
          <a:blip r:embed="rId2"/>
          <a:stretch>
            <a:fillRect/>
          </a:stretch>
        </p:blipFill>
        <p:spPr>
          <a:xfrm>
            <a:off x="4065270" y="216535"/>
            <a:ext cx="3721100" cy="6621145"/>
          </a:xfrm>
          <a:prstGeom prst="rect">
            <a:avLst/>
          </a:prstGeom>
        </p:spPr>
      </p:pic>
      <p:sp>
        <p:nvSpPr>
          <p:cNvPr id="6" name="矩形 5"/>
          <p:cNvSpPr/>
          <p:nvPr/>
        </p:nvSpPr>
        <p:spPr>
          <a:xfrm>
            <a:off x="3451860" y="5565775"/>
            <a:ext cx="613410" cy="50673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a:xfrm>
            <a:off x="4523105" y="1729105"/>
            <a:ext cx="2777490" cy="168084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nvGrpSpPr>
          <p:cNvPr id="23564" name="组合 19"/>
          <p:cNvGrpSpPr/>
          <p:nvPr/>
        </p:nvGrpSpPr>
        <p:grpSpPr>
          <a:xfrm>
            <a:off x="4666933" y="3943350"/>
            <a:ext cx="2489200" cy="449898"/>
            <a:chOff x="2285" y="4776"/>
            <a:chExt cx="3920" cy="709"/>
          </a:xfrm>
        </p:grpSpPr>
        <p:sp>
          <p:nvSpPr>
            <p:cNvPr id="8" name="圆角矩形 7"/>
            <p:cNvSpPr/>
            <p:nvPr/>
          </p:nvSpPr>
          <p:spPr>
            <a:xfrm>
              <a:off x="2285" y="4776"/>
              <a:ext cx="3920" cy="709"/>
            </a:xfrm>
            <a:prstGeom prst="roundRect">
              <a:avLst/>
            </a:prstGeom>
            <a:solidFill>
              <a:srgbClr val="FFC000">
                <a:alpha val="32000"/>
              </a:srgbClr>
            </a:solidFill>
            <a:ln w="127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66" name="文本框 1"/>
            <p:cNvSpPr txBox="1"/>
            <p:nvPr/>
          </p:nvSpPr>
          <p:spPr>
            <a:xfrm>
              <a:off x="2606" y="4878"/>
              <a:ext cx="3126" cy="580"/>
            </a:xfrm>
            <a:prstGeom prst="rect">
              <a:avLst/>
            </a:prstGeom>
            <a:noFill/>
            <a:ln w="12700">
              <a:noFill/>
            </a:ln>
          </p:spPr>
          <p:txBody>
            <a:bodyPr wrap="none" anchor="t">
              <a:spAutoFit/>
            </a:bodyPr>
            <a:p>
              <a:r>
                <a:rPr lang="en-US" altLang="zh-CN">
                  <a:latin typeface="微软雅黑" panose="020B0503020204020204" pitchFamily="34" charset="-122"/>
                  <a:ea typeface="微软雅黑" panose="020B0503020204020204" pitchFamily="34" charset="-122"/>
                </a:rPr>
                <a:t>6</a:t>
              </a:r>
              <a:r>
                <a:rPr lang="zh-CN" altLang="en-US">
                  <a:latin typeface="微软雅黑" panose="020B0503020204020204" pitchFamily="34" charset="-122"/>
                  <a:ea typeface="微软雅黑" panose="020B0503020204020204" pitchFamily="34" charset="-122"/>
                </a:rPr>
                <a:t>种定制资源入口 </a:t>
              </a:r>
              <a:endParaRPr lang="zh-CN" altLang="en-US">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3"/>
          <a:stretch>
            <a:fillRect/>
          </a:stretch>
        </p:blipFill>
        <p:spPr>
          <a:xfrm>
            <a:off x="7788275" y="203200"/>
            <a:ext cx="3728720" cy="6634480"/>
          </a:xfrm>
          <a:prstGeom prst="rect">
            <a:avLst/>
          </a:prstGeom>
        </p:spPr>
      </p:pic>
      <p:pic>
        <p:nvPicPr>
          <p:cNvPr id="10" name="图片 9"/>
          <p:cNvPicPr>
            <a:picLocks noChangeAspect="1"/>
          </p:cNvPicPr>
          <p:nvPr/>
        </p:nvPicPr>
        <p:blipFill>
          <a:blip r:embed="rId4"/>
          <a:stretch>
            <a:fillRect/>
          </a:stretch>
        </p:blipFill>
        <p:spPr>
          <a:xfrm>
            <a:off x="3973830" y="216535"/>
            <a:ext cx="3736340" cy="6644640"/>
          </a:xfrm>
          <a:prstGeom prst="rect">
            <a:avLst/>
          </a:prstGeom>
        </p:spPr>
      </p:pic>
      <p:sp>
        <p:nvSpPr>
          <p:cNvPr id="11" name="矩形 10"/>
          <p:cNvSpPr/>
          <p:nvPr/>
        </p:nvSpPr>
        <p:spPr>
          <a:xfrm>
            <a:off x="7808595" y="4881245"/>
            <a:ext cx="935990" cy="49085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a:xfrm>
            <a:off x="8744585" y="2231390"/>
            <a:ext cx="935990" cy="49085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nvGrpSpPr>
          <p:cNvPr id="23573" name="组合 27"/>
          <p:cNvGrpSpPr/>
          <p:nvPr/>
        </p:nvGrpSpPr>
        <p:grpSpPr>
          <a:xfrm>
            <a:off x="1296670" y="3719195"/>
            <a:ext cx="2559119" cy="1162050"/>
            <a:chOff x="7864" y="5380"/>
            <a:chExt cx="5420" cy="1972"/>
          </a:xfrm>
        </p:grpSpPr>
        <p:sp>
          <p:nvSpPr>
            <p:cNvPr id="29" name="圆角矩形 28"/>
            <p:cNvSpPr/>
            <p:nvPr/>
          </p:nvSpPr>
          <p:spPr>
            <a:xfrm>
              <a:off x="7864" y="5380"/>
              <a:ext cx="5310" cy="1972"/>
            </a:xfrm>
            <a:prstGeom prst="round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75" name="文本框 1"/>
            <p:cNvSpPr txBox="1"/>
            <p:nvPr/>
          </p:nvSpPr>
          <p:spPr>
            <a:xfrm>
              <a:off x="7864" y="5583"/>
              <a:ext cx="5420" cy="1565"/>
            </a:xfrm>
            <a:prstGeom prst="rect">
              <a:avLst/>
            </a:prstGeom>
            <a:noFill/>
            <a:ln w="9525">
              <a:noFill/>
            </a:ln>
          </p:spPr>
          <p:txBody>
            <a:bodyPr wrap="square" anchor="t">
              <a:spAutoFit/>
            </a:bodyPr>
            <a:p>
              <a:r>
                <a:rPr lang="zh-CN" altLang="en-US">
                  <a:latin typeface="微软雅黑" panose="020B0503020204020204" pitchFamily="34" charset="-122"/>
                  <a:ea typeface="微软雅黑" panose="020B0503020204020204" pitchFamily="34" charset="-122"/>
                </a:rPr>
                <a:t>一键定制，实时播报，可在首页和我的图书馆中查看文献更新情况</a:t>
              </a:r>
              <a:endParaRPr lang="zh-CN" altLang="en-US">
                <a:latin typeface="微软雅黑" panose="020B0503020204020204" pitchFamily="34" charset="-122"/>
                <a:ea typeface="微软雅黑" panose="020B0503020204020204" pitchFamily="34" charset="-122"/>
              </a:endParaRPr>
            </a:p>
          </p:txBody>
        </p:sp>
      </p:grpSp>
      <p:sp>
        <p:nvSpPr>
          <p:cNvPr id="2" name="标题 1"/>
          <p:cNvSpPr>
            <a:spLocks noGrp="1" noChangeArrowheads="1"/>
          </p:cNvSpPr>
          <p:nvPr/>
        </p:nvSpPr>
        <p:spPr bwMode="auto">
          <a:xfrm>
            <a:off x="449580" y="2165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个性化定制</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564"/>
                                        </p:tgtEl>
                                        <p:attrNameLst>
                                          <p:attrName>style.visibility</p:attrName>
                                        </p:attrNameLst>
                                      </p:cBhvr>
                                      <p:to>
                                        <p:strVal val="visible"/>
                                      </p:to>
                                    </p:set>
                                    <p:animEffect transition="in" filter="blinds(horizontal)">
                                      <p:cBhvr>
                                        <p:cTn id="20" dur="500"/>
                                        <p:tgtEl>
                                          <p:spTgt spid="2356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3573"/>
                                        </p:tgtEl>
                                        <p:attrNameLst>
                                          <p:attrName>style.visibility</p:attrName>
                                        </p:attrNameLst>
                                      </p:cBhvr>
                                      <p:to>
                                        <p:strVal val="visible"/>
                                      </p:to>
                                    </p:set>
                                    <p:animEffect transition="in" filter="blinds(horizontal)">
                                      <p:cBhvr>
                                        <p:cTn id="43" dur="500"/>
                                        <p:tgtEl>
                                          <p:spTgt spid="2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36010" y="14605"/>
            <a:ext cx="6030595" cy="6858000"/>
          </a:xfrm>
          <a:prstGeom prst="rect">
            <a:avLst/>
          </a:prstGeom>
        </p:spPr>
      </p:pic>
      <p:sp>
        <p:nvSpPr>
          <p:cNvPr id="4" name="矩形 3"/>
          <p:cNvSpPr/>
          <p:nvPr/>
        </p:nvSpPr>
        <p:spPr bwMode="auto">
          <a:xfrm>
            <a:off x="4034790" y="217805"/>
            <a:ext cx="5202555" cy="72580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4034790" y="1079500"/>
            <a:ext cx="1527175" cy="201231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5728970" y="1079500"/>
            <a:ext cx="2091055" cy="67691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678170" y="2391410"/>
            <a:ext cx="2142490" cy="70040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922260" y="1079500"/>
            <a:ext cx="1315085" cy="201295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4034790" y="3425190"/>
            <a:ext cx="5202555" cy="15240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4035425" y="5054600"/>
            <a:ext cx="1844040" cy="10414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6004560" y="5054600"/>
            <a:ext cx="2011680" cy="10414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8138072" y="4949283"/>
            <a:ext cx="1099455" cy="158024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780819" y="350048"/>
            <a:ext cx="1605280" cy="521970"/>
          </a:xfrm>
          <a:prstGeom prst="rect">
            <a:avLst/>
          </a:prstGeom>
        </p:spPr>
        <p:txBody>
          <a:bodyPr wrap="none">
            <a:spAutoFit/>
          </a:bodyPr>
          <a:lstStyle/>
          <a:p>
            <a:r>
              <a:rPr lang="zh-CN" altLang="en-US" sz="2800" b="1" kern="0" dirty="0" smtClean="0">
                <a:solidFill>
                  <a:srgbClr val="1B539D"/>
                </a:solidFill>
                <a:latin typeface="微软雅黑" panose="020B0503020204020204" pitchFamily="34" charset="-122"/>
                <a:ea typeface="微软雅黑" panose="020B0503020204020204" pitchFamily="34" charset="-122"/>
              </a:rPr>
              <a:t>首页展示</a:t>
            </a:r>
            <a:endParaRPr lang="zh-CN" altLang="en-US" sz="2800" b="1" kern="0" dirty="0">
              <a:solidFill>
                <a:srgbClr val="1B539D"/>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70205" y="1212850"/>
            <a:ext cx="2933065" cy="645160"/>
          </a:xfrm>
          <a:prstGeom prst="rect">
            <a:avLst/>
          </a:prstGeom>
          <a:noFill/>
        </p:spPr>
        <p:txBody>
          <a:bodyPr wrap="square" rtlCol="0">
            <a:spAutoFit/>
          </a:bodyPr>
          <a:p>
            <a:r>
              <a:rPr lang="en-US" altLang="zh-CN" sz="3600" b="1">
                <a:solidFill>
                  <a:srgbClr val="1B539D"/>
                </a:solidFill>
              </a:rPr>
              <a:t>www.cnki.net</a:t>
            </a:r>
            <a:endParaRPr lang="en-US" altLang="zh-CN" sz="3600" b="1">
              <a:solidFill>
                <a:srgbClr val="1B539D"/>
              </a:solidFill>
            </a:endParaRPr>
          </a:p>
        </p:txBody>
      </p:sp>
    </p:spTree>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377858"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302265" y="3029717"/>
            <a:ext cx="7143751" cy="239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pitchFamily="34" charset="-122"/>
                <a:ea typeface="微软雅黑" panose="020B0503020204020204" pitchFamily="34" charset="-122"/>
              </a:rPr>
              <a:t>同方知网（北京）技术有限公司</a:t>
            </a:r>
            <a:endParaRPr lang="zh-CN" altLang="en-US" sz="2135" b="1" dirty="0">
              <a:solidFill>
                <a:srgbClr val="3D4044"/>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地址：北京市海淀区西小口路</a:t>
            </a:r>
            <a:r>
              <a:rPr lang="en-US" altLang="zh-CN" sz="2135" dirty="0">
                <a:solidFill>
                  <a:srgbClr val="3D3E40"/>
                </a:solidFill>
                <a:latin typeface="微软雅黑" panose="020B0503020204020204" pitchFamily="34" charset="-122"/>
                <a:ea typeface="微软雅黑" panose="020B0503020204020204" pitchFamily="34" charset="-122"/>
              </a:rPr>
              <a:t>66</a:t>
            </a:r>
            <a:r>
              <a:rPr lang="zh-CN" altLang="en-US" sz="2135" dirty="0">
                <a:solidFill>
                  <a:srgbClr val="3D3E40"/>
                </a:solidFill>
                <a:latin typeface="微软雅黑" panose="020B0503020204020204" pitchFamily="34" charset="-122"/>
                <a:ea typeface="微软雅黑" panose="020B0503020204020204" pitchFamily="34" charset="-122"/>
              </a:rPr>
              <a:t>号东升科技园北领地</a:t>
            </a:r>
            <a:r>
              <a:rPr lang="en-US" altLang="zh-CN" sz="2135" dirty="0">
                <a:solidFill>
                  <a:srgbClr val="3D3E40"/>
                </a:solidFill>
                <a:latin typeface="微软雅黑" panose="020B0503020204020204" pitchFamily="34" charset="-122"/>
                <a:ea typeface="微软雅黑" panose="020B0503020204020204" pitchFamily="34" charset="-122"/>
              </a:rPr>
              <a:t>A1</a:t>
            </a:r>
            <a:r>
              <a:rPr lang="zh-CN" altLang="en-US" sz="2135" dirty="0">
                <a:solidFill>
                  <a:srgbClr val="3D3E40"/>
                </a:solidFill>
                <a:latin typeface="微软雅黑" panose="020B0503020204020204" pitchFamily="34" charset="-122"/>
                <a:ea typeface="微软雅黑" panose="020B0503020204020204" pitchFamily="34" charset="-122"/>
              </a:rPr>
              <a:t>楼</a:t>
            </a:r>
            <a:endParaRPr lang="en-US" altLang="zh-CN"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安徽分公司：安徽省合肥市高新区黄山路</a:t>
            </a:r>
            <a:r>
              <a:rPr lang="en-US" altLang="zh-CN" sz="2135" dirty="0">
                <a:solidFill>
                  <a:srgbClr val="3D3E40"/>
                </a:solidFill>
                <a:latin typeface="微软雅黑" panose="020B0503020204020204" pitchFamily="34" charset="-122"/>
                <a:ea typeface="微软雅黑" panose="020B0503020204020204" pitchFamily="34" charset="-122"/>
              </a:rPr>
              <a:t>601</a:t>
            </a:r>
            <a:r>
              <a:rPr lang="zh-CN" altLang="en-US" sz="2135" dirty="0">
                <a:solidFill>
                  <a:srgbClr val="3D3E40"/>
                </a:solidFill>
                <a:latin typeface="微软雅黑" panose="020B0503020204020204" pitchFamily="34" charset="-122"/>
                <a:ea typeface="微软雅黑" panose="020B0503020204020204" pitchFamily="34" charset="-122"/>
              </a:rPr>
              <a:t>号科创中心</a:t>
            </a:r>
            <a:endParaRPr lang="zh-CN" altLang="en-US"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150000"/>
              </a:lnSpc>
              <a:spcBef>
                <a:spcPct val="0"/>
              </a:spcBef>
              <a:spcAft>
                <a:spcPct val="0"/>
              </a:spcAft>
              <a:buFont typeface="Arial" panose="020B0604020202020204" pitchFamily="34" charset="0"/>
              <a:buNone/>
            </a:pPr>
            <a:r>
              <a:rPr lang="en-US" altLang="zh-CN" sz="2135" dirty="0" smtClean="0">
                <a:solidFill>
                  <a:srgbClr val="3D3E40"/>
                </a:solidFill>
                <a:latin typeface="微软雅黑" panose="020B0503020204020204" pitchFamily="34" charset="-122"/>
                <a:ea typeface="微软雅黑" panose="020B0503020204020204" pitchFamily="34" charset="-122"/>
              </a:rPr>
              <a:t> </a:t>
            </a:r>
            <a:r>
              <a:rPr lang="zh-CN" altLang="en-US" sz="2135" dirty="0">
                <a:solidFill>
                  <a:srgbClr val="3D3E40"/>
                </a:solidFill>
                <a:latin typeface="微软雅黑" panose="020B0503020204020204" pitchFamily="34" charset="-122"/>
                <a:ea typeface="微软雅黑" panose="020B0503020204020204" pitchFamily="34" charset="-122"/>
              </a:rPr>
              <a:t>网址：</a:t>
            </a:r>
            <a:r>
              <a:rPr lang="en-US" altLang="zh-CN" sz="2135" dirty="0">
                <a:solidFill>
                  <a:srgbClr val="3D3E40"/>
                </a:solidFill>
                <a:latin typeface="微软雅黑" panose="020B0503020204020204" pitchFamily="34" charset="-122"/>
                <a:ea typeface="微软雅黑" panose="020B0503020204020204" pitchFamily="34" charset="-122"/>
              </a:rPr>
              <a:t>www.cnki.net</a:t>
            </a:r>
            <a:endParaRPr lang="zh-CN" altLang="en-US" sz="2135" dirty="0">
              <a:solidFill>
                <a:srgbClr val="3D3E40"/>
              </a:solidFill>
              <a:latin typeface="微软雅黑" panose="020B0503020204020204" pitchFamily="34" charset="-122"/>
              <a:ea typeface="微软雅黑" panose="020B0503020204020204" pitchFamily="34" charset="-122"/>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205" y="1001395"/>
            <a:ext cx="4223385" cy="42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7330" y="484505"/>
            <a:ext cx="9928860" cy="398780"/>
          </a:xfrm>
          <a:prstGeom prst="rect">
            <a:avLst/>
          </a:prstGeom>
        </p:spPr>
        <p:txBody>
          <a:bodyPr wrap="square">
            <a:spAutoFit/>
          </a:bodyPr>
          <a:lstStyle/>
          <a:p>
            <a:r>
              <a:rPr lang="en-US" altLang="zh-CN" sz="2000" dirty="0">
                <a:latin typeface="微软雅黑" panose="020B0503020204020204" pitchFamily="34" charset="-122"/>
                <a:ea typeface="微软雅黑" panose="020B0503020204020204" pitchFamily="34" charset="-122"/>
              </a:rPr>
              <a:t>CNKI</a:t>
            </a:r>
            <a:r>
              <a:rPr lang="zh-CN" altLang="en-US" sz="2000" dirty="0">
                <a:latin typeface="微软雅黑" panose="020B0503020204020204" pitchFamily="34" charset="-122"/>
                <a:ea typeface="微软雅黑" panose="020B0503020204020204" pitchFamily="34" charset="-122"/>
              </a:rPr>
              <a:t>首页主要划分为数据库检索、行业数据库、研究学习平台及软件产品等</a:t>
            </a:r>
            <a:r>
              <a:rPr lang="zh-CN" altLang="en-US" sz="2000" dirty="0" smtClean="0">
                <a:latin typeface="微软雅黑" panose="020B0503020204020204" pitchFamily="34" charset="-122"/>
                <a:ea typeface="微软雅黑" panose="020B0503020204020204" pitchFamily="34" charset="-122"/>
              </a:rPr>
              <a:t>模块</a:t>
            </a:r>
            <a:endParaRPr lang="en-US" altLang="zh-CN"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93714" y="1771474"/>
            <a:ext cx="11552381" cy="2704762"/>
          </a:xfrm>
          <a:prstGeom prst="rect">
            <a:avLst/>
          </a:prstGeom>
        </p:spPr>
      </p:pic>
      <p:pic>
        <p:nvPicPr>
          <p:cNvPr id="5" name="图片 4"/>
          <p:cNvPicPr>
            <a:picLocks noChangeAspect="1"/>
          </p:cNvPicPr>
          <p:nvPr/>
        </p:nvPicPr>
        <p:blipFill>
          <a:blip r:embed="rId2"/>
          <a:stretch>
            <a:fillRect/>
          </a:stretch>
        </p:blipFill>
        <p:spPr>
          <a:xfrm>
            <a:off x="193714" y="1254481"/>
            <a:ext cx="11104762" cy="5603519"/>
          </a:xfrm>
          <a:prstGeom prst="rect">
            <a:avLst/>
          </a:prstGeom>
        </p:spPr>
      </p:pic>
      <p:pic>
        <p:nvPicPr>
          <p:cNvPr id="6" name="图片 5"/>
          <p:cNvPicPr>
            <a:picLocks noChangeAspect="1"/>
          </p:cNvPicPr>
          <p:nvPr/>
        </p:nvPicPr>
        <p:blipFill>
          <a:blip r:embed="rId3"/>
          <a:stretch>
            <a:fillRect/>
          </a:stretch>
        </p:blipFill>
        <p:spPr>
          <a:xfrm>
            <a:off x="193714" y="1358074"/>
            <a:ext cx="11314286" cy="4380952"/>
          </a:xfrm>
          <a:prstGeom prst="rect">
            <a:avLst/>
          </a:prstGeom>
        </p:spPr>
      </p:pic>
      <p:pic>
        <p:nvPicPr>
          <p:cNvPr id="7" name="图片 6"/>
          <p:cNvPicPr>
            <a:picLocks noChangeAspect="1"/>
          </p:cNvPicPr>
          <p:nvPr/>
        </p:nvPicPr>
        <p:blipFill>
          <a:blip r:embed="rId4"/>
          <a:stretch>
            <a:fillRect/>
          </a:stretch>
        </p:blipFill>
        <p:spPr>
          <a:xfrm>
            <a:off x="227048" y="1358074"/>
            <a:ext cx="11190476" cy="45047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831850" y="1139190"/>
          <a:ext cx="10033000" cy="5177155"/>
        </p:xfrm>
        <a:graphic>
          <a:graphicData uri="http://schemas.openxmlformats.org/drawingml/2006/table">
            <a:tbl>
              <a:tblPr/>
              <a:tblGrid>
                <a:gridCol w="5516880"/>
                <a:gridCol w="4516120"/>
              </a:tblGrid>
              <a:tr h="954405">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4222750">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9645" name="TextBox 5"/>
          <p:cNvSpPr txBox="1">
            <a:spLocks noChangeArrowheads="1"/>
          </p:cNvSpPr>
          <p:nvPr/>
        </p:nvSpPr>
        <p:spPr bwMode="auto">
          <a:xfrm>
            <a:off x="1146176" y="1312546"/>
            <a:ext cx="493268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a:t>毕业论文所需各种资源</a:t>
            </a:r>
            <a:endParaRPr lang="zh-CN" altLang="en-US" sz="3735"/>
          </a:p>
        </p:txBody>
      </p:sp>
      <p:sp>
        <p:nvSpPr>
          <p:cNvPr id="56334" name="TextBox 6"/>
          <p:cNvSpPr txBox="1">
            <a:spLocks noChangeArrowheads="1"/>
          </p:cNvSpPr>
          <p:nvPr/>
        </p:nvSpPr>
        <p:spPr bwMode="auto">
          <a:xfrm>
            <a:off x="6522073" y="1311911"/>
            <a:ext cx="4204997"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sz="3735"/>
              <a:t>CNKI</a:t>
            </a:r>
            <a:r>
              <a:rPr lang="zh-CN" altLang="en-US" sz="3735"/>
              <a:t>可以告诉你！</a:t>
            </a:r>
            <a:endParaRPr lang="zh-CN" altLang="en-US" sz="3735"/>
          </a:p>
        </p:txBody>
      </p:sp>
      <p:sp>
        <p:nvSpPr>
          <p:cNvPr id="69647" name="内容占位符 2"/>
          <p:cNvSpPr txBox="1">
            <a:spLocks noChangeArrowheads="1"/>
          </p:cNvSpPr>
          <p:nvPr/>
        </p:nvSpPr>
        <p:spPr bwMode="auto">
          <a:xfrm>
            <a:off x="948692" y="2346748"/>
            <a:ext cx="5327649"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学术型研究成果</a:t>
            </a:r>
            <a:endParaRPr lang="en-US" sz="3200"/>
          </a:p>
          <a:p>
            <a:pPr eaLnBrk="1" hangingPunct="1"/>
            <a:r>
              <a:rPr lang="zh-CN" altLang="en-US" sz="3200">
                <a:sym typeface="微软雅黑" panose="020B0503020204020204" pitchFamily="34" charset="-122"/>
              </a:rPr>
              <a:t>事实性资料基础</a:t>
            </a:r>
            <a:endParaRPr lang="en-US" sz="3200"/>
          </a:p>
          <a:p>
            <a:pPr eaLnBrk="1" hangingPunct="1"/>
            <a:r>
              <a:rPr lang="zh-CN" altLang="en-US" sz="3200">
                <a:sym typeface="微软雅黑" panose="020B0503020204020204" pitchFamily="34" charset="-122"/>
              </a:rPr>
              <a:t>技术型成果</a:t>
            </a:r>
            <a:endParaRPr lang="en-US" sz="3200"/>
          </a:p>
          <a:p>
            <a:pPr eaLnBrk="1" hangingPunct="1"/>
            <a:r>
              <a:rPr lang="zh-CN" altLang="en-US" sz="3200">
                <a:sym typeface="+mn-ea"/>
              </a:rPr>
              <a:t>大量的外文资料扩充视野</a:t>
            </a:r>
            <a:endParaRPr lang="en-US" sz="3200"/>
          </a:p>
          <a:p>
            <a:pPr eaLnBrk="1" hangingPunct="1"/>
            <a:r>
              <a:rPr lang="zh-CN" altLang="en-US" sz="3200">
                <a:sym typeface="微软雅黑" panose="020B0503020204020204" pitchFamily="34" charset="-122"/>
              </a:rPr>
              <a:t>形象化图形图像</a:t>
            </a:r>
            <a:endParaRPr lang="zh-CN" altLang="en-US" sz="3200"/>
          </a:p>
        </p:txBody>
      </p:sp>
      <p:sp>
        <p:nvSpPr>
          <p:cNvPr id="56336" name="内容占位符 2"/>
          <p:cNvSpPr txBox="1">
            <a:spLocks noChangeArrowheads="1"/>
          </p:cNvSpPr>
          <p:nvPr/>
        </p:nvSpPr>
        <p:spPr bwMode="auto">
          <a:xfrm>
            <a:off x="6366510" y="2346960"/>
            <a:ext cx="4791075" cy="38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期刊、博硕、会议</a:t>
            </a:r>
            <a:endParaRPr lang="en-US" sz="3200"/>
          </a:p>
          <a:p>
            <a:pPr eaLnBrk="1" hangingPunct="1"/>
            <a:r>
              <a:rPr lang="zh-CN" altLang="en-US" sz="3200"/>
              <a:t>年鉴、统计、工具书</a:t>
            </a:r>
            <a:endParaRPr lang="en-US" sz="3200"/>
          </a:p>
          <a:p>
            <a:pPr eaLnBrk="1" hangingPunct="1"/>
            <a:r>
              <a:rPr lang="zh-CN" altLang="en-US" sz="3200"/>
              <a:t>科技成果、标准、专利</a:t>
            </a:r>
            <a:endParaRPr lang="en-US" sz="3200"/>
          </a:p>
          <a:p>
            <a:pPr eaLnBrk="1" hangingPunct="1"/>
            <a:r>
              <a:rPr lang="zh-CN" altLang="en-US" sz="3200"/>
              <a:t>外文资源</a:t>
            </a:r>
            <a:endParaRPr lang="en-US" sz="3200"/>
          </a:p>
          <a:p>
            <a:pPr eaLnBrk="1" hangingPunct="1"/>
            <a:r>
              <a:rPr lang="zh-CN" altLang="en-US" sz="3200"/>
              <a:t>学术图片</a:t>
            </a:r>
            <a:endParaRPr lang="en-US" sz="3200"/>
          </a:p>
          <a:p>
            <a:pPr marL="0" indent="0" eaLnBrk="1" hangingPunct="1">
              <a:buNone/>
            </a:pPr>
            <a:endParaRPr lang="zh-CN" altLang="en-US" sz="32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p:cTn id="7" dur="500" fill="hold"/>
                                        <p:tgtEl>
                                          <p:spTgt spid="56334"/>
                                        </p:tgtEl>
                                        <p:attrNameLst>
                                          <p:attrName>ppt_x</p:attrName>
                                        </p:attrNameLst>
                                      </p:cBhvr>
                                      <p:tavLst>
                                        <p:tav tm="0">
                                          <p:val>
                                            <p:strVal val="1+#ppt_w/2"/>
                                          </p:val>
                                        </p:tav>
                                        <p:tav tm="100000">
                                          <p:val>
                                            <p:strVal val="#ppt_x"/>
                                          </p:val>
                                        </p:tav>
                                      </p:tavLst>
                                    </p:anim>
                                    <p:anim calcmode="lin" valueType="num">
                                      <p:cBhvr>
                                        <p:cTn id="8" dur="500" fill="hold"/>
                                        <p:tgtEl>
                                          <p:spTgt spid="563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336"/>
                                        </p:tgtEl>
                                        <p:attrNameLst>
                                          <p:attrName>style.visibility</p:attrName>
                                        </p:attrNameLst>
                                      </p:cBhvr>
                                      <p:to>
                                        <p:strVal val="visible"/>
                                      </p:to>
                                    </p:set>
                                    <p:anim calcmode="lin" valueType="num">
                                      <p:cBhvr>
                                        <p:cTn id="13" dur="500" fill="hold"/>
                                        <p:tgtEl>
                                          <p:spTgt spid="56336"/>
                                        </p:tgtEl>
                                        <p:attrNameLst>
                                          <p:attrName>ppt_x</p:attrName>
                                        </p:attrNameLst>
                                      </p:cBhvr>
                                      <p:tavLst>
                                        <p:tav tm="0">
                                          <p:val>
                                            <p:strVal val="1+#ppt_w/2"/>
                                          </p:val>
                                        </p:tav>
                                        <p:tav tm="100000">
                                          <p:val>
                                            <p:strVal val="#ppt_x"/>
                                          </p:val>
                                        </p:tav>
                                      </p:tavLst>
                                    </p:anim>
                                    <p:anim calcmode="lin" valueType="num">
                                      <p:cBhvr>
                                        <p:cTn id="14" dur="500" fill="hold"/>
                                        <p:tgtEl>
                                          <p:spTgt spid="56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68764" y="3028927"/>
            <a:ext cx="9610725" cy="1106805"/>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2</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smtClean="0">
                <a:solidFill>
                  <a:prstClr val="white"/>
                </a:solidFill>
                <a:latin typeface="微软雅黑" panose="020B0503020204020204" pitchFamily="34" charset="-122"/>
                <a:ea typeface="微软雅黑" panose="020B0503020204020204" pitchFamily="34" charset="-122"/>
              </a:rPr>
              <a:t>CNKI—</a:t>
            </a:r>
            <a:r>
              <a:rPr lang="zh-CN" altLang="en-US" sz="6600" b="1" dirty="0" smtClean="0">
                <a:solidFill>
                  <a:prstClr val="white"/>
                </a:solidFill>
                <a:latin typeface="微软雅黑" panose="020B0503020204020204" pitchFamily="34" charset="-122"/>
                <a:ea typeface="微软雅黑" panose="020B0503020204020204" pitchFamily="34" charset="-122"/>
              </a:rPr>
              <a:t>助力论文写作</a:t>
            </a:r>
            <a:endParaRPr lang="zh-CN" altLang="en-US" sz="6600" b="1" dirty="0" smtClean="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TEMPLATE_CATEGORY" val="diagram"/>
  <p:tag name="KSO_WM_TEMPLATE_INDEX" val="774"/>
  <p:tag name="KSO_WM_TAG_VERSION" val="1.0"/>
  <p:tag name="KSO_WM_UNIT_TYPE" val="l_i"/>
  <p:tag name="KSO_WM_UNIT_INDEX" val="1_1"/>
  <p:tag name="KSO_WM_UNIT_ID" val="diagram774_4*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0.xml><?xml version="1.0" encoding="utf-8"?>
<p:tagLst xmlns:p="http://schemas.openxmlformats.org/presentationml/2006/main">
  <p:tag name="KSO_WM_TEMPLATE_CATEGORY" val="diagram"/>
  <p:tag name="KSO_WM_TEMPLATE_INDEX" val="774"/>
  <p:tag name="KSO_WM_TAG_VERSION" val="1.0"/>
  <p:tag name="KSO_WM_UNIT_TYPE" val="l_i"/>
  <p:tag name="KSO_WM_UNIT_INDEX" val="1_7"/>
  <p:tag name="KSO_WM_UNIT_ID" val="diagram774_4*l_i*1_7"/>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TEMPLATE_CATEGORY" val="diagram"/>
  <p:tag name="KSO_WM_TEMPLATE_INDEX" val="774"/>
  <p:tag name="KSO_WM_TAG_VERSION" val="1.0"/>
  <p:tag name="KSO_WM_UNIT_TYPE" val="l_h_a"/>
  <p:tag name="KSO_WM_UNIT_INDEX" val="1_3_1"/>
  <p:tag name="KSO_WM_UNIT_ID" val="diagram774_4*l_h_a*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7"/>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EMPLATE_CATEGORY" val="diagram"/>
  <p:tag name="KSO_WM_TEMPLATE_INDEX" val="774"/>
  <p:tag name="KSO_WM_TAG_VERSION" val="1.0"/>
  <p:tag name="KSO_WM_UNIT_TYPE" val="l_i"/>
  <p:tag name="KSO_WM_UNIT_INDEX" val="1_8"/>
  <p:tag name="KSO_WM_UNIT_ID" val="diagram774_4*l_i*1_8"/>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TEMPLATE_CATEGORY" val="diagram"/>
  <p:tag name="KSO_WM_TEMPLATE_INDEX" val="774"/>
  <p:tag name="KSO_WM_TAG_VERSION" val="1.0"/>
  <p:tag name="KSO_WM_UNIT_TYPE" val="l_i"/>
  <p:tag name="KSO_WM_UNIT_INDEX" val="1_9"/>
  <p:tag name="KSO_WM_UNIT_ID" val="diagram774_4*l_i*1_9"/>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TEMPLATE_CATEGORY" val="diagram"/>
  <p:tag name="KSO_WM_TEMPLATE_INDEX" val="774"/>
  <p:tag name="KSO_WM_TAG_VERSION" val="1.0"/>
  <p:tag name="KSO_WM_UNIT_TYPE" val="l_h_h_f"/>
  <p:tag name="KSO_WM_UNIT_INDEX" val="1_2_1_1"/>
  <p:tag name="KSO_WM_UNIT_ID" val="diagram774_4*l_h_h_f*1_2_1_1"/>
  <p:tag name="KSO_WM_UNIT_CLEAR" val="1"/>
  <p:tag name="KSO_WM_UNIT_LAYERLEVEL" val="1_1_1_1"/>
  <p:tag name="KSO_WM_UNIT_VALUE" val="27"/>
  <p:tag name="KSO_WM_UNIT_HIGHLIGHT" val="0"/>
  <p:tag name="KSO_WM_UNIT_COMPATIBLE" val="0"/>
  <p:tag name="KSO_WM_BEAUTIFY_FLAG" val="#wm#"/>
  <p:tag name="KSO_WM_UNIT_PRESET_TEXT_INDEX" val="4"/>
  <p:tag name="KSO_WM_UNIT_PRESET_TEXT_LEN" val="35"/>
  <p:tag name="KSO_WM_DIAGRAM_GROUP_CODE" val="l1-1"/>
  <p:tag name="KSO_WM_UNIT_TEXT_FILL_FORE_SCHEMECOLOR_INDEX" val="13"/>
  <p:tag name="KSO_WM_UNIT_TEXT_FILL_TYPE" val="1"/>
</p:tagLst>
</file>

<file path=ppt/tags/tag15.xml><?xml version="1.0" encoding="utf-8"?>
<p:tagLst xmlns:p="http://schemas.openxmlformats.org/presentationml/2006/main">
  <p:tag name="KSO_WM_TEMPLATE_CATEGORY" val="diagram"/>
  <p:tag name="KSO_WM_TEMPLATE_INDEX" val="774"/>
  <p:tag name="KSO_WM_TAG_VERSION" val="1.0"/>
  <p:tag name="KSO_WM_UNIT_TYPE" val="l_h_h_f"/>
  <p:tag name="KSO_WM_UNIT_INDEX" val="1_3_1_1"/>
  <p:tag name="KSO_WM_UNIT_ID" val="diagram774_4*l_h_h_f*1_3_1_1"/>
  <p:tag name="KSO_WM_UNIT_CLEAR" val="1"/>
  <p:tag name="KSO_WM_UNIT_LAYERLEVEL" val="1_1_1_1"/>
  <p:tag name="KSO_WM_UNIT_VALUE" val="27"/>
  <p:tag name="KSO_WM_UNIT_HIGHLIGHT" val="0"/>
  <p:tag name="KSO_WM_UNIT_COMPATIBLE" val="0"/>
  <p:tag name="KSO_WM_BEAUTIFY_FLAG" val="#wm#"/>
  <p:tag name="KSO_WM_UNIT_PRESET_TEXT_INDEX" val="4"/>
  <p:tag name="KSO_WM_UNIT_PRESET_TEXT_LEN" val="35"/>
  <p:tag name="KSO_WM_DIAGRAM_GROUP_CODE" val="l1-1"/>
  <p:tag name="KSO_WM_UNIT_TEXT_FILL_FORE_SCHEMECOLOR_INDEX" val="13"/>
  <p:tag name="KSO_WM_UNIT_TEXT_FILL_TYPE" val="1"/>
</p:tagLst>
</file>

<file path=ppt/tags/tag16.xml><?xml version="1.0" encoding="utf-8"?>
<p:tagLst xmlns:p="http://schemas.openxmlformats.org/presentationml/2006/main">
  <p:tag name="KSO_WM_TAG_VERSION" val="1.0"/>
  <p:tag name="KSO_WM_BEAUTIFY_FLAG" val="#wm#"/>
  <p:tag name="KSO_WM_UNIT_TYPE" val="i"/>
  <p:tag name="KSO_WM_UNIT_ID" val="diagram160481_5*i*1"/>
  <p:tag name="KSO_WM_TEMPLATE_CATEGORY" val="diagram"/>
  <p:tag name="KSO_WM_TEMPLATE_INDEX" val="160481"/>
  <p:tag name="KSO_WM_UNIT_INDEX" val="1"/>
</p:tagLst>
</file>

<file path=ppt/tags/tag17.xml><?xml version="1.0" encoding="utf-8"?>
<p:tagLst xmlns:p="http://schemas.openxmlformats.org/presentationml/2006/main">
  <p:tag name="KSO_WM_TAG_VERSION" val="1.0"/>
  <p:tag name="KSO_WM_BEAUTIFY_FLAG" val="#wm#"/>
  <p:tag name="KSO_WM_UNIT_ID" val="diagram160481_5*m_i*1_1"/>
  <p:tag name="KSO_WM_TEMPLATE_CATEGORY" val="diagram"/>
  <p:tag name="KSO_WM_TEMPLATE_INDEX" val="160481"/>
  <p:tag name="KSO_WM_UNIT_TYPE" val="m_i"/>
  <p:tag name="KSO_WM_UNIT_INDEX" val="1_1"/>
  <p:tag name="KSO_WM_UNIT_CLEAR" val="1"/>
  <p:tag name="KSO_WM_UNIT_LAYERLEVEL" val="1_1"/>
  <p:tag name="KSO_WM_DIAGRAM_GROUP_CODE" val="m1-1"/>
  <p:tag name="KSO_WM_UNIT_LINE_FORE_SCHEMECOLOR_INDEX" val="5"/>
  <p:tag name="KSO_WM_UNIT_LINE_FILL_TYPE" val="2"/>
</p:tagLst>
</file>

<file path=ppt/tags/tag18.xml><?xml version="1.0" encoding="utf-8"?>
<p:tagLst xmlns:p="http://schemas.openxmlformats.org/presentationml/2006/main">
  <p:tag name="KSO_WM_TAG_VERSION" val="1.0"/>
  <p:tag name="KSO_WM_BEAUTIFY_FLAG" val="#wm#"/>
  <p:tag name="KSO_WM_UNIT_ID" val="diagram160481_5*m_i*1_2"/>
  <p:tag name="KSO_WM_TEMPLATE_CATEGORY" val="diagram"/>
  <p:tag name="KSO_WM_TEMPLATE_INDEX" val="160481"/>
  <p:tag name="KSO_WM_UNIT_TYPE" val="m_i"/>
  <p:tag name="KSO_WM_UNIT_INDEX" val="1_2"/>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19.xml><?xml version="1.0" encoding="utf-8"?>
<p:tagLst xmlns:p="http://schemas.openxmlformats.org/presentationml/2006/main">
  <p:tag name="KSO_WM_TAG_VERSION" val="1.0"/>
  <p:tag name="KSO_WM_BEAUTIFY_FLAG" val="#wm#"/>
  <p:tag name="KSO_WM_UNIT_ID" val="diagram160481_5*m_h_f*1_1_1"/>
  <p:tag name="KSO_WM_TEMPLATE_CATEGORY" val="diagram"/>
  <p:tag name="KSO_WM_TEMPLATE_INDEX" val="160481"/>
  <p:tag name="KSO_WM_UNIT_TYPE" val="m_h_f"/>
  <p:tag name="KSO_WM_UNIT_INDEX" val="1_1_1"/>
  <p:tag name="KSO_WM_UNIT_CLEAR" val="1"/>
  <p:tag name="KSO_WM_UNIT_LAYERLEVEL" val="1_1_1"/>
  <p:tag name="KSO_WM_UNIT_VALUE" val="16"/>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2.xml><?xml version="1.0" encoding="utf-8"?>
<p:tagLst xmlns:p="http://schemas.openxmlformats.org/presentationml/2006/main">
  <p:tag name="KSO_WM_TEMPLATE_CATEGORY" val="diagram"/>
  <p:tag name="KSO_WM_TEMPLATE_INDEX" val="774"/>
  <p:tag name="KSO_WM_TAG_VERSION" val="1.0"/>
  <p:tag name="KSO_WM_UNIT_TYPE" val="l_h_a"/>
  <p:tag name="KSO_WM_UNIT_INDEX" val="1_1_1"/>
  <p:tag name="KSO_WM_UNIT_ID" val="diagram774_4*l_h_a*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5"/>
  <p:tag name="KSO_WM_UNIT_FILL_TYPE" val="1"/>
  <p:tag name="KSO_WM_UNIT_TEXT_FILL_FORE_SCHEMECOLOR_INDEX" val="2"/>
  <p:tag name="KSO_WM_UNIT_TEXT_FILL_TYPE" val="1"/>
</p:tagLst>
</file>

<file path=ppt/tags/tag20.xml><?xml version="1.0" encoding="utf-8"?>
<p:tagLst xmlns:p="http://schemas.openxmlformats.org/presentationml/2006/main">
  <p:tag name="KSO_WM_TAG_VERSION" val="1.0"/>
  <p:tag name="KSO_WM_BEAUTIFY_FLAG" val="#wm#"/>
  <p:tag name="KSO_WM_UNIT_ID" val="diagram160481_5*m_i*1_3"/>
  <p:tag name="KSO_WM_TEMPLATE_CATEGORY" val="diagram"/>
  <p:tag name="KSO_WM_TEMPLATE_INDEX" val="160481"/>
  <p:tag name="KSO_WM_UNIT_TYPE" val="m_i"/>
  <p:tag name="KSO_WM_UNIT_INDEX" val="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UNIT_TYPE" val="i"/>
  <p:tag name="KSO_WM_UNIT_ID" val="diagram160481_5*i*10"/>
  <p:tag name="KSO_WM_TEMPLATE_CATEGORY" val="diagram"/>
  <p:tag name="KSO_WM_TEMPLATE_INDEX" val="160481"/>
  <p:tag name="KSO_WM_UNIT_INDEX" val="10"/>
</p:tagLst>
</file>

<file path=ppt/tags/tag22.xml><?xml version="1.0" encoding="utf-8"?>
<p:tagLst xmlns:p="http://schemas.openxmlformats.org/presentationml/2006/main">
  <p:tag name="KSO_WM_TAG_VERSION" val="1.0"/>
  <p:tag name="KSO_WM_BEAUTIFY_FLAG" val="#wm#"/>
  <p:tag name="KSO_WM_UNIT_ID" val="diagram160481_5*m_i*1_4"/>
  <p:tag name="KSO_WM_TEMPLATE_CATEGORY" val="diagram"/>
  <p:tag name="KSO_WM_TEMPLATE_INDEX" val="160481"/>
  <p:tag name="KSO_WM_UNIT_TYPE" val="m_i"/>
  <p:tag name="KSO_WM_UNIT_INDEX" val="1_4"/>
  <p:tag name="KSO_WM_UNIT_CLEAR" val="1"/>
  <p:tag name="KSO_WM_UNIT_LAYERLEVEL" val="1_1"/>
  <p:tag name="KSO_WM_DIAGRAM_GROUP_CODE" val="m1-1"/>
  <p:tag name="KSO_WM_UNIT_LINE_FORE_SCHEMECOLOR_INDEX" val="5"/>
  <p:tag name="KSO_WM_UNIT_LINE_FILL_TYPE" val="2"/>
</p:tagLst>
</file>

<file path=ppt/tags/tag23.xml><?xml version="1.0" encoding="utf-8"?>
<p:tagLst xmlns:p="http://schemas.openxmlformats.org/presentationml/2006/main">
  <p:tag name="KSO_WM_TAG_VERSION" val="1.0"/>
  <p:tag name="KSO_WM_BEAUTIFY_FLAG" val="#wm#"/>
  <p:tag name="KSO_WM_UNIT_ID" val="diagram160481_5*m_i*1_5"/>
  <p:tag name="KSO_WM_TEMPLATE_CATEGORY" val="diagram"/>
  <p:tag name="KSO_WM_TEMPLATE_INDEX" val="160481"/>
  <p:tag name="KSO_WM_UNIT_TYPE" val="m_i"/>
  <p:tag name="KSO_WM_UNIT_INDEX" val="1_5"/>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24.xml><?xml version="1.0" encoding="utf-8"?>
<p:tagLst xmlns:p="http://schemas.openxmlformats.org/presentationml/2006/main">
  <p:tag name="KSO_WM_TAG_VERSION" val="1.0"/>
  <p:tag name="KSO_WM_BEAUTIFY_FLAG" val="#wm#"/>
  <p:tag name="KSO_WM_UNIT_ID" val="diagram160481_5*m_h_f*1_2_1"/>
  <p:tag name="KSO_WM_TEMPLATE_CATEGORY" val="diagram"/>
  <p:tag name="KSO_WM_TEMPLATE_INDEX" val="160481"/>
  <p:tag name="KSO_WM_UNIT_TYPE" val="m_h_f"/>
  <p:tag name="KSO_WM_UNIT_INDEX" val="1_2_1"/>
  <p:tag name="KSO_WM_UNIT_CLEAR" val="1"/>
  <p:tag name="KSO_WM_UNIT_LAYERLEVEL" val="1_1_1"/>
  <p:tag name="KSO_WM_UNIT_VALUE" val="16"/>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25.xml><?xml version="1.0" encoding="utf-8"?>
<p:tagLst xmlns:p="http://schemas.openxmlformats.org/presentationml/2006/main">
  <p:tag name="KSO_WM_TAG_VERSION" val="1.0"/>
  <p:tag name="KSO_WM_BEAUTIFY_FLAG" val="#wm#"/>
  <p:tag name="KSO_WM_UNIT_ID" val="diagram160481_5*m_i*1_6"/>
  <p:tag name="KSO_WM_TEMPLATE_CATEGORY" val="diagram"/>
  <p:tag name="KSO_WM_TEMPLATE_INDEX" val="160481"/>
  <p:tag name="KSO_WM_UNIT_TYPE" val="m_i"/>
  <p:tag name="KSO_WM_UNIT_INDEX" val="1_6"/>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6.xml><?xml version="1.0" encoding="utf-8"?>
<p:tagLst xmlns:p="http://schemas.openxmlformats.org/presentationml/2006/main">
  <p:tag name="KSO_WM_TAG_VERSION" val="1.0"/>
  <p:tag name="KSO_WM_BEAUTIFY_FLAG" val="#wm#"/>
  <p:tag name="KSO_WM_UNIT_TYPE" val="i"/>
  <p:tag name="KSO_WM_UNIT_ID" val="diagram160481_5*i*19"/>
  <p:tag name="KSO_WM_TEMPLATE_CATEGORY" val="diagram"/>
  <p:tag name="KSO_WM_TEMPLATE_INDEX" val="160481"/>
  <p:tag name="KSO_WM_UNIT_INDEX" val="19"/>
</p:tagLst>
</file>

<file path=ppt/tags/tag27.xml><?xml version="1.0" encoding="utf-8"?>
<p:tagLst xmlns:p="http://schemas.openxmlformats.org/presentationml/2006/main">
  <p:tag name="KSO_WM_TAG_VERSION" val="1.0"/>
  <p:tag name="KSO_WM_BEAUTIFY_FLAG" val="#wm#"/>
  <p:tag name="KSO_WM_UNIT_ID" val="diagram160481_5*m_i*1_7"/>
  <p:tag name="KSO_WM_TEMPLATE_CATEGORY" val="diagram"/>
  <p:tag name="KSO_WM_TEMPLATE_INDEX" val="160481"/>
  <p:tag name="KSO_WM_UNIT_TYPE" val="m_i"/>
  <p:tag name="KSO_WM_UNIT_INDEX" val="1_7"/>
  <p:tag name="KSO_WM_UNIT_CLEAR" val="1"/>
  <p:tag name="KSO_WM_UNIT_LAYERLEVEL" val="1_1"/>
  <p:tag name="KSO_WM_DIAGRAM_GROUP_CODE" val="m1-1"/>
  <p:tag name="KSO_WM_UNIT_LINE_FORE_SCHEMECOLOR_INDEX" val="5"/>
  <p:tag name="KSO_WM_UNIT_LINE_FILL_TYPE" val="2"/>
</p:tagLst>
</file>

<file path=ppt/tags/tag28.xml><?xml version="1.0" encoding="utf-8"?>
<p:tagLst xmlns:p="http://schemas.openxmlformats.org/presentationml/2006/main">
  <p:tag name="KSO_WM_TAG_VERSION" val="1.0"/>
  <p:tag name="KSO_WM_BEAUTIFY_FLAG" val="#wm#"/>
  <p:tag name="KSO_WM_UNIT_ID" val="diagram160481_5*m_i*1_8"/>
  <p:tag name="KSO_WM_TEMPLATE_CATEGORY" val="diagram"/>
  <p:tag name="KSO_WM_TEMPLATE_INDEX" val="160481"/>
  <p:tag name="KSO_WM_UNIT_TYPE" val="m_i"/>
  <p:tag name="KSO_WM_UNIT_INDEX" val="1_8"/>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29.xml><?xml version="1.0" encoding="utf-8"?>
<p:tagLst xmlns:p="http://schemas.openxmlformats.org/presentationml/2006/main">
  <p:tag name="KSO_WM_TAG_VERSION" val="1.0"/>
  <p:tag name="KSO_WM_BEAUTIFY_FLAG" val="#wm#"/>
  <p:tag name="KSO_WM_UNIT_ID" val="diagram160481_5*m_h_f*1_3_1"/>
  <p:tag name="KSO_WM_TEMPLATE_CATEGORY" val="diagram"/>
  <p:tag name="KSO_WM_TEMPLATE_INDEX" val="160481"/>
  <p:tag name="KSO_WM_UNIT_TYPE" val="m_h_f"/>
  <p:tag name="KSO_WM_UNIT_INDEX" val="1_3_1"/>
  <p:tag name="KSO_WM_UNIT_CLEAR" val="1"/>
  <p:tag name="KSO_WM_UNIT_LAYERLEVEL" val="1_1_1"/>
  <p:tag name="KSO_WM_UNIT_VALUE" val="16"/>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3.xml><?xml version="1.0" encoding="utf-8"?>
<p:tagLst xmlns:p="http://schemas.openxmlformats.org/presentationml/2006/main">
  <p:tag name="KSO_WM_TEMPLATE_CATEGORY" val="diagram"/>
  <p:tag name="KSO_WM_TEMPLATE_INDEX" val="774"/>
  <p:tag name="KSO_WM_TAG_VERSION" val="1.0"/>
  <p:tag name="KSO_WM_UNIT_TYPE" val="l_i"/>
  <p:tag name="KSO_WM_UNIT_INDEX" val="1_2"/>
  <p:tag name="KSO_WM_UNIT_ID" val="diagram774_4*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30.xml><?xml version="1.0" encoding="utf-8"?>
<p:tagLst xmlns:p="http://schemas.openxmlformats.org/presentationml/2006/main">
  <p:tag name="KSO_WM_TAG_VERSION" val="1.0"/>
  <p:tag name="KSO_WM_BEAUTIFY_FLAG" val="#wm#"/>
  <p:tag name="KSO_WM_UNIT_ID" val="diagram160481_5*m_i*1_9"/>
  <p:tag name="KSO_WM_TEMPLATE_CATEGORY" val="diagram"/>
  <p:tag name="KSO_WM_TEMPLATE_INDEX" val="160481"/>
  <p:tag name="KSO_WM_UNIT_TYPE" val="m_i"/>
  <p:tag name="KSO_WM_UNIT_INDEX" val="1_9"/>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TAG_VERSION" val="1.0"/>
  <p:tag name="KSO_WM_BEAUTIFY_FLAG" val="#wm#"/>
  <p:tag name="KSO_WM_UNIT_TYPE" val="i"/>
  <p:tag name="KSO_WM_UNIT_ID" val="diagram160481_5*i*28"/>
  <p:tag name="KSO_WM_TEMPLATE_CATEGORY" val="diagram"/>
  <p:tag name="KSO_WM_TEMPLATE_INDEX" val="160481"/>
  <p:tag name="KSO_WM_UNIT_INDEX" val="28"/>
</p:tagLst>
</file>

<file path=ppt/tags/tag32.xml><?xml version="1.0" encoding="utf-8"?>
<p:tagLst xmlns:p="http://schemas.openxmlformats.org/presentationml/2006/main">
  <p:tag name="KSO_WM_TAG_VERSION" val="1.0"/>
  <p:tag name="KSO_WM_BEAUTIFY_FLAG" val="#wm#"/>
  <p:tag name="KSO_WM_UNIT_ID" val="diagram160481_5*m_i*1_10"/>
  <p:tag name="KSO_WM_TEMPLATE_CATEGORY" val="diagram"/>
  <p:tag name="KSO_WM_TEMPLATE_INDEX" val="160481"/>
  <p:tag name="KSO_WM_UNIT_TYPE" val="m_i"/>
  <p:tag name="KSO_WM_UNIT_INDEX" val="1_10"/>
  <p:tag name="KSO_WM_UNIT_CLEAR" val="1"/>
  <p:tag name="KSO_WM_UNIT_LAYERLEVEL" val="1_1"/>
  <p:tag name="KSO_WM_DIAGRAM_GROUP_CODE" val="m1-1"/>
  <p:tag name="KSO_WM_UNIT_LINE_FORE_SCHEMECOLOR_INDEX" val="5"/>
  <p:tag name="KSO_WM_UNIT_LINE_FILL_TYPE" val="2"/>
</p:tagLst>
</file>

<file path=ppt/tags/tag33.xml><?xml version="1.0" encoding="utf-8"?>
<p:tagLst xmlns:p="http://schemas.openxmlformats.org/presentationml/2006/main">
  <p:tag name="KSO_WM_TAG_VERSION" val="1.0"/>
  <p:tag name="KSO_WM_BEAUTIFY_FLAG" val="#wm#"/>
  <p:tag name="KSO_WM_UNIT_ID" val="diagram160481_5*m_i*1_11"/>
  <p:tag name="KSO_WM_TEMPLATE_CATEGORY" val="diagram"/>
  <p:tag name="KSO_WM_TEMPLATE_INDEX" val="160481"/>
  <p:tag name="KSO_WM_UNIT_TYPE" val="m_i"/>
  <p:tag name="KSO_WM_UNIT_INDEX" val="1_11"/>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TAG_VERSION" val="1.0"/>
  <p:tag name="KSO_WM_BEAUTIFY_FLAG" val="#wm#"/>
  <p:tag name="KSO_WM_UNIT_ID" val="diagram160481_5*m_h_f*1_4_1"/>
  <p:tag name="KSO_WM_TEMPLATE_CATEGORY" val="diagram"/>
  <p:tag name="KSO_WM_TEMPLATE_INDEX" val="160481"/>
  <p:tag name="KSO_WM_UNIT_TYPE" val="m_h_f"/>
  <p:tag name="KSO_WM_UNIT_INDEX" val="1_4_1"/>
  <p:tag name="KSO_WM_UNIT_CLEAR" val="1"/>
  <p:tag name="KSO_WM_UNIT_LAYERLEVEL" val="1_1_1"/>
  <p:tag name="KSO_WM_UNIT_VALUE" val="16"/>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35.xml><?xml version="1.0" encoding="utf-8"?>
<p:tagLst xmlns:p="http://schemas.openxmlformats.org/presentationml/2006/main">
  <p:tag name="KSO_WM_TAG_VERSION" val="1.0"/>
  <p:tag name="KSO_WM_BEAUTIFY_FLAG" val="#wm#"/>
  <p:tag name="KSO_WM_UNIT_ID" val="diagram160481_5*m_i*1_12"/>
  <p:tag name="KSO_WM_TEMPLATE_CATEGORY" val="diagram"/>
  <p:tag name="KSO_WM_TEMPLATE_INDEX" val="160481"/>
  <p:tag name="KSO_WM_UNIT_TYPE" val="m_i"/>
  <p:tag name="KSO_WM_UNIT_INDEX" val="1_1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6.xml><?xml version="1.0" encoding="utf-8"?>
<p:tagLst xmlns:p="http://schemas.openxmlformats.org/presentationml/2006/main">
  <p:tag name="KSO_WM_TAG_VERSION" val="1.0"/>
  <p:tag name="KSO_WM_BEAUTIFY_FLAG" val="#wm#"/>
  <p:tag name="KSO_WM_UNIT_TYPE" val="i"/>
  <p:tag name="KSO_WM_UNIT_ID" val="diagram160481_5*i*37"/>
  <p:tag name="KSO_WM_TEMPLATE_CATEGORY" val="diagram"/>
  <p:tag name="KSO_WM_TEMPLATE_INDEX" val="160481"/>
  <p:tag name="KSO_WM_UNIT_INDEX" val="37"/>
</p:tagLst>
</file>

<file path=ppt/tags/tag37.xml><?xml version="1.0" encoding="utf-8"?>
<p:tagLst xmlns:p="http://schemas.openxmlformats.org/presentationml/2006/main">
  <p:tag name="KSO_WM_TAG_VERSION" val="1.0"/>
  <p:tag name="KSO_WM_BEAUTIFY_FLAG" val="#wm#"/>
  <p:tag name="KSO_WM_UNIT_ID" val="diagram160481_5*m_i*1_13"/>
  <p:tag name="KSO_WM_TEMPLATE_CATEGORY" val="diagram"/>
  <p:tag name="KSO_WM_TEMPLATE_INDEX" val="160481"/>
  <p:tag name="KSO_WM_UNIT_TYPE" val="m_i"/>
  <p:tag name="KSO_WM_UNIT_INDEX" val="1_13"/>
  <p:tag name="KSO_WM_UNIT_CLEAR" val="1"/>
  <p:tag name="KSO_WM_UNIT_LAYERLEVEL" val="1_1"/>
  <p:tag name="KSO_WM_DIAGRAM_GROUP_CODE" val="m1-1"/>
  <p:tag name="KSO_WM_UNIT_LINE_FORE_SCHEMECOLOR_INDEX" val="5"/>
  <p:tag name="KSO_WM_UNIT_LINE_FILL_TYPE" val="2"/>
</p:tagLst>
</file>

<file path=ppt/tags/tag38.xml><?xml version="1.0" encoding="utf-8"?>
<p:tagLst xmlns:p="http://schemas.openxmlformats.org/presentationml/2006/main">
  <p:tag name="KSO_WM_TAG_VERSION" val="1.0"/>
  <p:tag name="KSO_WM_BEAUTIFY_FLAG" val="#wm#"/>
  <p:tag name="KSO_WM_UNIT_ID" val="diagram160481_5*m_i*1_14"/>
  <p:tag name="KSO_WM_TEMPLATE_CATEGORY" val="diagram"/>
  <p:tag name="KSO_WM_TEMPLATE_INDEX" val="160481"/>
  <p:tag name="KSO_WM_UNIT_TYPE" val="m_i"/>
  <p:tag name="KSO_WM_UNIT_INDEX" val="1_14"/>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BEAUTIFY_FLAG" val="#wm#"/>
  <p:tag name="KSO_WM_UNIT_ID" val="diagram160481_5*m_h_f*1_5_1"/>
  <p:tag name="KSO_WM_TEMPLATE_CATEGORY" val="diagram"/>
  <p:tag name="KSO_WM_TEMPLATE_INDEX" val="160481"/>
  <p:tag name="KSO_WM_UNIT_TYPE" val="m_h_f"/>
  <p:tag name="KSO_WM_UNIT_INDEX" val="1_5_1"/>
  <p:tag name="KSO_WM_UNIT_CLEAR" val="1"/>
  <p:tag name="KSO_WM_UNIT_LAYERLEVEL" val="1_1_1"/>
  <p:tag name="KSO_WM_UNIT_VALUE" val="16"/>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4.xml><?xml version="1.0" encoding="utf-8"?>
<p:tagLst xmlns:p="http://schemas.openxmlformats.org/presentationml/2006/main">
  <p:tag name="KSO_WM_TEMPLATE_CATEGORY" val="diagram"/>
  <p:tag name="KSO_WM_TEMPLATE_INDEX" val="774"/>
  <p:tag name="KSO_WM_TAG_VERSION" val="1.0"/>
  <p:tag name="KSO_WM_UNIT_TYPE" val="l_i"/>
  <p:tag name="KSO_WM_UNIT_INDEX" val="1_3"/>
  <p:tag name="KSO_WM_UNIT_ID" val="diagram774_4*l_i*1_3"/>
  <p:tag name="KSO_WM_UNIT_CLEAR" val="1"/>
  <p:tag name="KSO_WM_UNIT_LAYERLEVEL" val="1_1"/>
  <p:tag name="KSO_WM_BEAUTIFY_FLAG" val="#wm#"/>
  <p:tag name="KSO_WM_DIAGRAM_GROUP_CODE" val="l1-1"/>
  <p:tag name="KSO_WM_UNIT_FILL_FORE_SCHEMECOLOR_INDEX" val="14"/>
  <p:tag name="KSO_WM_UNIT_FILL_TYPE" val="1"/>
</p:tagLst>
</file>

<file path=ppt/tags/tag40.xml><?xml version="1.0" encoding="utf-8"?>
<p:tagLst xmlns:p="http://schemas.openxmlformats.org/presentationml/2006/main">
  <p:tag name="KSO_WM_TAG_VERSION" val="1.0"/>
  <p:tag name="KSO_WM_BEAUTIFY_FLAG" val="#wm#"/>
  <p:tag name="KSO_WM_UNIT_ID" val="diagram160481_5*m_i*1_15"/>
  <p:tag name="KSO_WM_TEMPLATE_CATEGORY" val="diagram"/>
  <p:tag name="KSO_WM_TEMPLATE_INDEX" val="160481"/>
  <p:tag name="KSO_WM_UNIT_TYPE" val="m_i"/>
  <p:tag name="KSO_WM_UNIT_INDEX" val="1_1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41.xml><?xml version="1.0" encoding="utf-8"?>
<p:tagLst xmlns:p="http://schemas.openxmlformats.org/presentationml/2006/main">
  <p:tag name="MH" val="20160523132948"/>
  <p:tag name="MH_LIBRARY" val="GRAPHIC"/>
  <p:tag name="MH_TYPE" val="SubTitle"/>
  <p:tag name="MH_ORDER" val="3"/>
</p:tagLst>
</file>

<file path=ppt/tags/tag42.xml><?xml version="1.0" encoding="utf-8"?>
<p:tagLst xmlns:p="http://schemas.openxmlformats.org/presentationml/2006/main">
  <p:tag name="MH" val="20160523132948"/>
  <p:tag name="MH_LIBRARY" val="GRAPHIC"/>
  <p:tag name="MH_TYPE" val="SubTitle"/>
  <p:tag name="MH_ORDER" val="3"/>
</p:tagLst>
</file>

<file path=ppt/tags/tag43.xml><?xml version="1.0" encoding="utf-8"?>
<p:tagLst xmlns:p="http://schemas.openxmlformats.org/presentationml/2006/main">
  <p:tag name="MH" val="20160523132948"/>
  <p:tag name="MH_LIBRARY" val="GRAPHIC"/>
  <p:tag name="MH_TYPE" val="SubTitle"/>
  <p:tag name="MH_ORDER" val="3"/>
</p:tagLst>
</file>

<file path=ppt/tags/tag44.xml><?xml version="1.0" encoding="utf-8"?>
<p:tagLst xmlns:p="http://schemas.openxmlformats.org/presentationml/2006/main">
  <p:tag name="MH" val="20160523132948"/>
  <p:tag name="MH_LIBRARY" val="GRAPHIC"/>
  <p:tag name="MH_TYPE" val="SubTitle"/>
  <p:tag name="MH_ORDER" val="3"/>
</p:tagLst>
</file>

<file path=ppt/tags/tag45.xml><?xml version="1.0" encoding="utf-8"?>
<p:tagLst xmlns:p="http://schemas.openxmlformats.org/presentationml/2006/main">
  <p:tag name="MH" val="20160523132948"/>
  <p:tag name="MH_LIBRARY" val="GRAPHIC"/>
  <p:tag name="MH_TYPE" val="SubTitle"/>
  <p:tag name="MH_ORDER" val="3"/>
</p:tagLst>
</file>

<file path=ppt/tags/tag46.xml><?xml version="1.0" encoding="utf-8"?>
<p:tagLst xmlns:p="http://schemas.openxmlformats.org/presentationml/2006/main">
  <p:tag name="MH" val="20160523132948"/>
  <p:tag name="MH_LIBRARY" val="GRAPHIC"/>
  <p:tag name="MH_TYPE" val="SubTitle"/>
  <p:tag name="MH_ORDER" val="3"/>
</p:tagLst>
</file>

<file path=ppt/tags/tag47.xml><?xml version="1.0" encoding="utf-8"?>
<p:tagLst xmlns:p="http://schemas.openxmlformats.org/presentationml/2006/main">
  <p:tag name="MH" val="20160523132807"/>
  <p:tag name="MH_LIBRARY" val="GRAPHIC"/>
  <p:tag name="MH_TYPE" val="Other"/>
  <p:tag name="MH_ORDER" val="3"/>
</p:tagLst>
</file>

<file path=ppt/tags/tag48.xml><?xml version="1.0" encoding="utf-8"?>
<p:tagLst xmlns:p="http://schemas.openxmlformats.org/presentationml/2006/main">
  <p:tag name="MH" val="20160523132807"/>
  <p:tag name="MH_LIBRARY" val="GRAPHIC"/>
  <p:tag name="MH_TYPE" val="SubTitle"/>
  <p:tag name="MH_ORDER" val="2"/>
</p:tagLst>
</file>

<file path=ppt/tags/tag49.xml><?xml version="1.0" encoding="utf-8"?>
<p:tagLst xmlns:p="http://schemas.openxmlformats.org/presentationml/2006/main">
  <p:tag name="MH" val="20160523132807"/>
  <p:tag name="MH_LIBRARY" val="GRAPHIC"/>
  <p:tag name="MH_TYPE" val="Other"/>
  <p:tag name="MH_ORDER" val="9"/>
</p:tagLst>
</file>

<file path=ppt/tags/tag5.xml><?xml version="1.0" encoding="utf-8"?>
<p:tagLst xmlns:p="http://schemas.openxmlformats.org/presentationml/2006/main">
  <p:tag name="KSO_WM_TEMPLATE_CATEGORY" val="diagram"/>
  <p:tag name="KSO_WM_TEMPLATE_INDEX" val="774"/>
  <p:tag name="KSO_WM_TAG_VERSION" val="1.0"/>
  <p:tag name="KSO_WM_UNIT_TYPE" val="l_h_h_f"/>
  <p:tag name="KSO_WM_UNIT_INDEX" val="1_1_1_1"/>
  <p:tag name="KSO_WM_UNIT_ID" val="diagram774_4*l_h_h_f*1_1_1_1"/>
  <p:tag name="KSO_WM_UNIT_CLEAR" val="1"/>
  <p:tag name="KSO_WM_UNIT_LAYERLEVEL" val="1_1_1_1"/>
  <p:tag name="KSO_WM_UNIT_VALUE" val="27"/>
  <p:tag name="KSO_WM_UNIT_HIGHLIGHT" val="0"/>
  <p:tag name="KSO_WM_UNIT_COMPATIBLE" val="0"/>
  <p:tag name="KSO_WM_BEAUTIFY_FLAG" val="#wm#"/>
  <p:tag name="KSO_WM_UNIT_PRESET_TEXT_INDEX" val="4"/>
  <p:tag name="KSO_WM_UNIT_PRESET_TEXT_LEN" val="35"/>
  <p:tag name="KSO_WM_DIAGRAM_GROUP_CODE" val="l1-1"/>
  <p:tag name="KSO_WM_UNIT_TEXT_FILL_FORE_SCHEMECOLOR_INDEX" val="13"/>
  <p:tag name="KSO_WM_UNIT_TEXT_FILL_TYPE" val="1"/>
</p:tagLst>
</file>

<file path=ppt/tags/tag50.xml><?xml version="1.0" encoding="utf-8"?>
<p:tagLst xmlns:p="http://schemas.openxmlformats.org/presentationml/2006/main">
  <p:tag name="MH" val="20160523132807"/>
  <p:tag name="MH_LIBRARY" val="GRAPHIC"/>
  <p:tag name="MH_TYPE" val="SubTitle"/>
  <p:tag name="MH_ORDER" val="5"/>
</p:tagLst>
</file>

<file path=ppt/tags/tag51.xml><?xml version="1.0" encoding="utf-8"?>
<p:tagLst xmlns:p="http://schemas.openxmlformats.org/presentationml/2006/main">
  <p:tag name="MH" val="20160326095826"/>
  <p:tag name="MH_LIBRARY" val="GRAPHIC"/>
  <p:tag name="MH_TYPE" val="SubTitle"/>
  <p:tag name="MH_ORDER" val="4"/>
</p:tagLst>
</file>

<file path=ppt/tags/tag52.xml><?xml version="1.0" encoding="utf-8"?>
<p:tagLst xmlns:p="http://schemas.openxmlformats.org/presentationml/2006/main">
  <p:tag name="KSO_WM_BEAUTIFY_FLAG" val="#wm#"/>
  <p:tag name="KSO_WM_TEMPLATE_CATEGORY" val="custom"/>
  <p:tag name="KSO_WM_TEMPLATE_INDEX" val="180"/>
</p:tagLst>
</file>

<file path=ppt/tags/tag53.xml><?xml version="1.0" encoding="utf-8"?>
<p:tagLst xmlns:p="http://schemas.openxmlformats.org/presentationml/2006/main">
  <p:tag name="KSO_WM_BEAUTIFY_FLAG" val="#wm#"/>
  <p:tag name="KSO_WM_TEMPLATE_CATEGORY" val="custom"/>
  <p:tag name="KSO_WM_TEMPLATE_INDEX" val="180"/>
</p:tagLst>
</file>

<file path=ppt/tags/tag54.xml><?xml version="1.0" encoding="utf-8"?>
<p:tagLst xmlns:p="http://schemas.openxmlformats.org/presentationml/2006/main">
  <p:tag name="MH" val="20160326100456"/>
  <p:tag name="MH_LIBRARY" val="GRAPHIC"/>
  <p:tag name="MH_ORDER" val="Rectangle 30"/>
</p:tagLst>
</file>

<file path=ppt/tags/tag55.xml><?xml version="1.0" encoding="utf-8"?>
<p:tagLst xmlns:p="http://schemas.openxmlformats.org/presentationml/2006/main">
  <p:tag name="KSO_WM_DOC_GUID" val="{65c3e943-882b-437e-8799-a1fbbec390ed}"/>
</p:tagLst>
</file>

<file path=ppt/tags/tag6.xml><?xml version="1.0" encoding="utf-8"?>
<p:tagLst xmlns:p="http://schemas.openxmlformats.org/presentationml/2006/main">
  <p:tag name="KSO_WM_TEMPLATE_CATEGORY" val="diagram"/>
  <p:tag name="KSO_WM_TEMPLATE_INDEX" val="774"/>
  <p:tag name="KSO_WM_TAG_VERSION" val="1.0"/>
  <p:tag name="KSO_WM_UNIT_TYPE" val="l_i"/>
  <p:tag name="KSO_WM_UNIT_INDEX" val="1_4"/>
  <p:tag name="KSO_WM_UNIT_ID" val="diagram774_4*l_i*1_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7.xml><?xml version="1.0" encoding="utf-8"?>
<p:tagLst xmlns:p="http://schemas.openxmlformats.org/presentationml/2006/main">
  <p:tag name="KSO_WM_TEMPLATE_CATEGORY" val="diagram"/>
  <p:tag name="KSO_WM_TEMPLATE_INDEX" val="774"/>
  <p:tag name="KSO_WM_TAG_VERSION" val="1.0"/>
  <p:tag name="KSO_WM_UNIT_TYPE" val="l_h_a"/>
  <p:tag name="KSO_WM_UNIT_INDEX" val="1_2_1"/>
  <p:tag name="KSO_WM_UNIT_ID" val="diagram774_4*l_h_a*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6"/>
  <p:tag name="KSO_WM_UNIT_FILL_TYPE" val="1"/>
  <p:tag name="KSO_WM_UNIT_TEXT_FILL_FORE_SCHEMECOLOR_INDEX" val="2"/>
  <p:tag name="KSO_WM_UNIT_TEXT_FILL_TYPE" val="1"/>
</p:tagLst>
</file>

<file path=ppt/tags/tag8.xml><?xml version="1.0" encoding="utf-8"?>
<p:tagLst xmlns:p="http://schemas.openxmlformats.org/presentationml/2006/main">
  <p:tag name="KSO_WM_TEMPLATE_CATEGORY" val="diagram"/>
  <p:tag name="KSO_WM_TEMPLATE_INDEX" val="774"/>
  <p:tag name="KSO_WM_TAG_VERSION" val="1.0"/>
  <p:tag name="KSO_WM_UNIT_TYPE" val="l_i"/>
  <p:tag name="KSO_WM_UNIT_INDEX" val="1_5"/>
  <p:tag name="KSO_WM_UNIT_ID" val="diagram774_4*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9.xml><?xml version="1.0" encoding="utf-8"?>
<p:tagLst xmlns:p="http://schemas.openxmlformats.org/presentationml/2006/main">
  <p:tag name="KSO_WM_TEMPLATE_CATEGORY" val="diagram"/>
  <p:tag name="KSO_WM_TEMPLATE_INDEX" val="774"/>
  <p:tag name="KSO_WM_TAG_VERSION" val="1.0"/>
  <p:tag name="KSO_WM_UNIT_TYPE" val="l_i"/>
  <p:tag name="KSO_WM_UNIT_INDEX" val="1_6"/>
  <p:tag name="KSO_WM_UNIT_ID" val="diagram774_4*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3142</Words>
  <Application>WPS 演示</Application>
  <PresentationFormat>宽屏</PresentationFormat>
  <Paragraphs>443</Paragraphs>
  <Slides>60</Slides>
  <Notes>5</Notes>
  <HiddenSlides>0</HiddenSlides>
  <MMClips>0</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60</vt:i4>
      </vt:variant>
    </vt:vector>
  </HeadingPairs>
  <TitlesOfParts>
    <vt:vector size="83" baseType="lpstr">
      <vt:lpstr>Arial</vt:lpstr>
      <vt:lpstr>宋体</vt:lpstr>
      <vt:lpstr>Wingdings</vt:lpstr>
      <vt:lpstr>微软雅黑</vt:lpstr>
      <vt:lpstr>黑体</vt:lpstr>
      <vt:lpstr>Franklin Gothic Book</vt:lpstr>
      <vt:lpstr>Calibri</vt:lpstr>
      <vt:lpstr>Times New Roman</vt:lpstr>
      <vt:lpstr>Wingdings 3</vt:lpstr>
      <vt:lpstr>幼圆</vt:lpstr>
      <vt:lpstr>Arial Unicode MS</vt:lpstr>
      <vt:lpstr>Arial</vt:lpstr>
      <vt:lpstr>楷体</vt:lpstr>
      <vt:lpstr>华文行楷</vt:lpstr>
      <vt:lpstr>Wingdings</vt:lpstr>
      <vt:lpstr>Impact</vt:lpstr>
      <vt:lpstr>段宁毛笔行书</vt:lpstr>
      <vt:lpstr>Aharoni</vt:lpstr>
      <vt:lpstr>Office 主题</vt:lpstr>
      <vt:lpstr>Office 主题​​</vt:lpstr>
      <vt:lpstr>1_Office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zy</dc:creator>
  <cp:lastModifiedBy>...</cp:lastModifiedBy>
  <cp:revision>377</cp:revision>
  <dcterms:created xsi:type="dcterms:W3CDTF">2017-03-21T06:05:00Z</dcterms:created>
  <dcterms:modified xsi:type="dcterms:W3CDTF">2019-03-13T03:43:19Z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