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277" r:id="rId5"/>
    <p:sldId id="333" r:id="rId6"/>
    <p:sldId id="746" r:id="rId7"/>
    <p:sldId id="735" r:id="rId8"/>
    <p:sldId id="518" r:id="rId9"/>
    <p:sldId id="736" r:id="rId10"/>
    <p:sldId id="676" r:id="rId11"/>
    <p:sldId id="701" r:id="rId12"/>
    <p:sldId id="747" r:id="rId13"/>
    <p:sldId id="702" r:id="rId14"/>
    <p:sldId id="703" r:id="rId15"/>
    <p:sldId id="341" r:id="rId16"/>
    <p:sldId id="754" r:id="rId17"/>
    <p:sldId id="755" r:id="rId18"/>
    <p:sldId id="756" r:id="rId19"/>
    <p:sldId id="757" r:id="rId20"/>
    <p:sldId id="758" r:id="rId21"/>
    <p:sldId id="759" r:id="rId22"/>
    <p:sldId id="682" r:id="rId23"/>
    <p:sldId id="683" r:id="rId24"/>
    <p:sldId id="760" r:id="rId25"/>
    <p:sldId id="761" r:id="rId26"/>
    <p:sldId id="686" r:id="rId27"/>
    <p:sldId id="762" r:id="rId28"/>
    <p:sldId id="688" r:id="rId29"/>
    <p:sldId id="763" r:id="rId30"/>
    <p:sldId id="690" r:id="rId31"/>
    <p:sldId id="691" r:id="rId32"/>
    <p:sldId id="764" r:id="rId33"/>
    <p:sldId id="765" r:id="rId34"/>
    <p:sldId id="766" r:id="rId35"/>
    <p:sldId id="767" r:id="rId36"/>
    <p:sldId id="768" r:id="rId37"/>
    <p:sldId id="750" r:id="rId38"/>
    <p:sldId id="712" r:id="rId39"/>
    <p:sldId id="751" r:id="rId40"/>
    <p:sldId id="711" r:id="rId41"/>
    <p:sldId id="75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C81"/>
    <a:srgbClr val="7E0B7E"/>
    <a:srgbClr val="F4BD71"/>
    <a:srgbClr val="54C7A8"/>
    <a:srgbClr val="5D5B55"/>
    <a:srgbClr val="C654C6"/>
    <a:srgbClr val="EC9113"/>
    <a:srgbClr val="C21C22"/>
    <a:srgbClr val="D48311"/>
    <a:srgbClr val="398E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85928" autoAdjust="0"/>
  </p:normalViewPr>
  <p:slideViewPr>
    <p:cSldViewPr snapToGrid="0" snapToObjects="1">
      <p:cViewPr varScale="1">
        <p:scale>
          <a:sx n="85" d="100"/>
          <a:sy n="85" d="100"/>
        </p:scale>
        <p:origin x="734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BA08E9-317C-4A32-AA8A-6AB77AE85E73}" type="doc">
      <dgm:prSet loTypeId="urn:microsoft.com/office/officeart/2009/layout/CircleArrowProcess" loCatId="cycle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9989C5F-281A-4EB3-9DCD-56B1A663B389}">
      <dgm:prSet phldrT="[Text]"/>
      <dgm:spPr/>
      <dgm:t>
        <a:bodyPr/>
        <a:lstStyle/>
        <a:p>
          <a:r>
            <a:rPr lang="zh-CN" altLang="en-US" dirty="0"/>
            <a:t>检索词</a:t>
          </a:r>
          <a:endParaRPr lang="en-US" dirty="0"/>
        </a:p>
      </dgm:t>
    </dgm:pt>
    <dgm:pt modelId="{EBFAE550-C278-4419-9D2B-FB4ABA106487}" type="parTrans" cxnId="{71FE4183-96CE-41AB-8235-0F15A7D127A8}">
      <dgm:prSet/>
      <dgm:spPr/>
      <dgm:t>
        <a:bodyPr/>
        <a:lstStyle/>
        <a:p>
          <a:endParaRPr lang="en-US"/>
        </a:p>
      </dgm:t>
    </dgm:pt>
    <dgm:pt modelId="{D1EBE43D-BC43-43F1-B411-77AD3E6F56E9}" type="sibTrans" cxnId="{71FE4183-96CE-41AB-8235-0F15A7D127A8}">
      <dgm:prSet/>
      <dgm:spPr/>
      <dgm:t>
        <a:bodyPr/>
        <a:lstStyle/>
        <a:p>
          <a:endParaRPr lang="en-US"/>
        </a:p>
      </dgm:t>
    </dgm:pt>
    <dgm:pt modelId="{9F298733-CB98-41D7-9DD5-CC466CA5F818}">
      <dgm:prSet phldrT="[Text]"/>
      <dgm:spPr/>
      <dgm:t>
        <a:bodyPr/>
        <a:lstStyle/>
        <a:p>
          <a:r>
            <a:rPr lang="zh-CN" altLang="en-US" dirty="0"/>
            <a:t>算符</a:t>
          </a:r>
          <a:endParaRPr lang="en-US" dirty="0"/>
        </a:p>
      </dgm:t>
    </dgm:pt>
    <dgm:pt modelId="{A4C6B721-7582-4754-B7A9-AD435ABF2B53}" type="parTrans" cxnId="{F2CB87A5-DF4B-4EFD-8CA1-00E4CEC882BD}">
      <dgm:prSet/>
      <dgm:spPr/>
      <dgm:t>
        <a:bodyPr/>
        <a:lstStyle/>
        <a:p>
          <a:endParaRPr lang="en-US"/>
        </a:p>
      </dgm:t>
    </dgm:pt>
    <dgm:pt modelId="{F6E52431-6A86-4343-8316-BD5B0E789330}" type="sibTrans" cxnId="{F2CB87A5-DF4B-4EFD-8CA1-00E4CEC882BD}">
      <dgm:prSet/>
      <dgm:spPr/>
      <dgm:t>
        <a:bodyPr/>
        <a:lstStyle/>
        <a:p>
          <a:endParaRPr lang="en-US"/>
        </a:p>
      </dgm:t>
    </dgm:pt>
    <dgm:pt modelId="{159D376B-5961-4C41-A6C7-F98951CD5AAF}">
      <dgm:prSet phldrT="[Text]"/>
      <dgm:spPr/>
      <dgm:t>
        <a:bodyPr/>
        <a:lstStyle/>
        <a:p>
          <a:r>
            <a:rPr lang="zh-CN" altLang="en-US" dirty="0"/>
            <a:t>字段</a:t>
          </a:r>
          <a:endParaRPr lang="en-US" dirty="0"/>
        </a:p>
      </dgm:t>
    </dgm:pt>
    <dgm:pt modelId="{1FF3E709-3B29-4170-8B6A-7B7787D2713E}" type="parTrans" cxnId="{B9A293F9-8A70-448C-962D-0366F3EE1FE7}">
      <dgm:prSet/>
      <dgm:spPr/>
      <dgm:t>
        <a:bodyPr/>
        <a:lstStyle/>
        <a:p>
          <a:endParaRPr lang="en-US"/>
        </a:p>
      </dgm:t>
    </dgm:pt>
    <dgm:pt modelId="{F01B139B-E4AA-4057-BA9B-C3108C508CFC}" type="sibTrans" cxnId="{B9A293F9-8A70-448C-962D-0366F3EE1FE7}">
      <dgm:prSet/>
      <dgm:spPr/>
      <dgm:t>
        <a:bodyPr/>
        <a:lstStyle/>
        <a:p>
          <a:endParaRPr lang="en-US"/>
        </a:p>
      </dgm:t>
    </dgm:pt>
    <dgm:pt modelId="{BD01B7D4-A65D-425F-91D7-2F481B2273FF}" type="pres">
      <dgm:prSet presAssocID="{E5BA08E9-317C-4A32-AA8A-6AB77AE85E7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6670B623-B7C7-403F-BE28-B23BA65C5FE5}" type="pres">
      <dgm:prSet presAssocID="{89989C5F-281A-4EB3-9DCD-56B1A663B389}" presName="Accent1" presStyleCnt="0"/>
      <dgm:spPr/>
    </dgm:pt>
    <dgm:pt modelId="{8E4271CC-DB8A-4838-BE27-926931F76D3C}" type="pres">
      <dgm:prSet presAssocID="{89989C5F-281A-4EB3-9DCD-56B1A663B389}" presName="Accent" presStyleLbl="node1" presStyleIdx="0" presStyleCnt="3"/>
      <dgm:spPr/>
    </dgm:pt>
    <dgm:pt modelId="{D38C23FE-AAFF-4DA7-8002-E808DCF326C5}" type="pres">
      <dgm:prSet presAssocID="{89989C5F-281A-4EB3-9DCD-56B1A663B38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2FB46837-D1D8-4D99-995D-FAFA0B765649}" type="pres">
      <dgm:prSet presAssocID="{9F298733-CB98-41D7-9DD5-CC466CA5F818}" presName="Accent2" presStyleCnt="0"/>
      <dgm:spPr/>
    </dgm:pt>
    <dgm:pt modelId="{4A51C1BA-AF5A-4919-BF34-06EBA7DD3714}" type="pres">
      <dgm:prSet presAssocID="{9F298733-CB98-41D7-9DD5-CC466CA5F818}" presName="Accent" presStyleLbl="node1" presStyleIdx="1" presStyleCnt="3"/>
      <dgm:spPr/>
    </dgm:pt>
    <dgm:pt modelId="{8AB9B7FE-E265-4972-8FA2-265613009653}" type="pres">
      <dgm:prSet presAssocID="{9F298733-CB98-41D7-9DD5-CC466CA5F81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A28CA45E-1EBD-4EBF-941B-3F188AB43874}" type="pres">
      <dgm:prSet presAssocID="{159D376B-5961-4C41-A6C7-F98951CD5AAF}" presName="Accent3" presStyleCnt="0"/>
      <dgm:spPr/>
    </dgm:pt>
    <dgm:pt modelId="{1E192157-DE31-4206-8200-EB94E7C162FD}" type="pres">
      <dgm:prSet presAssocID="{159D376B-5961-4C41-A6C7-F98951CD5AAF}" presName="Accent" presStyleLbl="node1" presStyleIdx="2" presStyleCnt="3"/>
      <dgm:spPr/>
    </dgm:pt>
    <dgm:pt modelId="{939F2031-B5D2-4F93-B555-754CD1CAB7D8}" type="pres">
      <dgm:prSet presAssocID="{159D376B-5961-4C41-A6C7-F98951CD5AA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8A0B9E29-9373-4AC2-A843-CADBC92F9126}" type="presOf" srcId="{89989C5F-281A-4EB3-9DCD-56B1A663B389}" destId="{D38C23FE-AAFF-4DA7-8002-E808DCF326C5}" srcOrd="0" destOrd="0" presId="urn:microsoft.com/office/officeart/2009/layout/CircleArrowProcess"/>
    <dgm:cxn modelId="{71FE4183-96CE-41AB-8235-0F15A7D127A8}" srcId="{E5BA08E9-317C-4A32-AA8A-6AB77AE85E73}" destId="{89989C5F-281A-4EB3-9DCD-56B1A663B389}" srcOrd="0" destOrd="0" parTransId="{EBFAE550-C278-4419-9D2B-FB4ABA106487}" sibTransId="{D1EBE43D-BC43-43F1-B411-77AD3E6F56E9}"/>
    <dgm:cxn modelId="{BF487BA0-5584-40E3-AB12-43909549FE97}" type="presOf" srcId="{159D376B-5961-4C41-A6C7-F98951CD5AAF}" destId="{939F2031-B5D2-4F93-B555-754CD1CAB7D8}" srcOrd="0" destOrd="0" presId="urn:microsoft.com/office/officeart/2009/layout/CircleArrowProcess"/>
    <dgm:cxn modelId="{F2CB87A5-DF4B-4EFD-8CA1-00E4CEC882BD}" srcId="{E5BA08E9-317C-4A32-AA8A-6AB77AE85E73}" destId="{9F298733-CB98-41D7-9DD5-CC466CA5F818}" srcOrd="1" destOrd="0" parTransId="{A4C6B721-7582-4754-B7A9-AD435ABF2B53}" sibTransId="{F6E52431-6A86-4343-8316-BD5B0E789330}"/>
    <dgm:cxn modelId="{0B9236CA-5406-4EA6-B0A7-5117EED8222B}" type="presOf" srcId="{9F298733-CB98-41D7-9DD5-CC466CA5F818}" destId="{8AB9B7FE-E265-4972-8FA2-265613009653}" srcOrd="0" destOrd="0" presId="urn:microsoft.com/office/officeart/2009/layout/CircleArrowProcess"/>
    <dgm:cxn modelId="{58C25FD7-0336-4523-ACC7-6221015075DF}" type="presOf" srcId="{E5BA08E9-317C-4A32-AA8A-6AB77AE85E73}" destId="{BD01B7D4-A65D-425F-91D7-2F481B2273FF}" srcOrd="0" destOrd="0" presId="urn:microsoft.com/office/officeart/2009/layout/CircleArrowProcess"/>
    <dgm:cxn modelId="{B9A293F9-8A70-448C-962D-0366F3EE1FE7}" srcId="{E5BA08E9-317C-4A32-AA8A-6AB77AE85E73}" destId="{159D376B-5961-4C41-A6C7-F98951CD5AAF}" srcOrd="2" destOrd="0" parTransId="{1FF3E709-3B29-4170-8B6A-7B7787D2713E}" sibTransId="{F01B139B-E4AA-4057-BA9B-C3108C508CFC}"/>
    <dgm:cxn modelId="{5A079D37-07AE-4F90-BFF0-CD49C169CF78}" type="presParOf" srcId="{BD01B7D4-A65D-425F-91D7-2F481B2273FF}" destId="{6670B623-B7C7-403F-BE28-B23BA65C5FE5}" srcOrd="0" destOrd="0" presId="urn:microsoft.com/office/officeart/2009/layout/CircleArrowProcess"/>
    <dgm:cxn modelId="{7F4B1641-7FAC-49BC-A805-3F17F4E3934E}" type="presParOf" srcId="{6670B623-B7C7-403F-BE28-B23BA65C5FE5}" destId="{8E4271CC-DB8A-4838-BE27-926931F76D3C}" srcOrd="0" destOrd="0" presId="urn:microsoft.com/office/officeart/2009/layout/CircleArrowProcess"/>
    <dgm:cxn modelId="{4D9CF9F5-A4B1-4034-B0D5-566193ED02EC}" type="presParOf" srcId="{BD01B7D4-A65D-425F-91D7-2F481B2273FF}" destId="{D38C23FE-AAFF-4DA7-8002-E808DCF326C5}" srcOrd="1" destOrd="0" presId="urn:microsoft.com/office/officeart/2009/layout/CircleArrowProcess"/>
    <dgm:cxn modelId="{91332B24-0CD2-4290-BFAB-1A696794F345}" type="presParOf" srcId="{BD01B7D4-A65D-425F-91D7-2F481B2273FF}" destId="{2FB46837-D1D8-4D99-995D-FAFA0B765649}" srcOrd="2" destOrd="0" presId="urn:microsoft.com/office/officeart/2009/layout/CircleArrowProcess"/>
    <dgm:cxn modelId="{533ACE16-A3A4-4BBB-93E5-C0B6E35B189C}" type="presParOf" srcId="{2FB46837-D1D8-4D99-995D-FAFA0B765649}" destId="{4A51C1BA-AF5A-4919-BF34-06EBA7DD3714}" srcOrd="0" destOrd="0" presId="urn:microsoft.com/office/officeart/2009/layout/CircleArrowProcess"/>
    <dgm:cxn modelId="{C76F2EA9-F840-40AD-90EA-F3E6812709B5}" type="presParOf" srcId="{BD01B7D4-A65D-425F-91D7-2F481B2273FF}" destId="{8AB9B7FE-E265-4972-8FA2-265613009653}" srcOrd="3" destOrd="0" presId="urn:microsoft.com/office/officeart/2009/layout/CircleArrowProcess"/>
    <dgm:cxn modelId="{54DC8121-44E8-4192-B40D-9176CA6524F9}" type="presParOf" srcId="{BD01B7D4-A65D-425F-91D7-2F481B2273FF}" destId="{A28CA45E-1EBD-4EBF-941B-3F188AB43874}" srcOrd="4" destOrd="0" presId="urn:microsoft.com/office/officeart/2009/layout/CircleArrowProcess"/>
    <dgm:cxn modelId="{52B2A017-0BA0-43A3-BE90-96641852EC8A}" type="presParOf" srcId="{A28CA45E-1EBD-4EBF-941B-3F188AB43874}" destId="{1E192157-DE31-4206-8200-EB94E7C162FD}" srcOrd="0" destOrd="0" presId="urn:microsoft.com/office/officeart/2009/layout/CircleArrowProcess"/>
    <dgm:cxn modelId="{3C811A59-89D6-4611-A72A-34ECEB1EAA23}" type="presParOf" srcId="{BD01B7D4-A65D-425F-91D7-2F481B2273FF}" destId="{939F2031-B5D2-4F93-B555-754CD1CAB7D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4271CC-DB8A-4838-BE27-926931F76D3C}">
      <dsp:nvSpPr>
        <dsp:cNvPr id="0" name=""/>
        <dsp:cNvSpPr/>
      </dsp:nvSpPr>
      <dsp:spPr>
        <a:xfrm>
          <a:off x="1239070" y="1100386"/>
          <a:ext cx="2144312" cy="214463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C23FE-AAFF-4DA7-8002-E808DCF326C5}">
      <dsp:nvSpPr>
        <dsp:cNvPr id="0" name=""/>
        <dsp:cNvSpPr/>
      </dsp:nvSpPr>
      <dsp:spPr>
        <a:xfrm>
          <a:off x="1713033" y="1874665"/>
          <a:ext cx="1191553" cy="595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检索词</a:t>
          </a:r>
          <a:endParaRPr lang="en-US" sz="3000" kern="1200" dirty="0"/>
        </a:p>
      </dsp:txBody>
      <dsp:txXfrm>
        <a:off x="1713033" y="1874665"/>
        <a:ext cx="1191553" cy="595634"/>
      </dsp:txXfrm>
    </dsp:sp>
    <dsp:sp modelId="{4A51C1BA-AF5A-4919-BF34-06EBA7DD3714}">
      <dsp:nvSpPr>
        <dsp:cNvPr id="0" name=""/>
        <dsp:cNvSpPr/>
      </dsp:nvSpPr>
      <dsp:spPr>
        <a:xfrm>
          <a:off x="643495" y="2332640"/>
          <a:ext cx="2144312" cy="214463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9B7FE-E265-4972-8FA2-265613009653}">
      <dsp:nvSpPr>
        <dsp:cNvPr id="0" name=""/>
        <dsp:cNvSpPr/>
      </dsp:nvSpPr>
      <dsp:spPr>
        <a:xfrm>
          <a:off x="1119874" y="3114047"/>
          <a:ext cx="1191553" cy="595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算符</a:t>
          </a:r>
          <a:endParaRPr lang="en-US" sz="3000" kern="1200" dirty="0"/>
        </a:p>
      </dsp:txBody>
      <dsp:txXfrm>
        <a:off x="1119874" y="3114047"/>
        <a:ext cx="1191553" cy="595634"/>
      </dsp:txXfrm>
    </dsp:sp>
    <dsp:sp modelId="{1E192157-DE31-4206-8200-EB94E7C162FD}">
      <dsp:nvSpPr>
        <dsp:cNvPr id="0" name=""/>
        <dsp:cNvSpPr/>
      </dsp:nvSpPr>
      <dsp:spPr>
        <a:xfrm>
          <a:off x="1391689" y="3712354"/>
          <a:ext cx="1842296" cy="1843035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9F2031-B5D2-4F93-B555-754CD1CAB7D8}">
      <dsp:nvSpPr>
        <dsp:cNvPr id="0" name=""/>
        <dsp:cNvSpPr/>
      </dsp:nvSpPr>
      <dsp:spPr>
        <a:xfrm>
          <a:off x="1715852" y="4355211"/>
          <a:ext cx="1191553" cy="595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000" kern="1200" dirty="0"/>
            <a:t>字段</a:t>
          </a:r>
          <a:endParaRPr lang="en-US" sz="3000" kern="1200" dirty="0"/>
        </a:p>
      </dsp:txBody>
      <dsp:txXfrm>
        <a:off x="1715852" y="4355211"/>
        <a:ext cx="1191553" cy="595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504CD9-3755-6E48-97BE-F4AD583A5D47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35369-C703-9D42-AC58-02EB9F519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2281-DDB9-A14E-8924-E648B5F33BFB}" type="datetimeFigureOut">
              <a:rPr lang="en-US" smtClean="0"/>
              <a:t>10/21/2018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13A2F-4F44-6A43-962F-0DFD3FDCC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13A2F-4F44-6A43-962F-0DFD3FDCC1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83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97D4F5-DBE8-4A59-896D-B108102AB2A4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7194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3429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397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913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5976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0257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1941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231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5113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126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0451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28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6030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0738AC4-4B49-499C-8175-595F9B57A843}" type="slidenum">
              <a:rPr lang="en-US" altLang="zh-CN" smtClean="0"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zh-CN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8255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30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73515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31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3925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8971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E4924AB-43B9-4B80-A9C2-12049FF7E410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3346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451C86-B548-49D6-8380-7D3270A216E6}" type="slidenum">
              <a:rPr lang="en-US" altLang="zh-TW" smtClean="0"/>
              <a:pPr/>
              <a:t>35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9667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451C86-B548-49D6-8380-7D3270A216E6}" type="slidenum">
              <a:rPr lang="en-US" altLang="zh-TW" smtClean="0"/>
              <a:pPr/>
              <a:t>5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03E56099-B39F-4090-BD94-3A54A127EE84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3313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45AB7-C347-41E7-A3B0-8289FE368846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13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676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677FD0-2521-4824-8CAC-0781BA6E6097}" type="slidenum">
              <a:rPr lang="en-US" altLang="zh-TW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zh-TW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0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62D29A-4B68-4D34-AB85-86C9276D53DF}" type="slidenum">
              <a:rPr lang="en-US" altLang="zh-TW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altLang="zh-TW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258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72B34F3-1BE4-40F3-841F-774E99DC5192}" type="slidenum">
              <a:rPr lang="en-US" altLang="zh-CN" smtClean="0">
                <a:latin typeface="Arial" charset="0"/>
                <a:ea typeface="ＭＳ Ｐゴシック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zh-CN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7562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0" cy="79806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770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Pilla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Pillar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N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No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No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380912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3118" cy="689903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ar-PQ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8920"/>
            <a:ext cx="12190268" cy="1280160"/>
          </a:xfrm>
          <a:solidFill>
            <a:srgbClr val="C21C22"/>
          </a:solidFill>
        </p:spPr>
        <p:txBody>
          <a:bodyPr tIns="274320" bIns="274320" anchor="b">
            <a:spAutoFit/>
          </a:bodyPr>
          <a:lstStyle>
            <a:lvl1pPr algn="ctr">
              <a:lnSpc>
                <a:spcPct val="100000"/>
              </a:lnSpc>
              <a:defRPr sz="4800" b="0" i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tx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Q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74892"/>
            <a:ext cx="12190268" cy="1908215"/>
          </a:xfrm>
          <a:noFill/>
        </p:spPr>
        <p:txBody>
          <a:bodyPr tIns="274320" bIns="274320" anchor="ctr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b="0" i="1" smtClean="0">
                <a:solidFill>
                  <a:schemeClr val="bg1"/>
                </a:solidFill>
                <a:effectLst/>
                <a:latin typeface="+mj-lt"/>
                <a:ea typeface="Georgia" charset="0"/>
                <a:cs typeface="Georgia" charset="0"/>
              </a:defRPr>
            </a:lvl1pPr>
          </a:lstStyle>
          <a:p>
            <a:r>
              <a:rPr lang="en-US" dirty="0"/>
              <a:t>“I think that I shall never see </a:t>
            </a:r>
            <a:br>
              <a:rPr lang="en-US" dirty="0"/>
            </a:br>
            <a:r>
              <a:rPr lang="en-US" dirty="0"/>
              <a:t>A poem lovely as a tree.” 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Plain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0417" y="1469369"/>
            <a:ext cx="10151166" cy="2128596"/>
          </a:xfrm>
        </p:spPr>
        <p:txBody>
          <a:bodyPr anchor="b">
            <a:normAutofit/>
          </a:bodyPr>
          <a:lstStyle>
            <a:lvl1pPr algn="ctr">
              <a:defRPr sz="4800" b="0" i="0" spc="0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394618"/>
            <a:ext cx="10151166" cy="492883"/>
          </a:xfr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 b="1" i="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020762" y="3679919"/>
            <a:ext cx="10150475" cy="309562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solidFill>
                  <a:schemeClr val="bg1"/>
                </a:solidFill>
                <a:latin typeface="+mj-lt"/>
                <a:ea typeface="Open Sans Light" charset="0"/>
                <a:cs typeface="Open Sans Light" charset="0"/>
              </a:defRPr>
            </a:lvl1pPr>
            <a:lvl2pPr marL="4572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2pPr>
            <a:lvl3pPr marL="9144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3pPr>
            <a:lvl4pPr marL="13716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4pPr>
            <a:lvl5pPr marL="1828800" indent="0" algn="ctr">
              <a:buNone/>
              <a:defRPr sz="2000" b="0" i="1">
                <a:latin typeface="Open Sans Light" charset="0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18360" cy="803842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Q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PQ 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Q&amp;A instruction text here.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-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889500" y="4305300"/>
            <a:ext cx="6615596" cy="1778000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>
                <a:latin typeface="+mn-lt"/>
              </a:defRPr>
            </a:lvl1pPr>
            <a:lvl2pPr marL="457200" indent="0">
              <a:lnSpc>
                <a:spcPct val="110000"/>
              </a:lnSpc>
              <a:buNone/>
              <a:defRPr>
                <a:latin typeface="+mn-lt"/>
              </a:defRPr>
            </a:lvl2pPr>
            <a:lvl3pPr marL="914400" indent="0">
              <a:lnSpc>
                <a:spcPct val="110000"/>
              </a:lnSpc>
              <a:buNone/>
              <a:defRPr>
                <a:latin typeface="+mn-lt"/>
              </a:defRPr>
            </a:lvl3pPr>
            <a:lvl4pPr marL="1371600" indent="0">
              <a:lnSpc>
                <a:spcPct val="110000"/>
              </a:lnSpc>
              <a:buNone/>
              <a:defRPr>
                <a:latin typeface="+mn-lt"/>
              </a:defRPr>
            </a:lvl4pPr>
            <a:lvl5pPr marL="1828800" indent="0">
              <a:lnSpc>
                <a:spcPct val="110000"/>
              </a:lnSpc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Insert </a:t>
            </a:r>
            <a:r>
              <a:rPr lang="en-US"/>
              <a:t>Q&amp;A instruction </a:t>
            </a:r>
            <a:r>
              <a:rPr lang="en-US" dirty="0"/>
              <a:t>text here.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471543"/>
            <a:ext cx="2103120" cy="79806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" y="4030378"/>
            <a:ext cx="12192000" cy="11572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 spc="600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1999" cy="3746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1688584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52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7"/>
          <p:cNvSpPr/>
          <p:nvPr/>
        </p:nvSpPr>
        <p:spPr>
          <a:xfrm flipH="1" flipV="1">
            <a:off x="8392584" y="0"/>
            <a:ext cx="3799416" cy="1473200"/>
          </a:xfrm>
          <a:custGeom>
            <a:avLst/>
            <a:gdLst>
              <a:gd name="connsiteX0" fmla="*/ 0 w 2951162"/>
              <a:gd name="connsiteY0" fmla="*/ 1106487 h 1106487"/>
              <a:gd name="connsiteX1" fmla="*/ 0 w 2951162"/>
              <a:gd name="connsiteY1" fmla="*/ 0 h 1106487"/>
              <a:gd name="connsiteX2" fmla="*/ 2951162 w 2951162"/>
              <a:gd name="connsiteY2" fmla="*/ 1106487 h 1106487"/>
              <a:gd name="connsiteX3" fmla="*/ 0 w 2951162"/>
              <a:gd name="connsiteY3" fmla="*/ 1106487 h 1106487"/>
              <a:gd name="connsiteX0" fmla="*/ 0 w 2951162"/>
              <a:gd name="connsiteY0" fmla="*/ 1004887 h 1004887"/>
              <a:gd name="connsiteX1" fmla="*/ 16933 w 2951162"/>
              <a:gd name="connsiteY1" fmla="*/ 0 h 1004887"/>
              <a:gd name="connsiteX2" fmla="*/ 2951162 w 2951162"/>
              <a:gd name="connsiteY2" fmla="*/ 1004887 h 1004887"/>
              <a:gd name="connsiteX3" fmla="*/ 0 w 2951162"/>
              <a:gd name="connsiteY3" fmla="*/ 1004887 h 1004887"/>
              <a:gd name="connsiteX0" fmla="*/ 0 w 3027362"/>
              <a:gd name="connsiteY0" fmla="*/ 1004887 h 1030287"/>
              <a:gd name="connsiteX1" fmla="*/ 16933 w 3027362"/>
              <a:gd name="connsiteY1" fmla="*/ 0 h 1030287"/>
              <a:gd name="connsiteX2" fmla="*/ 3027362 w 3027362"/>
              <a:gd name="connsiteY2" fmla="*/ 1030287 h 1030287"/>
              <a:gd name="connsiteX3" fmla="*/ 0 w 3027362"/>
              <a:gd name="connsiteY3" fmla="*/ 1004887 h 1030287"/>
              <a:gd name="connsiteX0" fmla="*/ 0 w 3044296"/>
              <a:gd name="connsiteY0" fmla="*/ 1004887 h 1004887"/>
              <a:gd name="connsiteX1" fmla="*/ 16933 w 3044296"/>
              <a:gd name="connsiteY1" fmla="*/ 0 h 1004887"/>
              <a:gd name="connsiteX2" fmla="*/ 3044296 w 3044296"/>
              <a:gd name="connsiteY2" fmla="*/ 1004887 h 1004887"/>
              <a:gd name="connsiteX3" fmla="*/ 0 w 3044296"/>
              <a:gd name="connsiteY3" fmla="*/ 1004887 h 1004887"/>
              <a:gd name="connsiteX0" fmla="*/ 0 w 2669444"/>
              <a:gd name="connsiteY0" fmla="*/ 1004887 h 1004887"/>
              <a:gd name="connsiteX1" fmla="*/ 16933 w 2669444"/>
              <a:gd name="connsiteY1" fmla="*/ 0 h 1004887"/>
              <a:gd name="connsiteX2" fmla="*/ 2669444 w 2669444"/>
              <a:gd name="connsiteY2" fmla="*/ 1004887 h 1004887"/>
              <a:gd name="connsiteX3" fmla="*/ 0 w 2669444"/>
              <a:gd name="connsiteY3" fmla="*/ 1004887 h 1004887"/>
              <a:gd name="connsiteX0" fmla="*/ 0 w 2837288"/>
              <a:gd name="connsiteY0" fmla="*/ 1004887 h 1004887"/>
              <a:gd name="connsiteX1" fmla="*/ 16933 w 2837288"/>
              <a:gd name="connsiteY1" fmla="*/ 0 h 1004887"/>
              <a:gd name="connsiteX2" fmla="*/ 2837288 w 2837288"/>
              <a:gd name="connsiteY2" fmla="*/ 1004887 h 1004887"/>
              <a:gd name="connsiteX3" fmla="*/ 0 w 2837288"/>
              <a:gd name="connsiteY3" fmla="*/ 1004887 h 1004887"/>
              <a:gd name="connsiteX0" fmla="*/ 0 w 2675039"/>
              <a:gd name="connsiteY0" fmla="*/ 1004887 h 1004887"/>
              <a:gd name="connsiteX1" fmla="*/ 16933 w 2675039"/>
              <a:gd name="connsiteY1" fmla="*/ 0 h 1004887"/>
              <a:gd name="connsiteX2" fmla="*/ 2675039 w 2675039"/>
              <a:gd name="connsiteY2" fmla="*/ 988103 h 1004887"/>
              <a:gd name="connsiteX3" fmla="*/ 0 w 2675039"/>
              <a:gd name="connsiteY3" fmla="*/ 1004887 h 1004887"/>
              <a:gd name="connsiteX0" fmla="*/ 0 w 2663849"/>
              <a:gd name="connsiteY0" fmla="*/ 1004887 h 1004887"/>
              <a:gd name="connsiteX1" fmla="*/ 16933 w 2663849"/>
              <a:gd name="connsiteY1" fmla="*/ 0 h 1004887"/>
              <a:gd name="connsiteX2" fmla="*/ 2663849 w 2663849"/>
              <a:gd name="connsiteY2" fmla="*/ 1004887 h 1004887"/>
              <a:gd name="connsiteX3" fmla="*/ 0 w 2663849"/>
              <a:gd name="connsiteY3" fmla="*/ 1004887 h 1004887"/>
              <a:gd name="connsiteX0" fmla="*/ 0 w 2663849"/>
              <a:gd name="connsiteY0" fmla="*/ 1105589 h 1105589"/>
              <a:gd name="connsiteX1" fmla="*/ 149 w 2663849"/>
              <a:gd name="connsiteY1" fmla="*/ 0 h 1105589"/>
              <a:gd name="connsiteX2" fmla="*/ 2663849 w 2663849"/>
              <a:gd name="connsiteY2" fmla="*/ 1105589 h 1105589"/>
              <a:gd name="connsiteX3" fmla="*/ 0 w 2663849"/>
              <a:gd name="connsiteY3" fmla="*/ 1105589 h 110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3849" h="1105589">
                <a:moveTo>
                  <a:pt x="0" y="1105589"/>
                </a:moveTo>
                <a:cubicBezTo>
                  <a:pt x="50" y="737059"/>
                  <a:pt x="99" y="368530"/>
                  <a:pt x="149" y="0"/>
                </a:cubicBezTo>
                <a:lnTo>
                  <a:pt x="2663849" y="1105589"/>
                </a:lnTo>
                <a:lnTo>
                  <a:pt x="0" y="1105589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5" name="Right Triangle 10"/>
          <p:cNvSpPr/>
          <p:nvPr/>
        </p:nvSpPr>
        <p:spPr>
          <a:xfrm flipH="1" flipV="1">
            <a:off x="9112251" y="1"/>
            <a:ext cx="3090333" cy="1488017"/>
          </a:xfrm>
          <a:custGeom>
            <a:avLst/>
            <a:gdLst>
              <a:gd name="connsiteX0" fmla="*/ 0 w 2832629"/>
              <a:gd name="connsiteY0" fmla="*/ 1106487 h 1106487"/>
              <a:gd name="connsiteX1" fmla="*/ 0 w 2832629"/>
              <a:gd name="connsiteY1" fmla="*/ 0 h 1106487"/>
              <a:gd name="connsiteX2" fmla="*/ 2832629 w 2832629"/>
              <a:gd name="connsiteY2" fmla="*/ 1106487 h 1106487"/>
              <a:gd name="connsiteX3" fmla="*/ 0 w 2832629"/>
              <a:gd name="connsiteY3" fmla="*/ 1106487 h 1106487"/>
              <a:gd name="connsiteX0" fmla="*/ 0 w 2485496"/>
              <a:gd name="connsiteY0" fmla="*/ 1106487 h 1106487"/>
              <a:gd name="connsiteX1" fmla="*/ 0 w 2485496"/>
              <a:gd name="connsiteY1" fmla="*/ 0 h 1106487"/>
              <a:gd name="connsiteX2" fmla="*/ 2485496 w 2485496"/>
              <a:gd name="connsiteY2" fmla="*/ 1098020 h 1106487"/>
              <a:gd name="connsiteX3" fmla="*/ 0 w 2485496"/>
              <a:gd name="connsiteY3" fmla="*/ 1106487 h 1106487"/>
              <a:gd name="connsiteX0" fmla="*/ 0 w 2485496"/>
              <a:gd name="connsiteY0" fmla="*/ 1182687 h 1182687"/>
              <a:gd name="connsiteX1" fmla="*/ 8466 w 2485496"/>
              <a:gd name="connsiteY1" fmla="*/ 0 h 1182687"/>
              <a:gd name="connsiteX2" fmla="*/ 2485496 w 2485496"/>
              <a:gd name="connsiteY2" fmla="*/ 1174220 h 1182687"/>
              <a:gd name="connsiteX3" fmla="*/ 0 w 2485496"/>
              <a:gd name="connsiteY3" fmla="*/ 1182687 h 1182687"/>
              <a:gd name="connsiteX0" fmla="*/ 0 w 2379194"/>
              <a:gd name="connsiteY0" fmla="*/ 1182687 h 1182687"/>
              <a:gd name="connsiteX1" fmla="*/ 8466 w 2379194"/>
              <a:gd name="connsiteY1" fmla="*/ 0 h 1182687"/>
              <a:gd name="connsiteX2" fmla="*/ 2379194 w 2379194"/>
              <a:gd name="connsiteY2" fmla="*/ 1174220 h 1182687"/>
              <a:gd name="connsiteX3" fmla="*/ 0 w 2379194"/>
              <a:gd name="connsiteY3" fmla="*/ 1182687 h 1182687"/>
              <a:gd name="connsiteX0" fmla="*/ 0 w 2317652"/>
              <a:gd name="connsiteY0" fmla="*/ 1182687 h 1182687"/>
              <a:gd name="connsiteX1" fmla="*/ 8466 w 2317652"/>
              <a:gd name="connsiteY1" fmla="*/ 0 h 1182687"/>
              <a:gd name="connsiteX2" fmla="*/ 2317652 w 2317652"/>
              <a:gd name="connsiteY2" fmla="*/ 1180144 h 1182687"/>
              <a:gd name="connsiteX3" fmla="*/ 0 w 2317652"/>
              <a:gd name="connsiteY3" fmla="*/ 1182687 h 118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7652" h="1182687">
                <a:moveTo>
                  <a:pt x="0" y="1182687"/>
                </a:moveTo>
                <a:lnTo>
                  <a:pt x="8466" y="0"/>
                </a:lnTo>
                <a:lnTo>
                  <a:pt x="2317652" y="1180144"/>
                </a:lnTo>
                <a:lnTo>
                  <a:pt x="0" y="1182687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sp>
        <p:nvSpPr>
          <p:cNvPr id="6" name="Right Triangle 6"/>
          <p:cNvSpPr/>
          <p:nvPr/>
        </p:nvSpPr>
        <p:spPr>
          <a:xfrm flipH="1" flipV="1">
            <a:off x="9577918" y="1"/>
            <a:ext cx="2622549" cy="1833033"/>
          </a:xfrm>
          <a:custGeom>
            <a:avLst/>
            <a:gdLst>
              <a:gd name="connsiteX0" fmla="*/ 0 w 2347912"/>
              <a:gd name="connsiteY0" fmla="*/ 1355725 h 1355725"/>
              <a:gd name="connsiteX1" fmla="*/ 0 w 2347912"/>
              <a:gd name="connsiteY1" fmla="*/ 0 h 1355725"/>
              <a:gd name="connsiteX2" fmla="*/ 2347912 w 2347912"/>
              <a:gd name="connsiteY2" fmla="*/ 1355725 h 1355725"/>
              <a:gd name="connsiteX3" fmla="*/ 0 w 2347912"/>
              <a:gd name="connsiteY3" fmla="*/ 1355725 h 1355725"/>
              <a:gd name="connsiteX0" fmla="*/ 0 w 2185662"/>
              <a:gd name="connsiteY0" fmla="*/ 1355725 h 1355725"/>
              <a:gd name="connsiteX1" fmla="*/ 0 w 2185662"/>
              <a:gd name="connsiteY1" fmla="*/ 0 h 1355725"/>
              <a:gd name="connsiteX2" fmla="*/ 2185662 w 2185662"/>
              <a:gd name="connsiteY2" fmla="*/ 1316563 h 1355725"/>
              <a:gd name="connsiteX3" fmla="*/ 0 w 2185662"/>
              <a:gd name="connsiteY3" fmla="*/ 1355725 h 1355725"/>
              <a:gd name="connsiteX0" fmla="*/ 0 w 2213636"/>
              <a:gd name="connsiteY0" fmla="*/ 1355725 h 1355725"/>
              <a:gd name="connsiteX1" fmla="*/ 0 w 2213636"/>
              <a:gd name="connsiteY1" fmla="*/ 0 h 1355725"/>
              <a:gd name="connsiteX2" fmla="*/ 2213636 w 2213636"/>
              <a:gd name="connsiteY2" fmla="*/ 1350130 h 1355725"/>
              <a:gd name="connsiteX3" fmla="*/ 0 w 2213636"/>
              <a:gd name="connsiteY3" fmla="*/ 1355725 h 1355725"/>
              <a:gd name="connsiteX0" fmla="*/ 0 w 2213636"/>
              <a:gd name="connsiteY0" fmla="*/ 1176699 h 1176699"/>
              <a:gd name="connsiteX1" fmla="*/ 11189 w 2213636"/>
              <a:gd name="connsiteY1" fmla="*/ 0 h 1176699"/>
              <a:gd name="connsiteX2" fmla="*/ 2213636 w 2213636"/>
              <a:gd name="connsiteY2" fmla="*/ 1171104 h 1176699"/>
              <a:gd name="connsiteX3" fmla="*/ 0 w 2213636"/>
              <a:gd name="connsiteY3" fmla="*/ 1176699 h 1176699"/>
              <a:gd name="connsiteX0" fmla="*/ 0 w 2213636"/>
              <a:gd name="connsiteY0" fmla="*/ 1193483 h 1193483"/>
              <a:gd name="connsiteX1" fmla="*/ 5594 w 2213636"/>
              <a:gd name="connsiteY1" fmla="*/ 0 h 1193483"/>
              <a:gd name="connsiteX2" fmla="*/ 2213636 w 2213636"/>
              <a:gd name="connsiteY2" fmla="*/ 1187888 h 1193483"/>
              <a:gd name="connsiteX3" fmla="*/ 0 w 2213636"/>
              <a:gd name="connsiteY3" fmla="*/ 1193483 h 1193483"/>
              <a:gd name="connsiteX0" fmla="*/ 0 w 2213636"/>
              <a:gd name="connsiteY0" fmla="*/ 1199077 h 1199077"/>
              <a:gd name="connsiteX1" fmla="*/ 5594 w 2213636"/>
              <a:gd name="connsiteY1" fmla="*/ 0 h 1199077"/>
              <a:gd name="connsiteX2" fmla="*/ 2213636 w 2213636"/>
              <a:gd name="connsiteY2" fmla="*/ 1193482 h 1199077"/>
              <a:gd name="connsiteX3" fmla="*/ 0 w 2213636"/>
              <a:gd name="connsiteY3" fmla="*/ 1199077 h 1199077"/>
              <a:gd name="connsiteX0" fmla="*/ 539 w 2214175"/>
              <a:gd name="connsiteY0" fmla="*/ 1210266 h 1210266"/>
              <a:gd name="connsiteX1" fmla="*/ 538 w 2214175"/>
              <a:gd name="connsiteY1" fmla="*/ 0 h 1210266"/>
              <a:gd name="connsiteX2" fmla="*/ 2214175 w 2214175"/>
              <a:gd name="connsiteY2" fmla="*/ 1204671 h 1210266"/>
              <a:gd name="connsiteX3" fmla="*/ 539 w 2214175"/>
              <a:gd name="connsiteY3" fmla="*/ 1210266 h 1210266"/>
              <a:gd name="connsiteX0" fmla="*/ 0 w 2213636"/>
              <a:gd name="connsiteY0" fmla="*/ 1176698 h 1176698"/>
              <a:gd name="connsiteX1" fmla="*/ 5594 w 2213636"/>
              <a:gd name="connsiteY1" fmla="*/ 0 h 1176698"/>
              <a:gd name="connsiteX2" fmla="*/ 2213636 w 2213636"/>
              <a:gd name="connsiteY2" fmla="*/ 1171103 h 1176698"/>
              <a:gd name="connsiteX3" fmla="*/ 0 w 2213636"/>
              <a:gd name="connsiteY3" fmla="*/ 1176698 h 1176698"/>
              <a:gd name="connsiteX0" fmla="*/ 0 w 2068171"/>
              <a:gd name="connsiteY0" fmla="*/ 1176698 h 1176698"/>
              <a:gd name="connsiteX1" fmla="*/ 5594 w 2068171"/>
              <a:gd name="connsiteY1" fmla="*/ 0 h 1176698"/>
              <a:gd name="connsiteX2" fmla="*/ 2068171 w 2068171"/>
              <a:gd name="connsiteY2" fmla="*/ 1165508 h 1176698"/>
              <a:gd name="connsiteX3" fmla="*/ 0 w 2068171"/>
              <a:gd name="connsiteY3" fmla="*/ 1176698 h 1176698"/>
              <a:gd name="connsiteX0" fmla="*/ 5844 w 2074015"/>
              <a:gd name="connsiteY0" fmla="*/ 1238239 h 1238239"/>
              <a:gd name="connsiteX1" fmla="*/ 248 w 2074015"/>
              <a:gd name="connsiteY1" fmla="*/ 0 h 1238239"/>
              <a:gd name="connsiteX2" fmla="*/ 2074015 w 2074015"/>
              <a:gd name="connsiteY2" fmla="*/ 1227049 h 1238239"/>
              <a:gd name="connsiteX3" fmla="*/ 5844 w 2074015"/>
              <a:gd name="connsiteY3" fmla="*/ 1238239 h 1238239"/>
              <a:gd name="connsiteX0" fmla="*/ 5844 w 1867008"/>
              <a:gd name="connsiteY0" fmla="*/ 1238239 h 1238239"/>
              <a:gd name="connsiteX1" fmla="*/ 248 w 1867008"/>
              <a:gd name="connsiteY1" fmla="*/ 0 h 1238239"/>
              <a:gd name="connsiteX2" fmla="*/ 1867008 w 1867008"/>
              <a:gd name="connsiteY2" fmla="*/ 1227049 h 1238239"/>
              <a:gd name="connsiteX3" fmla="*/ 5844 w 1867008"/>
              <a:gd name="connsiteY3" fmla="*/ 1238239 h 123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008" h="1238239">
                <a:moveTo>
                  <a:pt x="5844" y="1238239"/>
                </a:moveTo>
                <a:cubicBezTo>
                  <a:pt x="7709" y="840411"/>
                  <a:pt x="-1617" y="397828"/>
                  <a:pt x="248" y="0"/>
                </a:cubicBezTo>
                <a:lnTo>
                  <a:pt x="1867008" y="1227049"/>
                </a:lnTo>
                <a:lnTo>
                  <a:pt x="5844" y="1238239"/>
                </a:lnTo>
                <a:close/>
              </a:path>
            </a:pathLst>
          </a:custGeom>
          <a:solidFill>
            <a:schemeClr val="accent2">
              <a:alpha val="7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atin typeface="Aleo Regular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234" y="260351"/>
            <a:ext cx="1409700" cy="53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6345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rgbClr val="404040"/>
                </a:solidFill>
                <a:latin typeface="Arial"/>
                <a:cs typeface="Arial"/>
              </a:defRPr>
            </a:lvl1pPr>
            <a:lvl2pPr>
              <a:buClr>
                <a:schemeClr val="accent2"/>
              </a:buClr>
              <a:defRPr>
                <a:solidFill>
                  <a:srgbClr val="404040"/>
                </a:solidFill>
                <a:latin typeface="Arial"/>
                <a:cs typeface="Arial"/>
              </a:defRPr>
            </a:lvl2pPr>
            <a:lvl3pPr>
              <a:buClr>
                <a:schemeClr val="accent2"/>
              </a:buClr>
              <a:defRPr>
                <a:solidFill>
                  <a:srgbClr val="404040"/>
                </a:solidFill>
                <a:latin typeface="Arial"/>
                <a:cs typeface="Arial"/>
              </a:defRPr>
            </a:lvl3pPr>
            <a:lvl4pPr>
              <a:buClr>
                <a:schemeClr val="accent2"/>
              </a:buClr>
              <a:defRPr>
                <a:solidFill>
                  <a:srgbClr val="404040"/>
                </a:solidFill>
                <a:latin typeface="Arial"/>
                <a:cs typeface="Arial"/>
              </a:defRPr>
            </a:lvl4pPr>
            <a:lvl5pPr>
              <a:buClr>
                <a:schemeClr val="accent2"/>
              </a:buClr>
              <a:defRPr>
                <a:solidFill>
                  <a:srgbClr val="40404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346048"/>
            <a:ext cx="8451851" cy="1143000"/>
          </a:xfrm>
        </p:spPr>
        <p:txBody>
          <a:bodyPr>
            <a:normAutofit/>
          </a:bodyPr>
          <a:lstStyle>
            <a:lvl1pPr>
              <a:defRPr sz="4267" b="0" i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1000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A5B7D213-F95D-4482-ACAE-2E0DEFD800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2"/>
          </p:nvPr>
        </p:nvSpPr>
        <p:spPr>
          <a:xfrm>
            <a:off x="7624234" y="6377518"/>
            <a:ext cx="1435100" cy="366183"/>
          </a:xfrm>
        </p:spPr>
        <p:txBody>
          <a:bodyPr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799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 flipH="1">
            <a:off x="3" y="1097629"/>
            <a:ext cx="12206852" cy="4835169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345177"/>
              <a:gd name="connsiteX1" fmla="*/ 9178925 w 9178925"/>
              <a:gd name="connsiteY1" fmla="*/ 735184 h 3345177"/>
              <a:gd name="connsiteX2" fmla="*/ 9178925 w 9178925"/>
              <a:gd name="connsiteY2" fmla="*/ 3345177 h 3345177"/>
              <a:gd name="connsiteX3" fmla="*/ 0 w 9178925"/>
              <a:gd name="connsiteY3" fmla="*/ 3345177 h 3345177"/>
              <a:gd name="connsiteX4" fmla="*/ 0 w 9178925"/>
              <a:gd name="connsiteY4" fmla="*/ 0 h 3345177"/>
              <a:gd name="connsiteX0" fmla="*/ 0 w 9178925"/>
              <a:gd name="connsiteY0" fmla="*/ 0 h 3467707"/>
              <a:gd name="connsiteX1" fmla="*/ 9178925 w 9178925"/>
              <a:gd name="connsiteY1" fmla="*/ 857714 h 3467707"/>
              <a:gd name="connsiteX2" fmla="*/ 9178925 w 9178925"/>
              <a:gd name="connsiteY2" fmla="*/ 3467707 h 3467707"/>
              <a:gd name="connsiteX3" fmla="*/ 0 w 9178925"/>
              <a:gd name="connsiteY3" fmla="*/ 3467707 h 3467707"/>
              <a:gd name="connsiteX4" fmla="*/ 0 w 9178925"/>
              <a:gd name="connsiteY4" fmla="*/ 0 h 3467707"/>
              <a:gd name="connsiteX0" fmla="*/ 0 w 9178925"/>
              <a:gd name="connsiteY0" fmla="*/ 0 h 3679350"/>
              <a:gd name="connsiteX1" fmla="*/ 9178925 w 9178925"/>
              <a:gd name="connsiteY1" fmla="*/ 857714 h 3679350"/>
              <a:gd name="connsiteX2" fmla="*/ 9178925 w 9178925"/>
              <a:gd name="connsiteY2" fmla="*/ 3679350 h 3679350"/>
              <a:gd name="connsiteX3" fmla="*/ 0 w 9178925"/>
              <a:gd name="connsiteY3" fmla="*/ 3467707 h 3679350"/>
              <a:gd name="connsiteX4" fmla="*/ 0 w 9178925"/>
              <a:gd name="connsiteY4" fmla="*/ 0 h 3679350"/>
              <a:gd name="connsiteX0" fmla="*/ 11184 w 9190109"/>
              <a:gd name="connsiteY0" fmla="*/ 0 h 3679350"/>
              <a:gd name="connsiteX1" fmla="*/ 9190109 w 9190109"/>
              <a:gd name="connsiteY1" fmla="*/ 857714 h 3679350"/>
              <a:gd name="connsiteX2" fmla="*/ 9190109 w 9190109"/>
              <a:gd name="connsiteY2" fmla="*/ 3679350 h 3679350"/>
              <a:gd name="connsiteX3" fmla="*/ 0 w 9190109"/>
              <a:gd name="connsiteY3" fmla="*/ 3289480 h 3679350"/>
              <a:gd name="connsiteX4" fmla="*/ 11184 w 9190109"/>
              <a:gd name="connsiteY4" fmla="*/ 0 h 3679350"/>
              <a:gd name="connsiteX0" fmla="*/ 11184 w 9190109"/>
              <a:gd name="connsiteY0" fmla="*/ 0 h 3869527"/>
              <a:gd name="connsiteX1" fmla="*/ 9190109 w 9190109"/>
              <a:gd name="connsiteY1" fmla="*/ 857714 h 3869527"/>
              <a:gd name="connsiteX2" fmla="*/ 9190109 w 9190109"/>
              <a:gd name="connsiteY2" fmla="*/ 3869527 h 3869527"/>
              <a:gd name="connsiteX3" fmla="*/ 0 w 9190109"/>
              <a:gd name="connsiteY3" fmla="*/ 3289480 h 3869527"/>
              <a:gd name="connsiteX4" fmla="*/ 11184 w 9190109"/>
              <a:gd name="connsiteY4" fmla="*/ 0 h 3869527"/>
              <a:gd name="connsiteX0" fmla="*/ 11184 w 9190109"/>
              <a:gd name="connsiteY0" fmla="*/ 0 h 3869527"/>
              <a:gd name="connsiteX1" fmla="*/ 9190109 w 9190109"/>
              <a:gd name="connsiteY1" fmla="*/ 857714 h 3869527"/>
              <a:gd name="connsiteX2" fmla="*/ 9190109 w 9190109"/>
              <a:gd name="connsiteY2" fmla="*/ 3869527 h 3869527"/>
              <a:gd name="connsiteX3" fmla="*/ 0 w 9190109"/>
              <a:gd name="connsiteY3" fmla="*/ 3348911 h 3869527"/>
              <a:gd name="connsiteX4" fmla="*/ 11184 w 9190109"/>
              <a:gd name="connsiteY4" fmla="*/ 0 h 386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0109" h="3869527">
                <a:moveTo>
                  <a:pt x="11184" y="0"/>
                </a:moveTo>
                <a:lnTo>
                  <a:pt x="9190109" y="857714"/>
                </a:lnTo>
                <a:lnTo>
                  <a:pt x="9190109" y="3869527"/>
                </a:lnTo>
                <a:lnTo>
                  <a:pt x="0" y="3348911"/>
                </a:lnTo>
                <a:lnTo>
                  <a:pt x="11184" y="0"/>
                </a:lnTo>
                <a:close/>
              </a:path>
            </a:pathLst>
          </a:custGeom>
          <a:solidFill>
            <a:schemeClr val="accent2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10" name="Rectangle 4"/>
          <p:cNvSpPr/>
          <p:nvPr userDrawn="1"/>
        </p:nvSpPr>
        <p:spPr>
          <a:xfrm>
            <a:off x="6" y="810817"/>
            <a:ext cx="12206852" cy="4902897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813020"/>
              <a:gd name="connsiteX1" fmla="*/ 9178925 w 9178925"/>
              <a:gd name="connsiteY1" fmla="*/ 946827 h 3813020"/>
              <a:gd name="connsiteX2" fmla="*/ 9178925 w 9178925"/>
              <a:gd name="connsiteY2" fmla="*/ 3813020 h 3813020"/>
              <a:gd name="connsiteX3" fmla="*/ 0 w 9178925"/>
              <a:gd name="connsiteY3" fmla="*/ 3556820 h 3813020"/>
              <a:gd name="connsiteX4" fmla="*/ 0 w 9178925"/>
              <a:gd name="connsiteY4" fmla="*/ 0 h 3813020"/>
              <a:gd name="connsiteX0" fmla="*/ 0 w 9178925"/>
              <a:gd name="connsiteY0" fmla="*/ 0 h 3813020"/>
              <a:gd name="connsiteX1" fmla="*/ 9178925 w 9178925"/>
              <a:gd name="connsiteY1" fmla="*/ 946827 h 3813020"/>
              <a:gd name="connsiteX2" fmla="*/ 9178925 w 9178925"/>
              <a:gd name="connsiteY2" fmla="*/ 3813020 h 3813020"/>
              <a:gd name="connsiteX3" fmla="*/ 0 w 9178925"/>
              <a:gd name="connsiteY3" fmla="*/ 2955306 h 3813020"/>
              <a:gd name="connsiteX4" fmla="*/ 0 w 9178925"/>
              <a:gd name="connsiteY4" fmla="*/ 0 h 3813020"/>
              <a:gd name="connsiteX0" fmla="*/ 0 w 9190109"/>
              <a:gd name="connsiteY0" fmla="*/ 0 h 3757325"/>
              <a:gd name="connsiteX1" fmla="*/ 9178925 w 9190109"/>
              <a:gd name="connsiteY1" fmla="*/ 946827 h 3757325"/>
              <a:gd name="connsiteX2" fmla="*/ 9190109 w 9190109"/>
              <a:gd name="connsiteY2" fmla="*/ 3757325 h 3757325"/>
              <a:gd name="connsiteX3" fmla="*/ 0 w 9190109"/>
              <a:gd name="connsiteY3" fmla="*/ 2955306 h 3757325"/>
              <a:gd name="connsiteX4" fmla="*/ 0 w 9190109"/>
              <a:gd name="connsiteY4" fmla="*/ 0 h 3757325"/>
              <a:gd name="connsiteX0" fmla="*/ 0 w 9190109"/>
              <a:gd name="connsiteY0" fmla="*/ 0 h 3923729"/>
              <a:gd name="connsiteX1" fmla="*/ 9178925 w 9190109"/>
              <a:gd name="connsiteY1" fmla="*/ 1113231 h 3923729"/>
              <a:gd name="connsiteX2" fmla="*/ 9190109 w 9190109"/>
              <a:gd name="connsiteY2" fmla="*/ 3923729 h 3923729"/>
              <a:gd name="connsiteX3" fmla="*/ 0 w 9190109"/>
              <a:gd name="connsiteY3" fmla="*/ 3121710 h 3923729"/>
              <a:gd name="connsiteX4" fmla="*/ 0 w 9190109"/>
              <a:gd name="connsiteY4" fmla="*/ 0 h 3923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0109" h="3923729">
                <a:moveTo>
                  <a:pt x="0" y="0"/>
                </a:moveTo>
                <a:lnTo>
                  <a:pt x="9178925" y="1113231"/>
                </a:lnTo>
                <a:lnTo>
                  <a:pt x="9190109" y="3923729"/>
                </a:lnTo>
                <a:lnTo>
                  <a:pt x="0" y="31217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14" name="Rectangle 4"/>
          <p:cNvSpPr/>
          <p:nvPr userDrawn="1"/>
        </p:nvSpPr>
        <p:spPr>
          <a:xfrm>
            <a:off x="3" y="1424377"/>
            <a:ext cx="12206853" cy="4850020"/>
          </a:xfrm>
          <a:custGeom>
            <a:avLst/>
            <a:gdLst>
              <a:gd name="connsiteX0" fmla="*/ 0 w 9178925"/>
              <a:gd name="connsiteY0" fmla="*/ 0 h 3545681"/>
              <a:gd name="connsiteX1" fmla="*/ 9178925 w 9178925"/>
              <a:gd name="connsiteY1" fmla="*/ 0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45681"/>
              <a:gd name="connsiteX1" fmla="*/ 9178925 w 9178925"/>
              <a:gd name="connsiteY1" fmla="*/ 935688 h 3545681"/>
              <a:gd name="connsiteX2" fmla="*/ 9178925 w 9178925"/>
              <a:gd name="connsiteY2" fmla="*/ 3545681 h 3545681"/>
              <a:gd name="connsiteX3" fmla="*/ 0 w 9178925"/>
              <a:gd name="connsiteY3" fmla="*/ 3545681 h 3545681"/>
              <a:gd name="connsiteX4" fmla="*/ 0 w 9178925"/>
              <a:gd name="connsiteY4" fmla="*/ 0 h 3545681"/>
              <a:gd name="connsiteX0" fmla="*/ 0 w 9178925"/>
              <a:gd name="connsiteY0" fmla="*/ 0 h 3556820"/>
              <a:gd name="connsiteX1" fmla="*/ 9178925 w 9178925"/>
              <a:gd name="connsiteY1" fmla="*/ 946827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556820"/>
              <a:gd name="connsiteX1" fmla="*/ 9178925 w 9178925"/>
              <a:gd name="connsiteY1" fmla="*/ 811590 h 3556820"/>
              <a:gd name="connsiteX2" fmla="*/ 9178925 w 9178925"/>
              <a:gd name="connsiteY2" fmla="*/ 3556820 h 3556820"/>
              <a:gd name="connsiteX3" fmla="*/ 0 w 9178925"/>
              <a:gd name="connsiteY3" fmla="*/ 3556820 h 3556820"/>
              <a:gd name="connsiteX4" fmla="*/ 0 w 9178925"/>
              <a:gd name="connsiteY4" fmla="*/ 0 h 3556820"/>
              <a:gd name="connsiteX0" fmla="*/ 0 w 9178925"/>
              <a:gd name="connsiteY0" fmla="*/ 0 h 3556820"/>
              <a:gd name="connsiteX1" fmla="*/ 9178925 w 9178925"/>
              <a:gd name="connsiteY1" fmla="*/ 811590 h 3556820"/>
              <a:gd name="connsiteX2" fmla="*/ 9178925 w 9178925"/>
              <a:gd name="connsiteY2" fmla="*/ 3556820 h 3556820"/>
              <a:gd name="connsiteX3" fmla="*/ 11184 w 9178925"/>
              <a:gd name="connsiteY3" fmla="*/ 3077345 h 3556820"/>
              <a:gd name="connsiteX4" fmla="*/ 0 w 9178925"/>
              <a:gd name="connsiteY4" fmla="*/ 0 h 3556820"/>
              <a:gd name="connsiteX0" fmla="*/ 0 w 9178925"/>
              <a:gd name="connsiteY0" fmla="*/ 0 h 4060883"/>
              <a:gd name="connsiteX1" fmla="*/ 9178925 w 9178925"/>
              <a:gd name="connsiteY1" fmla="*/ 811590 h 4060883"/>
              <a:gd name="connsiteX2" fmla="*/ 9178925 w 9178925"/>
              <a:gd name="connsiteY2" fmla="*/ 4060883 h 4060883"/>
              <a:gd name="connsiteX3" fmla="*/ 11184 w 9178925"/>
              <a:gd name="connsiteY3" fmla="*/ 3077345 h 4060883"/>
              <a:gd name="connsiteX4" fmla="*/ 0 w 9178925"/>
              <a:gd name="connsiteY4" fmla="*/ 0 h 4060883"/>
              <a:gd name="connsiteX0" fmla="*/ 0 w 9178925"/>
              <a:gd name="connsiteY0" fmla="*/ 0 h 4283898"/>
              <a:gd name="connsiteX1" fmla="*/ 9178925 w 9178925"/>
              <a:gd name="connsiteY1" fmla="*/ 811590 h 4283898"/>
              <a:gd name="connsiteX2" fmla="*/ 9178925 w 9178925"/>
              <a:gd name="connsiteY2" fmla="*/ 4283898 h 4283898"/>
              <a:gd name="connsiteX3" fmla="*/ 11184 w 9178925"/>
              <a:gd name="connsiteY3" fmla="*/ 3077345 h 4283898"/>
              <a:gd name="connsiteX4" fmla="*/ 0 w 9178925"/>
              <a:gd name="connsiteY4" fmla="*/ 0 h 42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78925" h="4283898">
                <a:moveTo>
                  <a:pt x="0" y="0"/>
                </a:moveTo>
                <a:lnTo>
                  <a:pt x="9178925" y="811590"/>
                </a:lnTo>
                <a:lnTo>
                  <a:pt x="9178925" y="4283898"/>
                </a:lnTo>
                <a:lnTo>
                  <a:pt x="11184" y="307734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atin typeface="Aleo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970440"/>
            <a:ext cx="10363200" cy="99033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710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Horz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0417" y="3469962"/>
            <a:ext cx="10151166" cy="697628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0417" y="4846477"/>
            <a:ext cx="10151166" cy="526774"/>
          </a:xfrm>
        </p:spPr>
        <p:txBody>
          <a:bodyPr>
            <a:normAutofit/>
          </a:bodyPr>
          <a:lstStyle>
            <a:lvl1pPr marL="0" indent="0" algn="ctr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40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021108" y="4239839"/>
            <a:ext cx="10150475" cy="309563"/>
          </a:xfrm>
        </p:spPr>
        <p:txBody>
          <a:bodyPr>
            <a:noAutofit/>
          </a:bodyPr>
          <a:lstStyle>
            <a:lvl1pPr marL="0" indent="0" algn="ctr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1999" cy="32766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1546761"/>
            <a:ext cx="12191999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64" userDrawn="1">
          <p15:clr>
            <a:srgbClr val="FBAE40"/>
          </p15:clr>
        </p15:guide>
        <p15:guide id="2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Image-Vert-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1148" y="2489009"/>
            <a:ext cx="6460435" cy="133028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400" b="0" i="0" spc="0" baseline="0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1147" y="4692677"/>
            <a:ext cx="6460435" cy="526774"/>
          </a:xfrm>
        </p:spPr>
        <p:txBody>
          <a:bodyPr>
            <a:normAutofit/>
          </a:bodyPr>
          <a:lstStyle>
            <a:lvl1pPr marL="0" indent="0" algn="l">
              <a:buNone/>
              <a:defRPr sz="2400" b="1" i="0" spc="-40" baseline="0"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5760720"/>
            <a:ext cx="2103120" cy="79806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711148" y="4031631"/>
            <a:ext cx="6460435" cy="309563"/>
          </a:xfrm>
        </p:spPr>
        <p:txBody>
          <a:bodyPr>
            <a:noAutofit/>
          </a:bodyPr>
          <a:lstStyle>
            <a:lvl1pPr marL="0" indent="0" algn="l">
              <a:buNone/>
              <a:defRPr sz="2000" b="0" i="1">
                <a:latin typeface="+mj-lt"/>
                <a:ea typeface="Open Sans Light" charset="0"/>
                <a:cs typeface="Open Sans Ligh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" y="0"/>
            <a:ext cx="42291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275111"/>
            <a:ext cx="42440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Light" charset="0"/>
                <a:cs typeface="Open Sans Light" charset="0"/>
              </a:rPr>
              <a:t>(Edit/crop photo to align within this space)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2664" userDrawn="1">
          <p15:clr>
            <a:srgbClr val="FBAE40"/>
          </p15:clr>
        </p15:guide>
        <p15:guide id="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Mktg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Q-Mktg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4"/>
            <a:ext cx="10972800" cy="68531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 i="1"/>
            </a:lvl2pPr>
            <a:lvl3pPr marL="914400" indent="0">
              <a:buNone/>
              <a:defRPr i="1"/>
            </a:lvl3pPr>
            <a:lvl4pPr marL="1371600" indent="0">
              <a:buNone/>
              <a:defRPr i="1"/>
            </a:lvl4pPr>
            <a:lvl5pPr marL="1828800" indent="0"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line and Content-No Q-Mktg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 baseline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562687"/>
            <a:ext cx="10155803" cy="4404061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74320" y="872785"/>
            <a:ext cx="10973118" cy="689902"/>
          </a:xfrm>
        </p:spPr>
        <p:txBody>
          <a:bodyPr/>
          <a:lstStyle>
            <a:lvl1pPr marL="0" indent="0">
              <a:buNone/>
              <a:defRPr i="1">
                <a:solidFill>
                  <a:srgbClr val="5D5B55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Q-Pilla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" y="6438900"/>
            <a:ext cx="12192018" cy="419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881"/>
            <a:ext cx="10972800" cy="680720"/>
          </a:xfrm>
        </p:spPr>
        <p:txBody>
          <a:bodyPr anchor="t">
            <a:noAutofit/>
          </a:bodyPr>
          <a:lstStyle>
            <a:lvl1pPr>
              <a:defRPr sz="4400" b="1" i="0">
                <a:solidFill>
                  <a:srgbClr val="C21C22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188720"/>
            <a:ext cx="10155803" cy="4754880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1pPr>
            <a:lvl2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2pPr>
            <a:lvl3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3pPr>
            <a:lvl4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4pPr>
            <a:lvl5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b="0" i="0" spc="30" baseline="0">
                <a:latin typeface="+mj-lt"/>
                <a:ea typeface="Open Sans Light" charset="0"/>
                <a:cs typeface="Open Sans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08296" y="6420193"/>
            <a:ext cx="483704" cy="437807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</a:lstStyle>
          <a:p>
            <a:fld id="{6476DBEE-108B-C54B-A71F-0F1E32E2925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01600" cy="863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6DBEE-108B-C54B-A71F-0F1E32E29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1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57" r:id="rId3"/>
    <p:sldLayoutId id="2147483658" r:id="rId4"/>
    <p:sldLayoutId id="2147483668" r:id="rId5"/>
    <p:sldLayoutId id="2147483677" r:id="rId6"/>
    <p:sldLayoutId id="2147483680" r:id="rId7"/>
    <p:sldLayoutId id="2147483681" r:id="rId8"/>
    <p:sldLayoutId id="2147483675" r:id="rId9"/>
    <p:sldLayoutId id="2147483678" r:id="rId10"/>
    <p:sldLayoutId id="2147483682" r:id="rId11"/>
    <p:sldLayoutId id="2147483683" r:id="rId12"/>
    <p:sldLayoutId id="2147483685" r:id="rId13"/>
    <p:sldLayoutId id="2147483686" r:id="rId14"/>
    <p:sldLayoutId id="2147483687" r:id="rId15"/>
    <p:sldLayoutId id="2147483688" r:id="rId16"/>
    <p:sldLayoutId id="2147483669" r:id="rId17"/>
    <p:sldLayoutId id="2147483692" r:id="rId18"/>
    <p:sldLayoutId id="2147483676" r:id="rId19"/>
    <p:sldLayoutId id="2147483659" r:id="rId20"/>
    <p:sldLayoutId id="2147483689" r:id="rId21"/>
    <p:sldLayoutId id="2147483651" r:id="rId22"/>
    <p:sldLayoutId id="2147483691" r:id="rId23"/>
    <p:sldLayoutId id="2147483690" r:id="rId24"/>
    <p:sldLayoutId id="2147483684" r:id="rId25"/>
    <p:sldLayoutId id="2147483693" r:id="rId26"/>
    <p:sldLayoutId id="2147483694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go.proquest.com/preferences-cn/update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78082"/>
            <a:ext cx="12192000" cy="1167225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定位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获取全球研究信息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E0551D9-F95C-4629-8892-5BCB8FA95D04}"/>
              </a:ext>
            </a:extLst>
          </p:cNvPr>
          <p:cNvSpPr txBox="1">
            <a:spLocks/>
          </p:cNvSpPr>
          <p:nvPr/>
        </p:nvSpPr>
        <p:spPr>
          <a:xfrm>
            <a:off x="4419600" y="5224093"/>
            <a:ext cx="7772400" cy="861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2400" b="1" i="0" kern="1200" spc="-40" baseline="0">
                <a:solidFill>
                  <a:schemeClr val="bg1"/>
                </a:solidFill>
                <a:latin typeface="+mn-lt"/>
                <a:ea typeface="Open Sans Semibold" charset="0"/>
                <a:cs typeface="Open Sans Semibold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王剑飞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培训及咨询顾问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jim.wang@proquest.com</a:t>
            </a:r>
          </a:p>
        </p:txBody>
      </p:sp>
    </p:spTree>
    <p:extLst>
      <p:ext uri="{BB962C8B-B14F-4D97-AF65-F5344CB8AC3E}">
        <p14:creationId xmlns:p14="http://schemas.microsoft.com/office/powerpoint/2010/main" val="141462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>
            <a:spLocks noGrp="1"/>
          </p:cNvSpPr>
          <p:nvPr>
            <p:ph type="title"/>
          </p:nvPr>
        </p:nvSpPr>
        <p:spPr>
          <a:xfrm>
            <a:off x="161544" y="0"/>
            <a:ext cx="7162800" cy="10668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资源概述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31F35-F32C-4FAE-8E46-844AB355E783}"/>
              </a:ext>
            </a:extLst>
          </p:cNvPr>
          <p:cNvSpPr/>
          <p:nvPr/>
        </p:nvSpPr>
        <p:spPr>
          <a:xfrm>
            <a:off x="161543" y="698829"/>
            <a:ext cx="117346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例如节选文章：</a:t>
            </a:r>
            <a:r>
              <a:rPr lang="en-US" dirty="0"/>
              <a:t> </a:t>
            </a:r>
            <a:r>
              <a:rPr lang="en-US" sz="2800" dirty="0"/>
              <a:t>Peer feedback in second language writing (2005-2014) </a:t>
            </a:r>
            <a:r>
              <a:rPr lang="en-US" dirty="0"/>
              <a:t>      Yu, </a:t>
            </a:r>
            <a:r>
              <a:rPr lang="en-US" dirty="0" err="1"/>
              <a:t>Shulin</a:t>
            </a:r>
            <a:r>
              <a:rPr lang="en-US" dirty="0"/>
              <a:t>; Lee, Icy. Language Teaching; Cambridge Vol. 49, </a:t>
            </a:r>
            <a:r>
              <a:rPr lang="en-US" dirty="0" err="1"/>
              <a:t>Iss</a:t>
            </a:r>
            <a:r>
              <a:rPr lang="en-US" dirty="0"/>
              <a:t>. 4,  (Oct 2016): 461-493.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1F066-C201-41BB-8D8F-33BA9EFF9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9048"/>
            <a:ext cx="12192000" cy="53589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B9E7F7-A056-4FBC-9FC1-E15134EBB6DC}"/>
              </a:ext>
            </a:extLst>
          </p:cNvPr>
          <p:cNvSpPr/>
          <p:nvPr/>
        </p:nvSpPr>
        <p:spPr>
          <a:xfrm>
            <a:off x="6646127" y="1213614"/>
            <a:ext cx="5487690" cy="16655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撰写文献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Introduction, Literature review, Method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等还会大量引用权威文献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/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观点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DE0CF9-4DF2-45F1-99E5-A5114D2D9FEE}"/>
              </a:ext>
            </a:extLst>
          </p:cNvPr>
          <p:cNvCxnSpPr>
            <a:cxnSpLocks/>
          </p:cNvCxnSpPr>
          <p:nvPr/>
        </p:nvCxnSpPr>
        <p:spPr>
          <a:xfrm>
            <a:off x="10190247" y="3172291"/>
            <a:ext cx="13289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0EF281D-6414-4301-8B27-69BE0DE1B113}"/>
              </a:ext>
            </a:extLst>
          </p:cNvPr>
          <p:cNvCxnSpPr>
            <a:cxnSpLocks/>
          </p:cNvCxnSpPr>
          <p:nvPr/>
        </p:nvCxnSpPr>
        <p:spPr>
          <a:xfrm>
            <a:off x="284247" y="3525413"/>
            <a:ext cx="1133532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B9E0B2-C9FE-4E2C-BB1E-3D887A623EEB}"/>
              </a:ext>
            </a:extLst>
          </p:cNvPr>
          <p:cNvCxnSpPr>
            <a:cxnSpLocks/>
          </p:cNvCxnSpPr>
          <p:nvPr/>
        </p:nvCxnSpPr>
        <p:spPr>
          <a:xfrm>
            <a:off x="161543" y="3878535"/>
            <a:ext cx="744358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F6E552-68C8-49A7-8085-0A3A000AD1A6}"/>
              </a:ext>
            </a:extLst>
          </p:cNvPr>
          <p:cNvCxnSpPr>
            <a:cxnSpLocks/>
          </p:cNvCxnSpPr>
          <p:nvPr/>
        </p:nvCxnSpPr>
        <p:spPr>
          <a:xfrm>
            <a:off x="5653668" y="4923033"/>
            <a:ext cx="419285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70A62E-0B99-4E80-A6C6-15D71E5B9DAE}"/>
              </a:ext>
            </a:extLst>
          </p:cNvPr>
          <p:cNvCxnSpPr>
            <a:cxnSpLocks/>
          </p:cNvCxnSpPr>
          <p:nvPr/>
        </p:nvCxnSpPr>
        <p:spPr>
          <a:xfrm>
            <a:off x="6787376" y="5236288"/>
            <a:ext cx="305915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5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>
            <a:spLocks noGrp="1"/>
          </p:cNvSpPr>
          <p:nvPr>
            <p:ph type="title"/>
          </p:nvPr>
        </p:nvSpPr>
        <p:spPr>
          <a:xfrm>
            <a:off x="161544" y="0"/>
            <a:ext cx="7162800" cy="10668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资源概述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D9C29-4813-420D-8DF4-30627ECA8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812"/>
            <a:ext cx="12192000" cy="6230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FA0833-EDD1-4A96-9D34-AE6023E91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" y="2514192"/>
            <a:ext cx="5587718" cy="44470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CAF7FF-D8AA-432B-A53B-9DD56061F297}"/>
              </a:ext>
            </a:extLst>
          </p:cNvPr>
          <p:cNvSpPr/>
          <p:nvPr/>
        </p:nvSpPr>
        <p:spPr>
          <a:xfrm>
            <a:off x="6646127" y="2596244"/>
            <a:ext cx="5487690" cy="16655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可获得众多权威期刊的全文，涵盖语言学、教育学、心理学等学科</a:t>
            </a:r>
            <a:endParaRPr 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85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资源介绍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检索功能</a:t>
            </a: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303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3943" y="14514"/>
            <a:ext cx="8084457" cy="6589487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r>
              <a:rPr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ProQuest</a:t>
            </a:r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平台检索功能</a:t>
            </a:r>
            <a:endParaRPr lang="en-US" altLang="zh-CN" sz="4000" b="1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1.ProQuest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检索平台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检索举例：检索策略、基本检索、高级检索、主题词、命令行检索、检索定题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出版物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082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32509" y="119728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访问设备、远程访问</a:t>
            </a:r>
            <a:r>
              <a:rPr lang="en-US" altLang="ko-KR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0"/>
              </a:rPr>
              <a:t>2.0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819142"/>
            <a:ext cx="139065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63" y="2729072"/>
            <a:ext cx="13906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332509" y="5289205"/>
            <a:ext cx="118594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访问站点： </a:t>
            </a:r>
            <a:r>
              <a:rPr lang="en-US" altLang="en-US" sz="2400" dirty="0">
                <a:latin typeface="微软雅黑" pitchFamily="34" charset="-122"/>
                <a:ea typeface="微软雅黑" pitchFamily="34" charset="-122"/>
              </a:rPr>
              <a:t>https://search.proquest.com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同时支持计算机和移动设备访问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访问采用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IP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控制，远程访问需要借助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VPN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实现</a:t>
            </a:r>
            <a:endParaRPr lang="en-US" altLang="en-US" sz="2400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551" y="733126"/>
            <a:ext cx="3049587" cy="420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4" y="747873"/>
            <a:ext cx="3265487" cy="423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964532" y="2490153"/>
            <a:ext cx="1611312" cy="2100262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655385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35082" y="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使用指南与帮助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23901"/>
            <a:ext cx="91440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9829801" y="1019175"/>
            <a:ext cx="449263" cy="40640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425575"/>
            <a:ext cx="3149600" cy="3695700"/>
          </a:xfrm>
          <a:prstGeom prst="rect">
            <a:avLst/>
          </a:prstGeom>
          <a:noFill/>
          <a:ln w="793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2322514"/>
            <a:ext cx="5721350" cy="4535487"/>
          </a:xfrm>
          <a:prstGeom prst="rect">
            <a:avLst/>
          </a:prstGeom>
          <a:noFill/>
          <a:ln w="793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4449763"/>
            <a:ext cx="5721350" cy="2514600"/>
          </a:xfrm>
          <a:prstGeom prst="rect">
            <a:avLst/>
          </a:prstGeom>
          <a:noFill/>
          <a:ln w="793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371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559" y="10666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2-1.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检索策略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目的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41044F-87E2-4F75-8751-6C3C4BD70872}"/>
              </a:ext>
            </a:extLst>
          </p:cNvPr>
          <p:cNvSpPr/>
          <p:nvPr/>
        </p:nvSpPr>
        <p:spPr>
          <a:xfrm>
            <a:off x="104559" y="601559"/>
            <a:ext cx="11982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例如节选文章： </a:t>
            </a:r>
            <a:r>
              <a:rPr lang="en-US" dirty="0"/>
              <a:t>Conceptualization and Rehabilitation of Executive Functions - A Review of the Literature</a:t>
            </a:r>
          </a:p>
          <a:p>
            <a:r>
              <a:rPr lang="en-US" dirty="0" err="1"/>
              <a:t>Artemisa</a:t>
            </a:r>
            <a:r>
              <a:rPr lang="en-US" dirty="0"/>
              <a:t> Rocha </a:t>
            </a:r>
            <a:r>
              <a:rPr lang="en-US" dirty="0" err="1"/>
              <a:t>Dores</a:t>
            </a:r>
            <a:r>
              <a:rPr lang="en-US" dirty="0"/>
              <a:t>, etc.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BB1C4-F5EB-4D3E-AA90-0FCEFD66A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5209"/>
            <a:ext cx="12192000" cy="54027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00098-1CAC-4250-9315-D1935BEA50F4}"/>
              </a:ext>
            </a:extLst>
          </p:cNvPr>
          <p:cNvSpPr/>
          <p:nvPr/>
        </p:nvSpPr>
        <p:spPr>
          <a:xfrm>
            <a:off x="5862918" y="3496235"/>
            <a:ext cx="5889811" cy="1667436"/>
          </a:xfrm>
          <a:prstGeom prst="rect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7EF078-1BA7-4A1B-A6B3-C70A882D7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3180"/>
            <a:ext cx="12192000" cy="34732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CF5641C-6AA2-4849-B6D5-10F318E3829D}"/>
              </a:ext>
            </a:extLst>
          </p:cNvPr>
          <p:cNvSpPr/>
          <p:nvPr/>
        </p:nvSpPr>
        <p:spPr>
          <a:xfrm>
            <a:off x="104558" y="2783180"/>
            <a:ext cx="6846748" cy="71305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目的：获取全面且准确的信息</a:t>
            </a:r>
            <a:endParaRPr lang="en-US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259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41044F-87E2-4F75-8751-6C3C4BD70872}"/>
              </a:ext>
            </a:extLst>
          </p:cNvPr>
          <p:cNvSpPr/>
          <p:nvPr/>
        </p:nvSpPr>
        <p:spPr>
          <a:xfrm>
            <a:off x="104559" y="83800"/>
            <a:ext cx="11982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例如节选文章</a:t>
            </a:r>
            <a:r>
              <a:rPr lang="en-US" altLang="zh-CN" dirty="0"/>
              <a:t>Individual Competencies for Corporate Social Responsibility: A Literature and Practice Perspective</a:t>
            </a:r>
          </a:p>
          <a:p>
            <a:r>
              <a:rPr lang="en-US" altLang="zh-CN" dirty="0"/>
              <a:t>Osagie, E R; </a:t>
            </a:r>
            <a:r>
              <a:rPr lang="en-US" altLang="zh-CN" dirty="0" err="1"/>
              <a:t>Wesselink</a:t>
            </a:r>
            <a:r>
              <a:rPr lang="en-US" altLang="zh-CN" dirty="0"/>
              <a:t>, R; Blok, V; </a:t>
            </a:r>
            <a:r>
              <a:rPr lang="en-US" altLang="zh-CN" dirty="0" err="1"/>
              <a:t>Lans</a:t>
            </a:r>
            <a:r>
              <a:rPr lang="en-US" altLang="zh-CN" dirty="0"/>
              <a:t>, T; Mulder, M.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5AC0E-4A4D-4A1E-B12C-41F91775F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61" y="799577"/>
            <a:ext cx="4921838" cy="4285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5BAF42-A943-4195-B6BB-BA4982718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2024"/>
            <a:ext cx="4545672" cy="62820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3DA754-006E-4B3A-B704-2225CEA90520}"/>
              </a:ext>
            </a:extLst>
          </p:cNvPr>
          <p:cNvSpPr/>
          <p:nvPr/>
        </p:nvSpPr>
        <p:spPr>
          <a:xfrm>
            <a:off x="0" y="5084707"/>
            <a:ext cx="5988424" cy="141470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各平台的检索规则</a:t>
            </a:r>
            <a:endParaRPr lang="en-US" altLang="zh-CN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40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有些不同</a:t>
            </a:r>
            <a:endParaRPr lang="en-US" sz="40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2998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内容占位符 3"/>
          <p:cNvSpPr>
            <a:spLocks noGrp="1"/>
          </p:cNvSpPr>
          <p:nvPr>
            <p:ph idx="1"/>
          </p:nvPr>
        </p:nvSpPr>
        <p:spPr>
          <a:xfrm>
            <a:off x="159654" y="-20781"/>
            <a:ext cx="9144000" cy="12477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CN" altLang="en-US" sz="4000" b="1" dirty="0">
                <a:latin typeface="微软雅黑" pitchFamily="34" charset="-122"/>
                <a:ea typeface="微软雅黑" pitchFamily="34" charset="-122"/>
                <a:cs typeface="Arial" pitchFamily="34" charset="0"/>
              </a:rPr>
              <a:t>检索策略实现的方式：检索三要素</a:t>
            </a:r>
            <a:endParaRPr lang="en-US" altLang="zh-CN" sz="4000" u="sng" dirty="0"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  <a:p>
            <a:pPr eaLnBrk="1" hangingPunct="1"/>
            <a:endParaRPr lang="zh-CN" altLang="en-US" sz="4000" dirty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8" name="Hexagon 4"/>
          <p:cNvSpPr/>
          <p:nvPr/>
        </p:nvSpPr>
        <p:spPr>
          <a:xfrm>
            <a:off x="2983222" y="1439108"/>
            <a:ext cx="1748432" cy="151340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0320" rIns="0" bIns="20320" spcCol="1270" anchor="ctr"/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检索词</a:t>
            </a:r>
            <a:endParaRPr lang="en-US" sz="3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714020-3133-4760-8B1C-005CAFBCFE55}"/>
              </a:ext>
            </a:extLst>
          </p:cNvPr>
          <p:cNvGraphicFramePr/>
          <p:nvPr>
            <p:extLst/>
          </p:nvPr>
        </p:nvGraphicFramePr>
        <p:xfrm>
          <a:off x="6641123" y="140678"/>
          <a:ext cx="4026878" cy="6655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88CDD712-4FE3-4263-898D-78CD78F81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8628" y="1449499"/>
            <a:ext cx="4992495" cy="578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检索策略构成三要素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词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+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算符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+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字段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三个要素影响检准和检全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0" indent="0">
              <a:buNone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算符、字段可在线获取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ProQuest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平台上有众多数据库，各数据库的检索字段有可能不同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2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559" y="10666"/>
            <a:ext cx="8458201" cy="76200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2-2.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PRL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基本检索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全面获取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5DC684-9A99-421D-8342-222FB9A83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018"/>
            <a:ext cx="12192000" cy="1787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C0B6B4-7860-456D-A3A3-C5B7A88F7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54826"/>
            <a:ext cx="7421564" cy="4603173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04C3607-049E-4607-89F0-C7BE961F7850}"/>
              </a:ext>
            </a:extLst>
          </p:cNvPr>
          <p:cNvSpPr/>
          <p:nvPr/>
        </p:nvSpPr>
        <p:spPr>
          <a:xfrm>
            <a:off x="104559" y="2351808"/>
            <a:ext cx="1611312" cy="548351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13753-1A20-4885-AFB3-134D94B41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6346" y="2183185"/>
            <a:ext cx="7535653" cy="4674814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15878EB-D94B-470D-A0C4-F70D9BA468AB}"/>
              </a:ext>
            </a:extLst>
          </p:cNvPr>
          <p:cNvSpPr/>
          <p:nvPr/>
        </p:nvSpPr>
        <p:spPr>
          <a:xfrm>
            <a:off x="4760905" y="2193575"/>
            <a:ext cx="3292050" cy="548351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2AE844C1-FF22-44CC-8B58-37D04F0A21EE}"/>
              </a:ext>
            </a:extLst>
          </p:cNvPr>
          <p:cNvSpPr/>
          <p:nvPr/>
        </p:nvSpPr>
        <p:spPr>
          <a:xfrm>
            <a:off x="-49212" y="3252354"/>
            <a:ext cx="2792412" cy="548351"/>
          </a:xfrm>
          <a:prstGeom prst="roundRect">
            <a:avLst/>
          </a:prstGeom>
          <a:noFill/>
          <a:ln w="698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 dirty="0">
              <a:solidFill>
                <a:srgbClr val="FFFFFF"/>
              </a:solidFill>
              <a:highlight>
                <a:srgbClr val="FFFF00"/>
              </a:highlight>
              <a:latin typeface="Roboto Regular"/>
              <a:ea typeface="Roboto Regular"/>
              <a:cs typeface="Roboto Regular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269A124D-31B7-4B63-B9C8-4B4880132807}"/>
              </a:ext>
            </a:extLst>
          </p:cNvPr>
          <p:cNvSpPr/>
          <p:nvPr/>
        </p:nvSpPr>
        <p:spPr>
          <a:xfrm>
            <a:off x="4656345" y="2978178"/>
            <a:ext cx="3542082" cy="548351"/>
          </a:xfrm>
          <a:prstGeom prst="roundRect">
            <a:avLst/>
          </a:prstGeom>
          <a:noFill/>
          <a:ln w="698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en-US" altLang="en-US" sz="1400">
              <a:solidFill>
                <a:srgbClr val="FFFFFF"/>
              </a:solidFill>
              <a:highlight>
                <a:srgbClr val="FFFF00"/>
              </a:highlight>
              <a:latin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3179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讲座内容</a:t>
            </a:r>
            <a:endParaRPr lang="en-US" altLang="zh-CN" sz="6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资源介绍</a:t>
            </a: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检索功能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Font typeface="Arial" charset="0"/>
              <a:buAutoNum type="arabicPeriod"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检索结果</a:t>
            </a:r>
            <a:endParaRPr lang="en-US" altLang="zh-CN" sz="4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32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911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8756" y="0"/>
            <a:ext cx="8458201" cy="762000"/>
          </a:xfrm>
        </p:spPr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由泛到精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例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PRL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4DB0E-BFD0-4FE6-B161-399991F8C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364"/>
            <a:ext cx="12192000" cy="3775169"/>
          </a:xfrm>
          <a:prstGeom prst="rect">
            <a:avLst/>
          </a:prstGeom>
        </p:spPr>
      </p:pic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D2389239-1300-4DD4-9E2F-8BD73856663B}"/>
              </a:ext>
            </a:extLst>
          </p:cNvPr>
          <p:cNvSpPr/>
          <p:nvPr/>
        </p:nvSpPr>
        <p:spPr>
          <a:xfrm>
            <a:off x="122297" y="808120"/>
            <a:ext cx="4958857" cy="548351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pic>
        <p:nvPicPr>
          <p:cNvPr id="7" name="Graphic 6" descr="Paperclip">
            <a:extLst>
              <a:ext uri="{FF2B5EF4-FFF2-40B4-BE49-F238E27FC236}">
                <a16:creationId xmlns:a16="http://schemas.microsoft.com/office/drawing/2014/main" id="{19B7462A-645D-4922-8D2F-28AC9FA70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6800" y="2439302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9CDE6-C032-4366-8E18-653C823591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177" y="1381615"/>
            <a:ext cx="5129285" cy="5455409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3A73EF-2991-4961-90A3-E1B1A182B8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0819" y="1350629"/>
            <a:ext cx="5187228" cy="5507372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A8013C-8329-4B15-B01C-16EEF88BB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839" y="72736"/>
            <a:ext cx="4365652" cy="6764288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7210E50-1446-4643-9178-774B99C185ED}"/>
              </a:ext>
            </a:extLst>
          </p:cNvPr>
          <p:cNvSpPr txBox="1"/>
          <p:nvPr/>
        </p:nvSpPr>
        <p:spPr>
          <a:xfrm>
            <a:off x="0" y="5611861"/>
            <a:ext cx="12140491" cy="584775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最新的研究文献清单、研究领域、研究内容、出版物等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16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281" y="0"/>
            <a:ext cx="8458201" cy="762000"/>
          </a:xfrm>
        </p:spPr>
        <p:txBody>
          <a:bodyPr/>
          <a:lstStyle/>
          <a:p>
            <a:r>
              <a:rPr lang="en-US" altLang="zh-CN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2-3.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PRL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高级检索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准确获取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188FF-CD3D-4772-8E10-414C1BAAB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845"/>
            <a:ext cx="12192000" cy="6224155"/>
          </a:xfrm>
          <a:prstGeom prst="rect">
            <a:avLst/>
          </a:prstGeom>
        </p:spPr>
      </p:pic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885D879D-8BA4-4B31-A33C-969B34B590E7}"/>
              </a:ext>
            </a:extLst>
          </p:cNvPr>
          <p:cNvSpPr/>
          <p:nvPr/>
        </p:nvSpPr>
        <p:spPr>
          <a:xfrm>
            <a:off x="1047088" y="2148547"/>
            <a:ext cx="10985585" cy="1561008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EC5D8-1023-46D3-BBD2-33569FC27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60" y="2055235"/>
            <a:ext cx="8256239" cy="2953183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C5BDC-894E-4B22-B1F9-AAC1A331C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011" y="2055234"/>
            <a:ext cx="2600325" cy="2953183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4350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F79E42F-CD2B-4E36-A68C-68C8ECC9F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281" y="0"/>
            <a:ext cx="8458201" cy="762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准确获取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3C95AE-4BDB-4FF5-965E-4857EB002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2633"/>
            <a:ext cx="12192000" cy="624536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2793E7-CE4E-464A-9FA5-4DC3C168C943}"/>
              </a:ext>
            </a:extLst>
          </p:cNvPr>
          <p:cNvSpPr/>
          <p:nvPr/>
        </p:nvSpPr>
        <p:spPr>
          <a:xfrm>
            <a:off x="812360" y="3154824"/>
            <a:ext cx="3292050" cy="548351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EDB3E9-8421-447D-871A-F89CF984C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09" y="-1"/>
            <a:ext cx="7400172" cy="6858000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3377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499" y="10391"/>
            <a:ext cx="8458201" cy="762000"/>
          </a:xfrm>
        </p:spPr>
        <p:txBody>
          <a:bodyPr/>
          <a:lstStyle/>
          <a:p>
            <a:r>
              <a:rPr lang="en-US" altLang="zh-CN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2-4.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PRL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命令行检索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按需获取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EDB5D4-D846-42D6-8D60-1203C9192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390"/>
            <a:ext cx="12192000" cy="60856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B58F16-F884-4DCF-A083-0B5FC19BF7EA}"/>
              </a:ext>
            </a:extLst>
          </p:cNvPr>
          <p:cNvSpPr/>
          <p:nvPr/>
        </p:nvSpPr>
        <p:spPr>
          <a:xfrm>
            <a:off x="1489362" y="3538835"/>
            <a:ext cx="89119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7E0B7E"/>
                </a:solidFill>
              </a:rPr>
              <a:t>(</a:t>
            </a:r>
            <a:r>
              <a:rPr lang="en-US" sz="3200" dirty="0" err="1">
                <a:solidFill>
                  <a:srgbClr val="7E0B7E"/>
                </a:solidFill>
              </a:rPr>
              <a:t>ti</a:t>
            </a:r>
            <a:r>
              <a:rPr lang="en-US" sz="3200" dirty="0">
                <a:solidFill>
                  <a:srgbClr val="7E0B7E"/>
                </a:solidFill>
              </a:rPr>
              <a:t>(Renaissance and (</a:t>
            </a:r>
            <a:r>
              <a:rPr lang="en-US" sz="3200" dirty="0" err="1">
                <a:solidFill>
                  <a:srgbClr val="7E0B7E"/>
                </a:solidFill>
              </a:rPr>
              <a:t>ital</a:t>
            </a:r>
            <a:r>
              <a:rPr lang="en-US" sz="3200" dirty="0">
                <a:solidFill>
                  <a:srgbClr val="7E0B7E"/>
                </a:solidFill>
              </a:rPr>
              <a:t>* or Europe*)) OR </a:t>
            </a:r>
            <a:r>
              <a:rPr lang="en-US" sz="3200" dirty="0" err="1">
                <a:solidFill>
                  <a:srgbClr val="7E0B7E"/>
                </a:solidFill>
              </a:rPr>
              <a:t>su</a:t>
            </a:r>
            <a:r>
              <a:rPr lang="en-US" sz="3200" dirty="0">
                <a:solidFill>
                  <a:srgbClr val="7E0B7E"/>
                </a:solidFill>
              </a:rPr>
              <a:t>(Renaissance and (</a:t>
            </a:r>
            <a:r>
              <a:rPr lang="en-US" sz="3200" dirty="0" err="1">
                <a:solidFill>
                  <a:srgbClr val="7E0B7E"/>
                </a:solidFill>
              </a:rPr>
              <a:t>ital</a:t>
            </a:r>
            <a:r>
              <a:rPr lang="en-US" sz="3200" dirty="0">
                <a:solidFill>
                  <a:srgbClr val="7E0B7E"/>
                </a:solidFill>
              </a:rPr>
              <a:t>* or Europe*)) OR ab(Renaissance and (</a:t>
            </a:r>
            <a:r>
              <a:rPr lang="en-US" sz="3200" dirty="0" err="1">
                <a:solidFill>
                  <a:srgbClr val="7E0B7E"/>
                </a:solidFill>
              </a:rPr>
              <a:t>ital</a:t>
            </a:r>
            <a:r>
              <a:rPr lang="en-US" sz="3200" dirty="0">
                <a:solidFill>
                  <a:srgbClr val="7E0B7E"/>
                </a:solidFill>
              </a:rPr>
              <a:t>* or Europe*)))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0070C0"/>
                </a:solidFill>
              </a:rPr>
              <a:t>(</a:t>
            </a:r>
            <a:r>
              <a:rPr lang="en-US" sz="3200" dirty="0" err="1">
                <a:solidFill>
                  <a:srgbClr val="0070C0"/>
                </a:solidFill>
              </a:rPr>
              <a:t>cultur</a:t>
            </a:r>
            <a:r>
              <a:rPr lang="en-US" sz="3200" dirty="0">
                <a:solidFill>
                  <a:srgbClr val="0070C0"/>
                </a:solidFill>
              </a:rPr>
              <a:t>* near/3 ident*)</a:t>
            </a:r>
          </a:p>
        </p:txBody>
      </p:sp>
    </p:spTree>
    <p:extLst>
      <p:ext uri="{BB962C8B-B14F-4D97-AF65-F5344CB8AC3E}">
        <p14:creationId xmlns:p14="http://schemas.microsoft.com/office/powerpoint/2010/main" val="20138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30588E1-ED2D-4A1F-A027-C127FC2021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499" y="10391"/>
            <a:ext cx="8458201" cy="762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按需获取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57A89-6ED7-4996-8234-AAF068C36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5691"/>
            <a:ext cx="12192000" cy="499751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2586D7-02D5-481D-A421-4CABBB381318}"/>
              </a:ext>
            </a:extLst>
          </p:cNvPr>
          <p:cNvSpPr/>
          <p:nvPr/>
        </p:nvSpPr>
        <p:spPr>
          <a:xfrm>
            <a:off x="0" y="2136514"/>
            <a:ext cx="3292050" cy="548351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387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891" y="20782"/>
            <a:ext cx="8458201" cy="762000"/>
          </a:xfrm>
        </p:spPr>
        <p:txBody>
          <a:bodyPr/>
          <a:lstStyle/>
          <a:p>
            <a:r>
              <a:rPr lang="en-US" altLang="zh-CN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2-5.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检索定题 </a:t>
            </a:r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自动获取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C9B02-7AA9-4FF9-8F08-F620F7A9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110" y="782782"/>
            <a:ext cx="11532560" cy="5043860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502930AB-3B9A-4995-B9B1-A536F33527D9}"/>
              </a:ext>
            </a:extLst>
          </p:cNvPr>
          <p:cNvSpPr/>
          <p:nvPr/>
        </p:nvSpPr>
        <p:spPr>
          <a:xfrm>
            <a:off x="9988632" y="2638267"/>
            <a:ext cx="1753095" cy="2138088"/>
          </a:xfrm>
          <a:prstGeom prst="roundRect">
            <a:avLst/>
          </a:prstGeom>
          <a:noFill/>
          <a:ln w="920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  <a:cs typeface="Robo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5625A-5E4A-4AD9-9A1C-5AE2AEEE2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459" y="2617486"/>
            <a:ext cx="3215159" cy="2920869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74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326" y="0"/>
            <a:ext cx="8458201" cy="762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自动获取</a:t>
            </a:r>
            <a:endParaRPr lang="en-US" altLang="zh-CN" sz="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46D8EA-73ED-4D87-AFC3-7D6BD4C58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26" y="762000"/>
            <a:ext cx="6576236" cy="6096000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69FD32-F8FF-4D7E-9AA0-53F4AFA3C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973" y="762000"/>
            <a:ext cx="7284027" cy="6096000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60E38A-9B75-45AF-A028-CCA643A7EAB7}"/>
              </a:ext>
            </a:extLst>
          </p:cNvPr>
          <p:cNvSpPr txBox="1"/>
          <p:nvPr/>
        </p:nvSpPr>
        <p:spPr>
          <a:xfrm>
            <a:off x="2469736" y="4591158"/>
            <a:ext cx="5115627" cy="584775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电邮获取，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RSS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推送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691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35672" y="0"/>
            <a:ext cx="8458201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F1AA8-C870-4B07-8881-15C53A8A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6638"/>
            <a:ext cx="12192000" cy="31040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FD29E1E-D033-4B54-9B8A-589BE20EE975}"/>
              </a:ext>
            </a:extLst>
          </p:cNvPr>
          <p:cNvSpPr/>
          <p:nvPr/>
        </p:nvSpPr>
        <p:spPr>
          <a:xfrm>
            <a:off x="1198418" y="1813167"/>
            <a:ext cx="2126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histor*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01329-F7F0-415F-8851-FC63973F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7942"/>
            <a:ext cx="12192000" cy="4460058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F5F0A991-55AC-4FE4-892B-94E3503770FD}"/>
              </a:ext>
            </a:extLst>
          </p:cNvPr>
          <p:cNvSpPr/>
          <p:nvPr/>
        </p:nvSpPr>
        <p:spPr>
          <a:xfrm>
            <a:off x="0" y="6336808"/>
            <a:ext cx="3292050" cy="548351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5F24AC-5CD8-4580-A7F7-686BF363A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188" y="704213"/>
            <a:ext cx="7916812" cy="6123159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64362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890" y="31173"/>
            <a:ext cx="8458201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出版物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04F434-C9F3-44E2-8A29-F36276F8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90" y="623455"/>
            <a:ext cx="9954491" cy="6089072"/>
          </a:xfrm>
          <a:prstGeom prst="rect">
            <a:avLst/>
          </a:prstGeom>
          <a:noFill/>
          <a:ln w="69850">
            <a:noFill/>
          </a:ln>
        </p:spPr>
      </p:pic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85332BF9-5984-4A54-9446-BB5231515959}"/>
              </a:ext>
            </a:extLst>
          </p:cNvPr>
          <p:cNvSpPr/>
          <p:nvPr/>
        </p:nvSpPr>
        <p:spPr>
          <a:xfrm>
            <a:off x="214890" y="911126"/>
            <a:ext cx="9019495" cy="543894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400" dirty="0">
              <a:solidFill>
                <a:srgbClr val="FFFFFF"/>
              </a:solidFill>
              <a:latin typeface="Roboto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6F306C-DD7F-4DFC-8405-51CBC1C5F66E}"/>
              </a:ext>
            </a:extLst>
          </p:cNvPr>
          <p:cNvSpPr txBox="1"/>
          <p:nvPr/>
        </p:nvSpPr>
        <p:spPr>
          <a:xfrm>
            <a:off x="3708638" y="870246"/>
            <a:ext cx="4357914" cy="584775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刊物定题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D39DA4B4-A726-43F7-B964-C9A687290B0E}"/>
              </a:ext>
            </a:extLst>
          </p:cNvPr>
          <p:cNvSpPr/>
          <p:nvPr/>
        </p:nvSpPr>
        <p:spPr>
          <a:xfrm>
            <a:off x="214890" y="3851981"/>
            <a:ext cx="9019495" cy="1230095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  <a:cs typeface="Roboto Regular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4DE29A-B9DB-4AA0-9CD1-E6838777EA7B}"/>
              </a:ext>
            </a:extLst>
          </p:cNvPr>
          <p:cNvSpPr txBox="1"/>
          <p:nvPr/>
        </p:nvSpPr>
        <p:spPr>
          <a:xfrm>
            <a:off x="3861038" y="4072942"/>
            <a:ext cx="4357914" cy="584775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刊中检索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819BE8C1-CA65-4EF3-9236-B48B5EF1A297}"/>
              </a:ext>
            </a:extLst>
          </p:cNvPr>
          <p:cNvSpPr/>
          <p:nvPr/>
        </p:nvSpPr>
        <p:spPr>
          <a:xfrm>
            <a:off x="214890" y="5381133"/>
            <a:ext cx="9019495" cy="1221304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FEE0AD-D102-4791-99C4-768A48D17865}"/>
              </a:ext>
            </a:extLst>
          </p:cNvPr>
          <p:cNvSpPr txBox="1"/>
          <p:nvPr/>
        </p:nvSpPr>
        <p:spPr>
          <a:xfrm>
            <a:off x="3861038" y="5389734"/>
            <a:ext cx="4357914" cy="584775"/>
          </a:xfrm>
          <a:prstGeom prst="rect">
            <a:avLst/>
          </a:prstGeom>
          <a:solidFill>
            <a:srgbClr val="0070C0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卷期浏览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687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2200" y="0"/>
            <a:ext cx="5943600" cy="6858000"/>
          </a:xfrm>
        </p:spPr>
        <p:txBody>
          <a:bodyPr/>
          <a:lstStyle/>
          <a:p>
            <a:pPr marL="514350" indent="-514350">
              <a:buNone/>
            </a:pPr>
            <a:endParaRPr lang="en-US" altLang="zh-CN" sz="60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 algn="ctr">
              <a:buNone/>
            </a:pPr>
            <a:r>
              <a:rPr lang="zh-CN" altLang="en-US" sz="60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讲座内容</a:t>
            </a:r>
            <a:endParaRPr lang="en-US" altLang="zh-CN" sz="60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资源介绍</a:t>
            </a:r>
            <a:endParaRPr lang="en-US" altLang="zh-CN" sz="44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检索功能</a:t>
            </a:r>
            <a:endParaRPr lang="en-US" altLang="zh-CN" sz="44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Font typeface="Arial" pitchFamily="34" charset="0"/>
              <a:buAutoNum type="arabicPeriod"/>
            </a:pPr>
            <a:r>
              <a:rPr lang="zh-CN" altLang="en-US" sz="4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检索结果</a:t>
            </a:r>
            <a:endParaRPr lang="en-US" altLang="zh-CN" sz="4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  <a:p>
            <a:pPr marL="514350" indent="-514350">
              <a:buNone/>
            </a:pPr>
            <a:endParaRPr lang="en-US" altLang="zh-CN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975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0BA989-F5FD-4D8E-BD58-5E665FC3B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2778" y="852671"/>
            <a:ext cx="6689222" cy="5601291"/>
          </a:xfrm>
          <a:prstGeom prst="rect">
            <a:avLst/>
          </a:prstGeom>
        </p:spPr>
      </p:pic>
      <p:pic>
        <p:nvPicPr>
          <p:cNvPr id="22" name="图片 1" descr="logo-186">
            <a:extLst>
              <a:ext uri="{FF2B5EF4-FFF2-40B4-BE49-F238E27FC236}">
                <a16:creationId xmlns:a16="http://schemas.microsoft.com/office/drawing/2014/main" id="{9EBCA9B7-29DB-41D0-83AB-B0E385007C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3" y="288780"/>
            <a:ext cx="208597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285110-4E0C-41E8-9E7E-E8761D4144A3}"/>
              </a:ext>
            </a:extLst>
          </p:cNvPr>
          <p:cNvSpPr/>
          <p:nvPr/>
        </p:nvSpPr>
        <p:spPr>
          <a:xfrm>
            <a:off x="191727" y="1217691"/>
            <a:ext cx="508685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ProQuest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公司，起源于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1938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年由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Eugene B. Power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创立的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University Microfilms (UMI) 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，公司为全球大学、政府机构、公共图书馆、商业客户提供增值信息服务，例如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ProQuest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系列学术数据库、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Dialog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Ebook Central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RefWorks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Pivot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Chadwyck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-Healey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UMI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eLibrary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SIRS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CultureGrams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，以及</a:t>
            </a:r>
            <a:r>
              <a:rPr 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Ex Libris</a:t>
            </a:r>
            <a:r>
              <a:rPr lang="zh-CN" altLang="en-US" sz="24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系列图书馆管理系统等。</a:t>
            </a:r>
            <a:endParaRPr 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7BA21CFC-B1BB-43BB-8DE4-886E666B2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73" y="5141679"/>
            <a:ext cx="6199910" cy="9127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提供全学科内容解决方案！</a:t>
            </a:r>
            <a:endParaRPr lang="zh-CN" altLang="en-US" sz="36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980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0671" y="17911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全面的研究信息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C0612E-79A0-4B89-85B6-0EAE6753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9911"/>
            <a:ext cx="12081329" cy="6060178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791047C-D7DE-4E20-B094-AC060BDB564B}"/>
              </a:ext>
            </a:extLst>
          </p:cNvPr>
          <p:cNvSpPr/>
          <p:nvPr/>
        </p:nvSpPr>
        <p:spPr>
          <a:xfrm>
            <a:off x="0" y="4675910"/>
            <a:ext cx="3292050" cy="2209250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endParaRPr lang="en-US" altLang="en-US" sz="1400">
              <a:solidFill>
                <a:srgbClr val="FFFFFF"/>
              </a:solidFill>
              <a:latin typeface="Roboto Regular"/>
              <a:ea typeface="Roboto Regular"/>
              <a:cs typeface="Robo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462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在线浏览 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检索结果页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BCF1A-44DC-4A53-9644-58DDAAB4E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477"/>
            <a:ext cx="12192000" cy="6177396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FCF0D94-C7F3-462D-8437-B2D20C0FF2E3}"/>
              </a:ext>
            </a:extLst>
          </p:cNvPr>
          <p:cNvSpPr/>
          <p:nvPr/>
        </p:nvSpPr>
        <p:spPr>
          <a:xfrm>
            <a:off x="152400" y="943142"/>
            <a:ext cx="11859491" cy="5638800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  <a:cs typeface="Roboto 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B7233-494B-4AF0-8CFD-C61B58F45020}"/>
              </a:ext>
            </a:extLst>
          </p:cNvPr>
          <p:cNvSpPr txBox="1"/>
          <p:nvPr/>
        </p:nvSpPr>
        <p:spPr>
          <a:xfrm>
            <a:off x="252845" y="2672234"/>
            <a:ext cx="11658600" cy="735984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文摘</a:t>
            </a:r>
            <a:r>
              <a:rPr lang="en-US" altLang="zh-CN" dirty="0"/>
              <a:t>/</a:t>
            </a:r>
            <a:r>
              <a:rPr lang="zh-CN" altLang="en-US" dirty="0"/>
              <a:t>索引，全文</a:t>
            </a:r>
            <a:r>
              <a:rPr lang="en-US" altLang="zh-CN" dirty="0"/>
              <a:t>/</a:t>
            </a:r>
            <a:r>
              <a:rPr lang="zh-CN" altLang="en-US" dirty="0"/>
              <a:t>全文定位链接，引用，参考文献（检索结果存在差异）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299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6128" y="10391"/>
            <a:ext cx="8458200" cy="762000"/>
          </a:xfrm>
        </p:spPr>
        <p:txBody>
          <a:bodyPr/>
          <a:lstStyle/>
          <a:p>
            <a:pPr eaLnBrk="1" hangingPunct="1"/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文章页 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328" y="3429000"/>
            <a:ext cx="1485673" cy="85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BD43B7-4D58-4C27-B176-CBBB78129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42914"/>
            <a:ext cx="12219709" cy="6204695"/>
          </a:xfrm>
          <a:prstGeom prst="rect">
            <a:avLst/>
          </a:prstGeom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E2CDFC6B-4F06-44C3-A405-349C30D11AA2}"/>
              </a:ext>
            </a:extLst>
          </p:cNvPr>
          <p:cNvSpPr/>
          <p:nvPr/>
        </p:nvSpPr>
        <p:spPr>
          <a:xfrm>
            <a:off x="90719" y="1968252"/>
            <a:ext cx="2931882" cy="558800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C281F03E-628D-4D49-BBED-386212B080D8}"/>
              </a:ext>
            </a:extLst>
          </p:cNvPr>
          <p:cNvSpPr/>
          <p:nvPr/>
        </p:nvSpPr>
        <p:spPr>
          <a:xfrm>
            <a:off x="9234715" y="1587251"/>
            <a:ext cx="2756393" cy="1436503"/>
          </a:xfrm>
          <a:prstGeom prst="roundRect">
            <a:avLst/>
          </a:prstGeom>
          <a:noFill/>
          <a:ln w="69850">
            <a:solidFill>
              <a:srgbClr val="5D5B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E801CCC6-993C-4F83-A9FD-EF97C32749D8}"/>
              </a:ext>
            </a:extLst>
          </p:cNvPr>
          <p:cNvSpPr/>
          <p:nvPr/>
        </p:nvSpPr>
        <p:spPr>
          <a:xfrm>
            <a:off x="9294751" y="3656277"/>
            <a:ext cx="2756393" cy="3012258"/>
          </a:xfrm>
          <a:prstGeom prst="roundRect">
            <a:avLst/>
          </a:prstGeom>
          <a:noFill/>
          <a:ln w="698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B04F4B3D-D3D0-484F-A5D0-8EEB08254F5B}"/>
              </a:ext>
            </a:extLst>
          </p:cNvPr>
          <p:cNvSpPr/>
          <p:nvPr/>
        </p:nvSpPr>
        <p:spPr>
          <a:xfrm>
            <a:off x="40410" y="4281714"/>
            <a:ext cx="2931882" cy="1074057"/>
          </a:xfrm>
          <a:prstGeom prst="roundRect">
            <a:avLst/>
          </a:prstGeom>
          <a:noFill/>
          <a:ln w="69850">
            <a:solidFill>
              <a:srgbClr val="C654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8C2FBC-EAD9-4642-98D3-5D38524C3949}"/>
              </a:ext>
            </a:extLst>
          </p:cNvPr>
          <p:cNvSpPr txBox="1"/>
          <p:nvPr/>
        </p:nvSpPr>
        <p:spPr>
          <a:xfrm>
            <a:off x="3179618" y="4411191"/>
            <a:ext cx="5621482" cy="972472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pPr algn="l"/>
            <a:r>
              <a:rPr lang="zh-CN" altLang="en-US" dirty="0"/>
              <a:t>提供全文或全文定位链接，相关文献发现，翻</a:t>
            </a:r>
            <a:r>
              <a:rPr lang="zh-CN" altLang="en-US"/>
              <a:t>译、收听等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19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2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72" y="47171"/>
            <a:ext cx="8458200" cy="762000"/>
          </a:xfrm>
        </p:spPr>
        <p:txBody>
          <a:bodyPr/>
          <a:lstStyle/>
          <a:p>
            <a:pPr eaLnBrk="1" hangingPunct="1"/>
            <a:r>
              <a:rPr lang="en-US" altLang="zh-CN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文献处理</a:t>
            </a:r>
            <a:endParaRPr lang="en-US" altLang="zh-CN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AADF41-B618-4CA5-9604-CE67F2EF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9071"/>
            <a:ext cx="12192000" cy="41234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6C61F1-0016-4B0E-A7C0-3D84A5CFC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955" y="3429000"/>
            <a:ext cx="2959245" cy="2805545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189FCBD2-4D14-4057-9257-A71B6D419F54}"/>
              </a:ext>
            </a:extLst>
          </p:cNvPr>
          <p:cNvSpPr/>
          <p:nvPr/>
        </p:nvSpPr>
        <p:spPr>
          <a:xfrm>
            <a:off x="8829472" y="2971800"/>
            <a:ext cx="3161637" cy="413356"/>
          </a:xfrm>
          <a:prstGeom prst="round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dirty="0">
              <a:latin typeface="Roboto Regular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DF4A6-DB1E-4B80-8F16-62A532A1CF1F}"/>
              </a:ext>
            </a:extLst>
          </p:cNvPr>
          <p:cNvSpPr txBox="1"/>
          <p:nvPr/>
        </p:nvSpPr>
        <p:spPr>
          <a:xfrm>
            <a:off x="942772" y="5203595"/>
            <a:ext cx="7886700" cy="557691"/>
          </a:xfrm>
          <a:prstGeom prst="rect">
            <a:avLst/>
          </a:prstGeom>
          <a:solidFill>
            <a:srgbClr val="002060"/>
          </a:solidFill>
          <a:ln w="9525" algn="ctr">
            <a:noFill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ctr" eaLnBrk="0" hangingPunct="0"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 sz="2400"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 sz="2400"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 sz="2400"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 sz="2400"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dirty="0"/>
              <a:t>可批量生成格式引文，电邮，打印，导出，保存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7874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901651"/>
            <a:ext cx="5455917" cy="28097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 descr="Help">
            <a:extLst>
              <a:ext uri="{FF2B5EF4-FFF2-40B4-BE49-F238E27FC236}">
                <a16:creationId xmlns:a16="http://schemas.microsoft.com/office/drawing/2014/main" id="{582044BC-E463-46E7-8CF4-A77DADB3E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7305" y="1112068"/>
            <a:ext cx="2118770" cy="2118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538" y="4756639"/>
            <a:ext cx="11139854" cy="65387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zh-CN" altLang="en-US" sz="54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问题？</a:t>
            </a:r>
            <a:endParaRPr lang="en-US" sz="5400" b="1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5440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87036" y="7620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ProQuest 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在线讲座与数据库资料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50DCA-957F-46E3-88CD-BE1214BF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3" y="723900"/>
            <a:ext cx="12093677" cy="61341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7D6DF0D-3207-4662-8312-20BDA3FF6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685" y="2338755"/>
            <a:ext cx="1794963" cy="148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8712A2-0541-4008-8FD1-F4B159236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23" y="2231014"/>
            <a:ext cx="7729762" cy="1594616"/>
          </a:xfrm>
          <a:prstGeom prst="rect">
            <a:avLst/>
          </a:pr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latin typeface="Roboto Regular"/>
              <a:cs typeface="Roboto 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024BCE-A44A-4321-80C0-7B8660331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645" y="4047392"/>
            <a:ext cx="5869857" cy="2810608"/>
          </a:xfrm>
          <a:prstGeom prst="rect">
            <a:avLst/>
          </a:prstGeom>
          <a:noFill/>
          <a:ln w="698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bg2">
                  <a:lumMod val="25000"/>
                </a:schemeClr>
              </a:solidFill>
              <a:latin typeface="Roboto Regular"/>
              <a:cs typeface="Roboto Regular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823A57-EB44-450F-BB17-9CA82C895936}"/>
              </a:ext>
            </a:extLst>
          </p:cNvPr>
          <p:cNvSpPr/>
          <p:nvPr/>
        </p:nvSpPr>
        <p:spPr>
          <a:xfrm>
            <a:off x="4745822" y="1553240"/>
            <a:ext cx="4974826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highlight>
                  <a:srgbClr val="00FFFF"/>
                </a:highlight>
              </a:rPr>
              <a:t>http://china.pq.libguides.com/home</a:t>
            </a:r>
          </a:p>
        </p:txBody>
      </p:sp>
    </p:spTree>
    <p:extLst>
      <p:ext uri="{BB962C8B-B14F-4D97-AF65-F5344CB8AC3E}">
        <p14:creationId xmlns:p14="http://schemas.microsoft.com/office/powerpoint/2010/main" val="34028419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230511" y="46039"/>
            <a:ext cx="6868695" cy="1143000"/>
          </a:xfrm>
        </p:spPr>
        <p:txBody>
          <a:bodyPr>
            <a:noAutofit/>
          </a:bodyPr>
          <a:lstStyle/>
          <a:p>
            <a:r>
              <a:rPr lang="zh-CN" altLang="en-US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获取</a:t>
            </a:r>
            <a:r>
              <a:rPr lang="en-US" altLang="zh-CN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ProQuest</a:t>
            </a:r>
            <a:r>
              <a:rPr lang="zh-CN" altLang="en-US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更多资讯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85828" y="6342226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http://www.proquest.com/APAC-CN/</a:t>
            </a:r>
            <a:endParaRPr lang="en-GB" sz="16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5304" y="4827169"/>
            <a:ext cx="10112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注册获取更多资讯：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  <a:hlinkClick r:id="rId2"/>
              </a:rPr>
              <a:t>http://go.proquest.com/preferences-cn/update.html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endParaRPr lang="en-US" sz="2000" dirty="0"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pic>
        <p:nvPicPr>
          <p:cNvPr id="3" name="Picture 2" descr="C:\Users\CGuo\Desktop\q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919" y="1550358"/>
            <a:ext cx="1667367" cy="16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31577" y="3348886"/>
            <a:ext cx="2328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培训视频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腾讯视频搜索</a:t>
            </a:r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endParaRPr 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56" y="1573895"/>
            <a:ext cx="1653920" cy="16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78822" y="3362050"/>
            <a:ext cx="169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群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230312268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613" y="1613898"/>
            <a:ext cx="1651187" cy="167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73614" y="3398770"/>
            <a:ext cx="1978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官方微信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endParaRPr lang="en-US" sz="1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271" y="162563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431772" y="3398770"/>
            <a:ext cx="1978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官方微博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ProQuest-China</a:t>
            </a:r>
          </a:p>
        </p:txBody>
      </p:sp>
    </p:spTree>
    <p:extLst>
      <p:ext uri="{BB962C8B-B14F-4D97-AF65-F5344CB8AC3E}">
        <p14:creationId xmlns:p14="http://schemas.microsoft.com/office/powerpoint/2010/main" val="5985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00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230511" y="46039"/>
            <a:ext cx="6868695" cy="1143000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2018</a:t>
            </a:r>
            <a:r>
              <a:rPr lang="zh-CN" altLang="en-US" sz="4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年有奖活动</a:t>
            </a:r>
            <a:endParaRPr lang="en-US" altLang="zh-CN" sz="4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9CFDB95B-7E18-4880-9541-AB6572F0D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2193636"/>
            <a:ext cx="3274292" cy="32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A13845BB-1A74-45C3-A2BB-A5885A99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11" y="2193636"/>
            <a:ext cx="3274292" cy="32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6B1BB4D4-258A-4FB3-83BC-E81421751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11" y="828495"/>
            <a:ext cx="118449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PQ</a:t>
            </a:r>
            <a:r>
              <a: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征文及</a:t>
            </a: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EBC</a:t>
            </a:r>
            <a:r>
              <a: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书评活动，赢</a:t>
            </a: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Kindle</a:t>
            </a:r>
            <a:r>
              <a:rPr kumimoji="0" lang="zh-CN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、华为手机</a:t>
            </a:r>
            <a:r>
              <a:rPr kumimoji="0" lang="en-US" altLang="zh-C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kumimoji="0" lang="en-US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4286E4A-C9AE-45A6-9D93-167EC1C87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309" y="332869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54755E6C-11EA-4EA7-8A4A-C35AB7890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9309" y="447963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56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1" y="2433695"/>
            <a:ext cx="7772400" cy="990339"/>
          </a:xfrm>
        </p:spPr>
        <p:txBody>
          <a:bodyPr/>
          <a:lstStyle/>
          <a:p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  <a:endParaRPr lang="en-US" sz="4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398487" y="4167890"/>
            <a:ext cx="8672286" cy="20151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王剑飞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r">
              <a:buNone/>
            </a:pPr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培训及咨询顾问</a:t>
            </a:r>
            <a:endParaRPr lang="en-US" altLang="zh-CN" sz="1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r">
              <a:buNone/>
            </a:pPr>
            <a:r>
              <a:rPr 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jim.wang@proquest.com</a:t>
            </a:r>
          </a:p>
        </p:txBody>
      </p:sp>
    </p:spTree>
    <p:extLst>
      <p:ext uri="{BB962C8B-B14F-4D97-AF65-F5344CB8AC3E}">
        <p14:creationId xmlns:p14="http://schemas.microsoft.com/office/powerpoint/2010/main" val="529741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76300"/>
            <a:ext cx="9144000" cy="5981700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3399"/>
              </a:buClr>
              <a:buFont typeface="Wingdings" pitchFamily="2" charset="2"/>
              <a:buChar char="Ø"/>
              <a:defRPr/>
            </a:pPr>
            <a:endParaRPr lang="en-US" altLang="zh-CN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0" indent="0">
              <a:lnSpc>
                <a:spcPct val="80000"/>
              </a:lnSpc>
              <a:buClr>
                <a:srgbClr val="003399"/>
              </a:buClr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  <a:cs typeface="Arial" charset="0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  <a:cs typeface="Arial" charset="0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  <a:cs typeface="Arial" charset="0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en-US" altLang="zh-CN" dirty="0">
              <a:latin typeface="华文楷体" pitchFamily="2" charset="-122"/>
              <a:ea typeface="华文楷体" pitchFamily="2" charset="-122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Tx/>
              <a:buNone/>
              <a:defRPr/>
            </a:pPr>
            <a:endParaRPr lang="zh-CN" altLang="en-US" dirty="0">
              <a:ea typeface="宋体" charset="-122"/>
            </a:endParaRPr>
          </a:p>
          <a:p>
            <a:pPr>
              <a:lnSpc>
                <a:spcPct val="80000"/>
              </a:lnSpc>
              <a:buClr>
                <a:srgbClr val="003399"/>
              </a:buClr>
              <a:buFont typeface="Wingdings" pitchFamily="2" charset="2"/>
              <a:buChar char="Ø"/>
              <a:defRPr/>
            </a:pPr>
            <a:endParaRPr lang="zh-CN" altLang="en-US" dirty="0">
              <a:ea typeface="宋体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96863" y="12700"/>
            <a:ext cx="5657128" cy="977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平台资源优势</a:t>
            </a:r>
            <a:endParaRPr lang="zh-CN" altLang="en-US" sz="3600" b="1" kern="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FEDB83-0183-4199-B684-9A869C40262F}"/>
              </a:ext>
            </a:extLst>
          </p:cNvPr>
          <p:cNvSpPr txBox="1"/>
          <p:nvPr/>
        </p:nvSpPr>
        <p:spPr>
          <a:xfrm>
            <a:off x="1421472" y="1736765"/>
            <a:ext cx="9144000" cy="461665"/>
          </a:xfrm>
          <a:prstGeom prst="rect">
            <a:avLst/>
          </a:prstGeom>
          <a:solidFill>
            <a:srgbClr val="7030A0"/>
          </a:solidFill>
          <a:ln w="19050">
            <a:noFill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来自数千家全球知名出版公司、学协会、机构、大学出版社，例：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Picture 17" descr="http://www.atypon.com/action/file.php?id=6275">
            <a:extLst>
              <a:ext uri="{FF2B5EF4-FFF2-40B4-BE49-F238E27FC236}">
                <a16:creationId xmlns:a16="http://schemas.microsoft.com/office/drawing/2014/main" id="{C394DC03-1B91-404C-B471-2A818C42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4" y="2502426"/>
            <a:ext cx="2227399" cy="100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http://www.phd2published.com/wp-content/uploads/2010/09/Palgrave-logo.jpg">
            <a:extLst>
              <a:ext uri="{FF2B5EF4-FFF2-40B4-BE49-F238E27FC236}">
                <a16:creationId xmlns:a16="http://schemas.microsoft.com/office/drawing/2014/main" id="{F456C2AE-BB90-41A8-90F4-FEF9031C8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104" y="2319807"/>
            <a:ext cx="1623473" cy="8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esscirc2013.imt.ro/images/exhibition/CUP_Colour_logo2.jpg">
            <a:extLst>
              <a:ext uri="{FF2B5EF4-FFF2-40B4-BE49-F238E27FC236}">
                <a16:creationId xmlns:a16="http://schemas.microsoft.com/office/drawing/2014/main" id="{AEB6AC44-B879-4792-860E-7ED7F6363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403" y="2616117"/>
            <a:ext cx="2983596" cy="8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0ED9FD0D-1C7B-432D-877C-6C1E4D38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70" y="3731930"/>
            <a:ext cx="2369870" cy="69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ttp://www.aeaweb.org/images/AEA_left.gif">
            <a:extLst>
              <a:ext uri="{FF2B5EF4-FFF2-40B4-BE49-F238E27FC236}">
                <a16:creationId xmlns:a16="http://schemas.microsoft.com/office/drawing/2014/main" id="{7E55E4CC-FF30-4D2B-A394-43F53FD2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6879" y="3511626"/>
            <a:ext cx="1335271" cy="130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2207EE87-20DF-42DC-A3D5-9EBDC93AB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217" y="3409256"/>
            <a:ext cx="1523999" cy="99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041F020B-4144-4887-A000-DC8EB3EA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4" y="4508986"/>
            <a:ext cx="2288659" cy="93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AB11C566-E466-4652-B8CB-A9B1EE0A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82" y="5242364"/>
            <a:ext cx="2116337" cy="10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C7A5C53E-6C70-4B99-BCF7-1E0343C42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70" y="5653419"/>
            <a:ext cx="2684235" cy="73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34891182-0C06-4535-98B1-3404F240C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888" y="4255806"/>
            <a:ext cx="1391842" cy="137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BD59D0-17BB-4C0F-A172-9679C694FE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839494"/>
            <a:ext cx="12192000" cy="5981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60C8CA-D3DE-425E-833D-D9C31735CA7B}"/>
              </a:ext>
            </a:extLst>
          </p:cNvPr>
          <p:cNvSpPr txBox="1"/>
          <p:nvPr/>
        </p:nvSpPr>
        <p:spPr>
          <a:xfrm>
            <a:off x="957696" y="2407248"/>
            <a:ext cx="10276608" cy="369332"/>
          </a:xfrm>
          <a:prstGeom prst="rect">
            <a:avLst/>
          </a:prstGeom>
          <a:solidFill>
            <a:srgbClr val="7030A0"/>
          </a:solidFill>
          <a:ln w="19050">
            <a:noFill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资源集成型平台，可提供全球论文、期刊、报纸、历史文献、政府档案、科技报告、第三方数据库等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0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165847" y="-3490"/>
            <a:ext cx="8229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安徽集团 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- PQ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资源情况</a:t>
            </a:r>
            <a:r>
              <a:rPr lang="en-US" altLang="ko-KR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0"/>
              </a:rPr>
              <a:t>.0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81201" y="2456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8697" y="1034417"/>
            <a:ext cx="12192000" cy="502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提供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13,000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多种全文期刊 ，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2,500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种含影响因子（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注意：各高校选购的学科包不同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）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来自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3000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8"/>
              </a:rPr>
              <a:t>多个出版机构，例如：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sz="4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  <a:p>
            <a:pPr marL="514350" indent="-514350">
              <a:buNone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" y="2256621"/>
            <a:ext cx="2405037" cy="76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93" y="2256621"/>
            <a:ext cx="1282700" cy="60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7" y="3297098"/>
            <a:ext cx="2071914" cy="68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87" y="3433817"/>
            <a:ext cx="1923823" cy="68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23" y="5295852"/>
            <a:ext cx="2278743" cy="68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4" y="4326839"/>
            <a:ext cx="2472871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130" y="4701382"/>
            <a:ext cx="1509322" cy="74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597" y="2042596"/>
            <a:ext cx="16002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700" y="2138331"/>
            <a:ext cx="17907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1" y="3613613"/>
            <a:ext cx="2090057" cy="680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701" y="2193925"/>
            <a:ext cx="142875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342" y="3222506"/>
            <a:ext cx="2439079" cy="65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221" y="4260577"/>
            <a:ext cx="23622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FB4C0D-0FFD-488E-93CF-CC9C372BBF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4672" y="4326839"/>
            <a:ext cx="2289925" cy="7490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982471-27F7-4826-A3AA-3EF1F0C2C88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6064" y="5277941"/>
            <a:ext cx="1143000" cy="1152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CE20C21-EB31-4CE9-BE27-B5032945D6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53982" y="5389316"/>
            <a:ext cx="1237316" cy="8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81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 bwMode="auto">
          <a:xfrm>
            <a:off x="249382" y="136606"/>
            <a:ext cx="8229600" cy="489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基础包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-Research Library</a:t>
            </a:r>
            <a:endParaRPr lang="ko-KR" altLang="en-US" sz="36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82EBA-2BA0-4691-BF1A-D2E124415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481" y="4151105"/>
            <a:ext cx="1735381" cy="2231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DFB86-9135-40B1-A762-12624FCF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037" y="4145182"/>
            <a:ext cx="1735381" cy="2231854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9E03BE3-9E71-48AB-921D-2FEBF83602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3155278"/>
            <a:ext cx="12192000" cy="132833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来自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1000+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出版机构，提供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6,600+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种的期刊，其中全文刊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5,000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多种，含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IF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影响因子全文刊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1,100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多种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  <a:cs typeface="Arial Unicode MS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52EFAA-39F1-41D9-AB41-4F35E942D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2" y="776134"/>
            <a:ext cx="11942618" cy="2283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D8622-2EA5-4CBB-A85C-69008D8B9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2477" y="776134"/>
            <a:ext cx="2991047" cy="228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E2EC630-CB57-4795-AB51-E8D76E0606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310" y="4145182"/>
            <a:ext cx="1735381" cy="2237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910A42-D48F-4618-8F9D-82AB1F57B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403" y="4157031"/>
            <a:ext cx="1719433" cy="22318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5BC6FE-3DF2-4960-AD95-C3B675397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8871" y="4151105"/>
            <a:ext cx="1764871" cy="22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 txBox="1">
            <a:spLocks/>
          </p:cNvSpPr>
          <p:nvPr/>
        </p:nvSpPr>
        <p:spPr bwMode="auto">
          <a:xfrm>
            <a:off x="241917" y="3465"/>
            <a:ext cx="5854083" cy="113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Library</a:t>
            </a:r>
            <a:endParaRPr lang="ko-KR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黑体" pitchFamily="49" charset="-122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BB9CB6-391A-4BD2-B40E-196CB9F7F6A5}"/>
              </a:ext>
            </a:extLst>
          </p:cNvPr>
          <p:cNvSpPr/>
          <p:nvPr/>
        </p:nvSpPr>
        <p:spPr>
          <a:xfrm>
            <a:off x="394855" y="2730688"/>
            <a:ext cx="4925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/>
              <a:t>综合研究领域，共收录了</a:t>
            </a:r>
            <a:r>
              <a:rPr lang="en-US" altLang="zh-CN" sz="3200" dirty="0"/>
              <a:t>150</a:t>
            </a:r>
            <a:r>
              <a:rPr lang="zh-CN" altLang="en-US" sz="3200" dirty="0"/>
              <a:t>个学科的全文出版物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8FD72-F3DA-47DC-92A9-12C489CC6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327" y="172806"/>
            <a:ext cx="6581775" cy="619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7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>
            <a:spLocks noGrp="1"/>
          </p:cNvSpPr>
          <p:nvPr>
            <p:ph type="title"/>
          </p:nvPr>
        </p:nvSpPr>
        <p:spPr>
          <a:xfrm>
            <a:off x="161544" y="0"/>
            <a:ext cx="7162800" cy="10668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资源概述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F1FC4A-966A-4050-B7E7-9661C02D284B}"/>
              </a:ext>
            </a:extLst>
          </p:cNvPr>
          <p:cNvSpPr/>
          <p:nvPr/>
        </p:nvSpPr>
        <p:spPr>
          <a:xfrm>
            <a:off x="161543" y="698829"/>
            <a:ext cx="1173462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例如节选文章：</a:t>
            </a:r>
            <a:r>
              <a:rPr lang="en-US" dirty="0"/>
              <a:t> </a:t>
            </a:r>
            <a:r>
              <a:rPr lang="en-US" sz="2800" dirty="0"/>
              <a:t>Peer feedback in second language writing (2005-2014) </a:t>
            </a:r>
            <a:r>
              <a:rPr lang="en-US" dirty="0"/>
              <a:t>      Yu, </a:t>
            </a:r>
            <a:r>
              <a:rPr lang="en-US" dirty="0" err="1"/>
              <a:t>Shulin</a:t>
            </a:r>
            <a:r>
              <a:rPr lang="en-US" dirty="0"/>
              <a:t>; Lee, Icy. Language Teaching; Cambridge Vol. 49, </a:t>
            </a:r>
            <a:r>
              <a:rPr lang="en-US" dirty="0" err="1"/>
              <a:t>Iss</a:t>
            </a:r>
            <a:r>
              <a:rPr lang="en-US" dirty="0"/>
              <a:t>. 4,  (Oct 2016): 461-493.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AF553-D7F0-4AA3-BF0B-82E1A0162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08" y="1499048"/>
            <a:ext cx="12210107" cy="5358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42ADF3-9D01-4759-950B-C8D4256DE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147" y="2898186"/>
            <a:ext cx="12192000" cy="405583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C6FB9D-11EC-43E2-81C7-67F21517754A}"/>
              </a:ext>
            </a:extLst>
          </p:cNvPr>
          <p:cNvCxnSpPr/>
          <p:nvPr/>
        </p:nvCxnSpPr>
        <p:spPr>
          <a:xfrm>
            <a:off x="7503458" y="4500283"/>
            <a:ext cx="4392706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94734E5-42B4-4E0A-BFF7-6DAD72F9974D}"/>
              </a:ext>
            </a:extLst>
          </p:cNvPr>
          <p:cNvCxnSpPr>
            <a:cxnSpLocks/>
          </p:cNvCxnSpPr>
          <p:nvPr/>
        </p:nvCxnSpPr>
        <p:spPr>
          <a:xfrm>
            <a:off x="0" y="4926105"/>
            <a:ext cx="236668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99281B-858C-4C51-867D-6E65931000E3}"/>
              </a:ext>
            </a:extLst>
          </p:cNvPr>
          <p:cNvCxnSpPr>
            <a:cxnSpLocks/>
          </p:cNvCxnSpPr>
          <p:nvPr/>
        </p:nvCxnSpPr>
        <p:spPr>
          <a:xfrm>
            <a:off x="11026588" y="4097842"/>
            <a:ext cx="1003868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C4E475-B5AE-49A5-AF7C-75F9CB8D3946}"/>
              </a:ext>
            </a:extLst>
          </p:cNvPr>
          <p:cNvCxnSpPr>
            <a:cxnSpLocks/>
          </p:cNvCxnSpPr>
          <p:nvPr/>
        </p:nvCxnSpPr>
        <p:spPr>
          <a:xfrm>
            <a:off x="-18108" y="5741893"/>
            <a:ext cx="500248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A4D7FE60-35FD-4822-B6F1-9EEB01917E8F}"/>
              </a:ext>
            </a:extLst>
          </p:cNvPr>
          <p:cNvSpPr/>
          <p:nvPr/>
        </p:nvSpPr>
        <p:spPr>
          <a:xfrm>
            <a:off x="7082659" y="1213614"/>
            <a:ext cx="5051158" cy="166551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基于文献所开展的研究需要选取代表性的数据库或知识发现工具</a:t>
            </a:r>
            <a:r>
              <a:rPr lang="en-US" altLang="zh-CN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-</a:t>
            </a:r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权威、广泛 </a:t>
            </a:r>
            <a:endParaRPr 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100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5"/>
          <p:cNvSpPr>
            <a:spLocks noGrp="1"/>
          </p:cNvSpPr>
          <p:nvPr>
            <p:ph type="title"/>
          </p:nvPr>
        </p:nvSpPr>
        <p:spPr>
          <a:xfrm>
            <a:off x="161544" y="0"/>
            <a:ext cx="7162800" cy="106680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ProQuest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资源概述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举例</a:t>
            </a:r>
            <a:endParaRPr lang="zh-CN" alt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F1FC4A-966A-4050-B7E7-9661C02D284B}"/>
              </a:ext>
            </a:extLst>
          </p:cNvPr>
          <p:cNvSpPr/>
          <p:nvPr/>
        </p:nvSpPr>
        <p:spPr>
          <a:xfrm>
            <a:off x="161543" y="698829"/>
            <a:ext cx="11734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例如节选文章： </a:t>
            </a:r>
            <a:r>
              <a:rPr lang="en-US" altLang="zh-CN" sz="2000" b="1" dirty="0"/>
              <a:t>Patterns of Harmful Alcohol Consumption among Truck Drivers: Implications for Occupational Health and Work Safety from a Systematic Review and Meta-Analysis</a:t>
            </a:r>
          </a:p>
          <a:p>
            <a:r>
              <a:rPr lang="en-US" altLang="zh-CN" sz="2000" b="1" dirty="0" err="1"/>
              <a:t>Bragazzi</a:t>
            </a:r>
            <a:r>
              <a:rPr lang="en-US" altLang="zh-CN" sz="2000" b="1" dirty="0"/>
              <a:t>, Nicola Luigi; Dini, </a:t>
            </a:r>
            <a:r>
              <a:rPr lang="zh-CN" altLang="en-US" sz="2000" b="1" dirty="0"/>
              <a:t>等</a:t>
            </a:r>
            <a:r>
              <a:rPr lang="en-US" altLang="zh-CN" sz="2000" b="1" dirty="0"/>
              <a:t>. International Journal of Environmental Research and Public Health; Basel Vol. 15, </a:t>
            </a:r>
            <a:r>
              <a:rPr lang="en-US" altLang="zh-CN" sz="2000" b="1" dirty="0" err="1"/>
              <a:t>Iss</a:t>
            </a:r>
            <a:r>
              <a:rPr lang="en-US" altLang="zh-CN" sz="2000" b="1" dirty="0"/>
              <a:t>. 6,  (Jun 2018): 1121.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D6088A-695B-4A26-B407-ABF81BA26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4437"/>
            <a:ext cx="12192000" cy="49102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25F8506-0EC2-441D-8A0F-549C8148BDA6}"/>
              </a:ext>
            </a:extLst>
          </p:cNvPr>
          <p:cNvSpPr/>
          <p:nvPr/>
        </p:nvSpPr>
        <p:spPr>
          <a:xfrm>
            <a:off x="3929743" y="1752693"/>
            <a:ext cx="7966421" cy="81848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3200" dirty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系统性分析，还会以表格方式呈现选库、刊</a:t>
            </a:r>
            <a:endParaRPr lang="en-US" sz="3200" dirty="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F8B79F-26E5-47AC-B081-778539BDC0E9}"/>
              </a:ext>
            </a:extLst>
          </p:cNvPr>
          <p:cNvSpPr/>
          <p:nvPr/>
        </p:nvSpPr>
        <p:spPr>
          <a:xfrm>
            <a:off x="3306696" y="3277876"/>
            <a:ext cx="8589468" cy="717181"/>
          </a:xfrm>
          <a:prstGeom prst="rect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C1B004-4F78-42B4-9A48-318F02D222F8}"/>
              </a:ext>
            </a:extLst>
          </p:cNvPr>
          <p:cNvCxnSpPr>
            <a:cxnSpLocks/>
          </p:cNvCxnSpPr>
          <p:nvPr/>
        </p:nvCxnSpPr>
        <p:spPr>
          <a:xfrm>
            <a:off x="8751474" y="3705956"/>
            <a:ext cx="249346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E1D98A6-C4F4-4D1C-884F-BEEB8C1B6D21}"/>
              </a:ext>
            </a:extLst>
          </p:cNvPr>
          <p:cNvCxnSpPr>
            <a:cxnSpLocks/>
          </p:cNvCxnSpPr>
          <p:nvPr/>
        </p:nvCxnSpPr>
        <p:spPr>
          <a:xfrm>
            <a:off x="3526331" y="3895826"/>
            <a:ext cx="249346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29FABC-85AF-457C-B50F-806AE5D467DA}"/>
              </a:ext>
            </a:extLst>
          </p:cNvPr>
          <p:cNvCxnSpPr>
            <a:cxnSpLocks/>
          </p:cNvCxnSpPr>
          <p:nvPr/>
        </p:nvCxnSpPr>
        <p:spPr>
          <a:xfrm>
            <a:off x="7935045" y="3894566"/>
            <a:ext cx="2961555" cy="126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88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AF02B1B674F547AB852A1F20D95946" ma:contentTypeVersion="48" ma:contentTypeDescription="Create a new document." ma:contentTypeScope="" ma:versionID="7f0dcf509a3ae154cca032683bd470cd">
  <xsd:schema xmlns:xsd="http://www.w3.org/2001/XMLSchema" xmlns:xs="http://www.w3.org/2001/XMLSchema" xmlns:p="http://schemas.microsoft.com/office/2006/metadata/properties" xmlns:ns1="http://schemas.microsoft.com/sharepoint/v3" xmlns:ns2="1EE68799-7928-4FCC-BB78-F6E3D8CBA029" xmlns:ns3="1ee68799-7928-4fcc-bb78-f6e3d8cba029" xmlns:ns4="http://schemas.microsoft.com/sharepoint/v4" xmlns:ns5="0386fda9-bf9a-4ebe-addb-43bcb919ca60" targetNamespace="http://schemas.microsoft.com/office/2006/metadata/properties" ma:root="true" ma:fieldsID="8bd735a1ced26cde50dd2a8ec211d48f" ns1:_="" ns2:_="" ns3:_="" ns4:_="" ns5:_="">
    <xsd:import namespace="http://schemas.microsoft.com/sharepoint/v3"/>
    <xsd:import namespace="1EE68799-7928-4FCC-BB78-F6E3D8CBA029"/>
    <xsd:import namespace="1ee68799-7928-4fcc-bb78-f6e3d8cba029"/>
    <xsd:import namespace="http://schemas.microsoft.com/sharepoint/v4"/>
    <xsd:import namespace="0386fda9-bf9a-4ebe-addb-43bcb919ca60"/>
    <xsd:element name="properties">
      <xsd:complexType>
        <xsd:sequence>
          <xsd:element name="documentManagement">
            <xsd:complexType>
              <xsd:all>
                <xsd:element ref="ns2:Use" minOccurs="0"/>
                <xsd:element ref="ns2:Doc_x0020_Type" minOccurs="0"/>
                <xsd:element ref="ns2:Product" minOccurs="0"/>
                <xsd:element ref="ns3:SharedWithUsers" minOccurs="0"/>
                <xsd:element ref="ns3:SharedWithDetails" minOccurs="0"/>
                <xsd:element ref="ns4:IconOverlay" minOccurs="0"/>
                <xsd:element ref="ns3:LastSharedByUser" minOccurs="0"/>
                <xsd:element ref="ns3:LastSharedByTime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1:_ip_UnifiedCompliancePolicyProperties" minOccurs="0"/>
                <xsd:element ref="ns1:_ip_UnifiedCompliancePolicyUIAction" minOccurs="0"/>
                <xsd:element ref="ns5:MediaServiceAutoTags" minOccurs="0"/>
                <xsd:element ref="ns5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68799-7928-4FCC-BB78-F6E3D8CBA029" elementFormDefault="qualified">
    <xsd:import namespace="http://schemas.microsoft.com/office/2006/documentManagement/types"/>
    <xsd:import namespace="http://schemas.microsoft.com/office/infopath/2007/PartnerControls"/>
    <xsd:element name="Use" ma:index="2" nillable="true" ma:displayName="Use" ma:format="RadioButtons" ma:internalName="Use" ma:readOnly="false">
      <xsd:simpleType>
        <xsd:restriction base="dms:Choice">
          <xsd:enumeration value="Internal Use Only"/>
          <xsd:enumeration value="External/Customer-Facing"/>
          <xsd:enumeration value="External/Customer-Facing -- with restrictions"/>
        </xsd:restriction>
      </xsd:simpleType>
    </xsd:element>
    <xsd:element name="Doc_x0020_Type" ma:index="3" nillable="true" ma:displayName="Doc Type" ma:format="RadioButtons" ma:indexed="true" ma:internalName="Doc_x0020_Type">
      <xsd:simpleType>
        <xsd:restriction base="dms:Choice">
          <xsd:enumeration value="At-A-Glance"/>
          <xsd:enumeration value="Competitive Analysis"/>
          <xsd:enumeration value="Customer Analysis"/>
          <xsd:enumeration value="Customer Communication"/>
          <xsd:enumeration value="Customer Presentation"/>
          <xsd:enumeration value="Customer Webinar Information"/>
          <xsd:enumeration value="Datasheet/Collection Detail"/>
          <xsd:enumeration value="Digital Migration"/>
          <xsd:enumeration value="Displacement"/>
          <xsd:enumeration value="FAQ"/>
          <xsd:enumeration value="Market Intelligence"/>
          <xsd:enumeration value="News &amp; Updates"/>
          <xsd:enumeration value="Pipeline"/>
          <xsd:enumeration value="Positioning"/>
          <xsd:enumeration value="Press Release"/>
          <xsd:enumeration value="Pricing"/>
          <xsd:enumeration value="Process Documents"/>
          <xsd:enumeration value="Product Launch Information"/>
          <xsd:enumeration value="Product Promotion"/>
          <xsd:enumeration value="Product Review/Award"/>
          <xsd:enumeration value="Renewals"/>
          <xsd:enumeration value="Sales Tool"/>
          <xsd:enumeration value="Sales Tool (ebrary)"/>
          <xsd:enumeration value="Sales Tool (SerSol)"/>
          <xsd:enumeration value="Training or Demo"/>
          <xsd:enumeration value="Upgrade Tools"/>
          <xsd:enumeration value="OTHER"/>
        </xsd:restriction>
      </xsd:simpleType>
    </xsd:element>
    <xsd:element name="Product" ma:index="4" nillable="true" ma:displayName="Product" ma:internalName="Produ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360 Core"/>
                    <xsd:enumeration value="360 Counter"/>
                    <xsd:enumeration value="360 Link"/>
                    <xsd:enumeration value="360 MARC Updates"/>
                    <xsd:enumeration value="360 Resource Manager"/>
                    <xsd:enumeration value="360 Search"/>
                    <xsd:enumeration value="ABI/INFORM Collection"/>
                    <xsd:enumeration value="Academic Video Online (AVON)"/>
                    <xsd:enumeration value="Accounting, Tax &amp; Banking Collection"/>
                    <xsd:enumeration value="ACT"/>
                    <xsd:enumeration value="Acta Sanctorum"/>
                    <xsd:enumeration value="Advanced Technologies &amp; Aerospace Database"/>
                    <xsd:enumeration value="African American Biographical Database"/>
                    <xsd:enumeration value="AGRICOLA"/>
                    <xsd:enumeration value="Agricultural &amp; Environmental Science Database"/>
                    <xsd:enumeration value="Alexander Street"/>
                    <xsd:enumeration value="Alexander Street - Anthropology"/>
                    <xsd:enumeration value="Alexander Street - Counseling &amp; Therapy"/>
                    <xsd:enumeration value="Alexander Street - Health Sciences"/>
                    <xsd:enumeration value="Alexander Street - History"/>
                    <xsd:enumeration value="Alexander Street - Lit, Drama, Theatre &amp; Film"/>
                    <xsd:enumeration value="Alexander Street - Music &amp; Dance"/>
                    <xsd:enumeration value="Alexander Street - Social Sciences"/>
                    <xsd:enumeration value="Alexander Street - Video"/>
                    <xsd:enumeration value="Alt-PressWatch"/>
                    <xsd:enumeration value="Alumni Access"/>
                    <xsd:enumeration value="American Periodical Series (APS) &amp; American Periodicals from the Center for Research Libraries"/>
                    <xsd:enumeration value="Ancestry Library Edition"/>
                    <xsd:enumeration value="Annual Register"/>
                    <xsd:enumeration value="Anthropology Resource Library"/>
                    <xsd:enumeration value="APA PsycINFO"/>
                    <xsd:enumeration value="Applied Social Sciences Index and Abstracts (ASSIA)"/>
                    <xsd:enumeration value="AquaBrowser"/>
                    <xsd:enumeration value="AquaBrowser Liquid"/>
                    <xsd:enumeration value="Archive Finder"/>
                    <xsd:enumeration value="Art &amp; Architecture Archive"/>
                    <xsd:enumeration value="Art, Design &amp; Architecture Collection"/>
                    <xsd:enumeration value="ARTbibliographies Modern (ABM)"/>
                    <xsd:enumeration value="Arts &amp; Humanities Database"/>
                    <xsd:enumeration value="Arts Premium Collection"/>
                    <xsd:enumeration value="AS Black Studies Collections"/>
                    <xsd:enumeration value="Asian &amp; European Business Collection"/>
                    <xsd:enumeration value="Australia &amp; New Zealand Database"/>
                    <xsd:enumeration value="Australian Education Index"/>
                    <xsd:enumeration value="Avery Index to Architectural Periodicals"/>
                    <xsd:enumeration value="Bibliografia de la literatura Espanola"/>
                    <xsd:enumeration value="Biological Science Database"/>
                    <xsd:enumeration value="Black Abolitionist Papers"/>
                    <xsd:enumeration value="Black Studies Center"/>
                    <xsd:enumeration value="Black Writing Collection"/>
                    <xsd:enumeration value="BMJ Best Practice"/>
                    <xsd:enumeration value="Book Analysis System"/>
                    <xsd:enumeration value="Books in Print"/>
                    <xsd:enumeration value="Bowker"/>
                    <xsd:enumeration value="British Nursing Database"/>
                    <xsd:enumeration value="British Periodicals"/>
                    <xsd:enumeration value="Business Market Research Collection"/>
                    <xsd:enumeration value="Business Premium Collection"/>
                    <xsd:enumeration value="C19 - The 19th Century Index"/>
                    <xsd:enumeration value="Career &amp; Technical Education Database"/>
                    <xsd:enumeration value="CBCA Database"/>
                    <xsd:enumeration value="The Cecil Papers"/>
                    <xsd:enumeration value="Colonial State Papers"/>
                    <xsd:enumeration value="ComDisDome"/>
                    <xsd:enumeration value="Content Delivery Service"/>
                    <xsd:enumeration value="Content Diversity"/>
                    <xsd:enumeration value="Continental Europe Database"/>
                    <xsd:enumeration value="Country Life Archive"/>
                    <xsd:enumeration value="Counseling &amp; Therapy in Video Library (CTVL)"/>
                    <xsd:enumeration value="COS Papers Invited"/>
                    <xsd:enumeration value="Criminal Justice Database"/>
                    <xsd:enumeration value="Criminology Collection"/>
                    <xsd:enumeration value="CultureGrams"/>
                    <xsd:enumeration value="Design and Applied Arts Index (DAAI)"/>
                    <xsd:enumeration value="Digital Migration"/>
                    <xsd:enumeration value="Digital National Security Archive (DNSA)"/>
                    <xsd:enumeration value="Digital Sanborn Maps"/>
                    <xsd:enumeration value="Displacement Playbook"/>
                    <xsd:enumeration value="Documents on British Policy Overseas (DBPO)"/>
                    <xsd:enumeration value="Early English Books Online (EEBO)"/>
                    <xsd:enumeration value="Early European Books (EEB)"/>
                    <xsd:enumeration value="Earth, Atmospheric &amp; Aquatic Science Database"/>
                    <xsd:enumeration value="East &amp; Central Europe Database"/>
                    <xsd:enumeration value="East &amp; South Asia Database"/>
                    <xsd:enumeration value="Ebook Central"/>
                    <xsd:enumeration value="Ebook Central Upgrades"/>
                    <xsd:enumeration value="EBL - Ebook Library"/>
                    <xsd:enumeration value="ebrary - perpetual"/>
                    <xsd:enumeration value="ebrary Academic Complete"/>
                    <xsd:enumeration value="ebrary College Complete"/>
                    <xsd:enumeration value="ebrary for Corporate"/>
                    <xsd:enumeration value="ebrary for Government"/>
                    <xsd:enumeration value="ebrary Packs"/>
                    <xsd:enumeration value="ebrary Public Library Complete"/>
                    <xsd:enumeration value="ebrary Schools and Educators Complete"/>
                    <xsd:enumeration value="EconLit"/>
                    <xsd:enumeration value="Economist Intelligence Unit Country Reports Archive"/>
                    <xsd:enumeration value="Education Collection"/>
                    <xsd:enumeration value="Education Magazine Archive"/>
                    <xsd:enumeration value="eLibrary"/>
                    <xsd:enumeration value="Entertainment Industry Magazine Archive (EIMA)"/>
                    <xsd:enumeration value="Entrepreneurship Database"/>
                    <xsd:enumeration value="Ethnic NewsWatch"/>
                    <xsd:enumeration value="European Literature Collections"/>
                    <xsd:enumeration value="Example Product"/>
                    <xsd:enumeration value="Executive Orders and Presidential Proclamations"/>
                    <xsd:enumeration value="Factiva"/>
                    <xsd:enumeration value="Family Health Database"/>
                    <xsd:enumeration value="FIAF International Index to Film Periodicals"/>
                    <xsd:enumeration value="Fold3"/>
                    <xsd:enumeration value="GenderWatch"/>
                    <xsd:enumeration value="GeoRef"/>
                    <xsd:enumeration value="Gerritsen Collection"/>
                    <xsd:enumeration value="Global Breaking Newswires"/>
                    <xsd:enumeration value="Global Newsstream"/>
                    <xsd:enumeration value="Government Print and Microfilm Collections"/>
                    <xsd:enumeration value="Graduate Education Program (GEP)"/>
                    <xsd:enumeration value="GSC 2017"/>
                    <xsd:enumeration value="Harper's Bazaar"/>
                    <xsd:enumeration value="Health &amp; Medical Collection"/>
                    <xsd:enumeration value="Health Management Database"/>
                    <xsd:enumeration value="Health Research Premium Collection"/>
                    <xsd:enumeration value="HeritageQuest Online"/>
                    <xsd:enumeration value="Historic Literary Criticism"/>
                    <xsd:enumeration value="Historic Map Works Library Edition"/>
                    <xsd:enumeration value="Historical Collections"/>
                    <xsd:enumeration value="Historical Statistical Abstracts of the US"/>
                    <xsd:enumeration value="History Makers"/>
                    <xsd:enumeration value="History Study Center"/>
                    <xsd:enumeration value="Hoover's Company Profiles"/>
                    <xsd:enumeration value="House of Commons Parliamentary Papers (HCPP)"/>
                    <xsd:enumeration value="House of Lords Papers (1805 - 1910)"/>
                    <xsd:enumeration value="Humanities Index"/>
                    <xsd:enumeration value="Index Islamicus"/>
                    <xsd:enumeration value="India Database"/>
                    <xsd:enumeration value="Indian Claims Insight"/>
                    <xsd:enumeration value="INSPEC"/>
                    <xsd:enumeration value="International Bibliography of Art (IBA)"/>
                    <xsd:enumeration value="International Bibliography of the Social Sciences (IBSS)"/>
                    <xsd:enumeration value="International Datasets"/>
                    <xsd:enumeration value="International Index to Black Periodicals"/>
                    <xsd:enumeration value="International Pharmaceutical Abstracts"/>
                    <xsd:enumeration value="Intota"/>
                    <xsd:enumeration value="Intota Assessment"/>
                    <xsd:enumeration value="Invoice Portal"/>
                    <xsd:enumeration value="John Johnson Collection"/>
                    <xsd:enumeration value="J.P. Morgan Research"/>
                    <xsd:enumeration value="Knowledgebase"/>
                    <xsd:enumeration value="Large Deal Support"/>
                    <xsd:enumeration value="Latin America &amp; Iberia Database"/>
                    <xsd:enumeration value="Lead Management"/>
                    <xsd:enumeration value="Library &amp; Information Science Abstracts (LISA)"/>
                    <xsd:enumeration value="Library &amp; Information Science Collection"/>
                    <xsd:enumeration value="Library Science Database"/>
                    <xsd:enumeration value="Library Thing for Libraries"/>
                    <xsd:enumeration value="Linguistics and Language Behavior Abstracts (LLBA)"/>
                    <xsd:enumeration value="Linguistics Collection"/>
                    <xsd:enumeration value="Literature Collections"/>
                    <xsd:enumeration value="Literature Online (LION)"/>
                    <xsd:enumeration value="Literature Online Premium"/>
                    <xsd:enumeration value="Materials Science &amp; Engineering Database"/>
                    <xsd:enumeration value="Medical Database"/>
                    <xsd:enumeration value="MEDLINE"/>
                    <xsd:enumeration value="Mid Market"/>
                    <xsd:enumeration value="Mid Market - French"/>
                    <xsd:enumeration value="Mid Market - German"/>
                    <xsd:enumeration value="Mid Market - LA Spanish"/>
                    <xsd:enumeration value="Mid Market - LA Portuguese"/>
                    <xsd:enumeration value="Mid Market - Turkish"/>
                    <xsd:enumeration value="Mid Market - Arabic"/>
                    <xsd:enumeration value="Mid Market - Korean"/>
                    <xsd:enumeration value="Middle East &amp; Africa Database"/>
                    <xsd:enumeration value="Military Database"/>
                    <xsd:enumeration value="MLA International Bibliography"/>
                    <xsd:enumeration value="Monthly Catalog of US Government Publications"/>
                    <xsd:enumeration value="Music Periodicals Database"/>
                    <xsd:enumeration value="Music and Dance Online"/>
                    <xsd:enumeration value="Music &amp; Performing Arts Collection"/>
                    <xsd:enumeration value="MyiLibrary"/>
                    <xsd:enumeration value="MyiLibrary Upgrades"/>
                    <xsd:enumeration value="Natural Science Collection"/>
                    <xsd:enumeration value="News, Policy &amp; Politics Magazine Archive"/>
                    <xsd:enumeration value="NewspaperARCHIVE Library Edition"/>
                    <xsd:enumeration value="Newspapers.com"/>
                    <xsd:enumeration value="Nineteenth Century Short Title Catalog"/>
                    <xsd:enumeration value="NTIS Database"/>
                    <xsd:enumeration value="Nursing &amp; Allied Health Database"/>
                    <xsd:enumeration value="Nursing Education in Video: Second Edition"/>
                    <xsd:enumeration value="OASIS"/>
                    <xsd:enumeration value="OxResearch Database"/>
                    <xsd:enumeration value="PAIS Index"/>
                    <xsd:enumeration value="Paley Centre Seminars"/>
                    <xsd:enumeration value="Patrologia Latina"/>
                    <xsd:enumeration value="Performing Arts Periodicals Database"/>
                    <xsd:enumeration value="Periodicals Archive Online &amp; Periodicals Index Online"/>
                    <xsd:enumeration value="Pharmaceutical News Index"/>
                    <xsd:enumeration value="Philosophy Collection"/>
                    <xsd:enumeration value="Philosophy Database"/>
                    <xsd:enumeration value="Philosopher's Index"/>
                    <xsd:enumeration value="Physical Education Index"/>
                    <xsd:enumeration value="PILOTS"/>
                    <xsd:enumeration value="PIN"/>
                    <xsd:enumeration value="Pivot"/>
                    <xsd:enumeration value="Policy File Index"/>
                    <xsd:enumeration value="Political Science Database"/>
                    <xsd:enumeration value="Politics Collection"/>
                    <xsd:enumeration value="Polymer Library"/>
                    <xsd:enumeration value="PressReader and ND Press"/>
                    <xsd:enumeration value="Print Books Services"/>
                    <xsd:enumeration value="Primary Sources Buying Models"/>
                    <xsd:enumeration value="PRISMA Database"/>
                    <xsd:enumeration value="Product Downtime Communication Plan"/>
                    <xsd:enumeration value="Product Launches"/>
                    <xsd:enumeration value="Product Simplification"/>
                    <xsd:enumeration value="ProQuest African American Heritage"/>
                    <xsd:enumeration value="ProQuest Central"/>
                    <xsd:enumeration value="ProQuest Central Essentials"/>
                    <xsd:enumeration value="ProQuest Central Student"/>
                    <xsd:enumeration value="ProQuest Congressional"/>
                    <xsd:enumeration value="ProQuest Congressional Hearings Digital Collection"/>
                    <xsd:enumeration value="ProQuest Congressional Record Permanent Digital Collection"/>
                    <xsd:enumeration value="ProQuest Congressional Research Digital Collection"/>
                    <xsd:enumeration value="ProQuest Dialog"/>
                    <xsd:enumeration value="ProQuest Digital Complete Prospective Subscription"/>
                    <xsd:enumeration value="ProQuest Digital Microfilm"/>
                    <xsd:enumeration value="ProQuest Digital U.S. Bills and Resolutions"/>
                    <xsd:enumeration value="ProQuest Digitized Newspapers: Historical"/>
                    <xsd:enumeration value="ProQuest Digitized Newspapers: Recent"/>
                    <xsd:enumeration value="ProQuest Discovery"/>
                    <xsd:enumeration value="ProQuest Dissertations Archiving and Access Program (DAAP)"/>
                    <xsd:enumeration value="ProQuest Dissertations &amp; Theses Global"/>
                    <xsd:enumeration value="ProQuest Dissertations &amp; Theses: UK and Ireland (PQDT: UK&amp;I)"/>
                    <xsd:enumeration value="ProQuest Executive Branch Documents"/>
                    <xsd:enumeration value="ProQuest Government Periodical Index"/>
                    <xsd:enumeration value="ProQuest Historical Annual Reports"/>
                    <xsd:enumeration value="ProQuest Historical Newspapers"/>
                    <xsd:enumeration value="ProQuest History Vault"/>
                    <xsd:enumeration value="ProQuest Learning: Literature"/>
                    <xsd:enumeration value="ProQuest Legislative Insight"/>
                    <xsd:enumeration value="ProQuest Legislative Insight – Major Laws"/>
                    <xsd:enumeration value="ProQuest Obituaries"/>
                    <xsd:enumeration value="ProQuest Pharma Collection"/>
                    <xsd:enumeration value="ProQuest Platform Information"/>
                    <xsd:enumeration value="ProQuest Research Companion"/>
                    <xsd:enumeration value="ProQuest Research Library Prep"/>
                    <xsd:enumeration value="ProQuest Sanborn Maps Geo Edition"/>
                    <xsd:enumeration value="ProQuest U.S. Serial Set Digital Collection"/>
                    <xsd:enumeration value="ProQuest U.S. Serial Set Maps Digital Collection"/>
                    <xsd:enumeration value="Psychology Database"/>
                    <xsd:enumeration value="Public Health Database"/>
                    <xsd:enumeration value="Public Petitions to Parliament - 1833-1918"/>
                    <xsd:enumeration value="Queen Victoria’s Journals"/>
                    <xsd:enumeration value="Reference Ebook Subscription"/>
                    <xsd:enumeration value="RefWorks"/>
                    <xsd:enumeration value="Regional Databases Overview"/>
                    <xsd:enumeration value="Regulatory Insight"/>
                    <xsd:enumeration value="Religion Database"/>
                    <xsd:enumeration value="Religious Magazine Archive"/>
                    <xsd:enumeration value="Renewals"/>
                    <xsd:enumeration value="Renewal Upsell Resources"/>
                    <xsd:enumeration value="Research Collections (Microfilm)"/>
                    <xsd:enumeration value="Research Library"/>
                    <xsd:enumeration value="Resources for College Libraries"/>
                    <xsd:enumeration value="Safari Books Online"/>
                    <xsd:enumeration value="Sales Training Webinars"/>
                    <xsd:enumeration value="Schomburg Studies on the Black Experience"/>
                    <xsd:enumeration value="SciTech Premium Collection"/>
                    <xsd:enumeration value="Screen Studies Collection"/>
                    <xsd:enumeration value="SIPX"/>
                    <xsd:enumeration value="SIRS Discoverer"/>
                    <xsd:enumeration value="SIRS Issues Researcher"/>
                    <xsd:enumeration value="Snapshots Series"/>
                    <xsd:enumeration value="Social Movements"/>
                    <xsd:enumeration value="Social Science Database"/>
                    <xsd:enumeration value="Social Science Premium Collection"/>
                    <xsd:enumeration value="Social Science Resources"/>
                    <xsd:enumeration value="Sociological Abstracts"/>
                    <xsd:enumeration value="Sociology Collection"/>
                    <xsd:enumeration value="Sociology Database"/>
                    <xsd:enumeration value="Solutions Framework"/>
                    <xsd:enumeration value="South &amp; East Asia Database"/>
                    <xsd:enumeration value="Space Reclamation"/>
                    <xsd:enumeration value="Statistical Abstracts of the World"/>
                    <xsd:enumeration value="Statistical Abstract of the United States"/>
                    <xsd:enumeration value="Statistical Abstracts Collection"/>
                    <xsd:enumeration value="Statistical Insight Collection"/>
                    <xsd:enumeration value="Statistical Premium Collection"/>
                    <xsd:enumeration value="Summon"/>
                    <xsd:enumeration value="Supreme Court Insight 1975-Present"/>
                    <xsd:enumeration value="Supreme Court Insight - Certiorari Denied"/>
                    <xsd:enumeration value="Syndetic Solutions"/>
                    <xsd:enumeration value="Technology Collection"/>
                    <xsd:enumeration value="Test Product"/>
                    <xsd:enumeration value="Theatre and Drama Premium"/>
                    <xsd:enumeration value="The Docuseek2 Complete Collection: Second Edition"/>
                    <xsd:enumeration value="Transition Management"/>
                    <xsd:enumeration value="Turkey Database"/>
                    <xsd:enumeration value="Twentieth Century Religious Thought Library"/>
                    <xsd:enumeration value="Trench Journals and Unit Magazines of the First World War"/>
                    <xsd:enumeration value="U.K. &amp; Ireland Database"/>
                    <xsd:enumeration value="Ulrichsweb"/>
                    <xsd:enumeration value="Ulrich's SAS"/>
                    <xsd:enumeration value="Ulrich's XML Data Service"/>
                    <xsd:enumeration value="University Press Ebook Subscription"/>
                    <xsd:enumeration value="Usage Handbook"/>
                    <xsd:enumeration value="Video Preservation and Discovery Service"/>
                    <xsd:enumeration value="Visual History Archive (VHA)"/>
                    <xsd:enumeration value="The Vogue Archive"/>
                    <xsd:enumeration value="Voltaire Electronique"/>
                    <xsd:enumeration value="Vogue Italia"/>
                    <xsd:enumeration value="Women and Social Movements Library"/>
                    <xsd:enumeration value="Women's Magazine Archive"/>
                    <xsd:enumeration value="Women’s Wear Daily"/>
                    <xsd:enumeration value="Worldwide Political Science Abstracts"/>
                    <xsd:enumeration value="Zoological Record Plus"/>
                    <xsd:enumeration value="All_Cross Product Marketing Resources"/>
                  </xsd:restriction>
                </xsd:simple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68799-7928-4fcc-bb78-f6e3d8cba029" elementFormDefault="qualified">
    <xsd:import namespace="http://schemas.microsoft.com/office/2006/documentManagement/types"/>
    <xsd:import namespace="http://schemas.microsoft.com/office/infopath/2007/PartnerControls"/>
    <xsd:element name="SharedWithUsers" ma:index="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4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5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3" nillable="true" ma:displayName="IconOverlay" ma:hidden="true" ma:internalName="IconOverlay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86fda9-bf9a-4ebe-addb-43bcb919c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1" nillable="true" ma:displayName="MediaServiceAutoTags" ma:internalName="MediaServiceAutoTags" ma:readOnly="true">
      <xsd:simpleType>
        <xsd:restriction base="dms:Text"/>
      </xsd:simpleType>
    </xsd:element>
    <xsd:element name="MediaServiceOCR" ma:index="2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Product xmlns="1EE68799-7928-4FCC-BB78-F6E3D8CBA029">
      <Value>Historical Collections</Value>
    </Product>
    <IconOverlay xmlns="http://schemas.microsoft.com/sharepoint/v4" xsi:nil="true"/>
    <Doc_x0020_Type xmlns="1EE68799-7928-4FCC-BB78-F6E3D8CBA029">Positioning</Doc_x0020_Type>
    <_ip_UnifiedCompliancePolicyProperties xmlns="http://schemas.microsoft.com/sharepoint/v3" xsi:nil="true"/>
    <Use xmlns="1EE68799-7928-4FCC-BB78-F6E3D8CBA029">External/Customer-Facing</Us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EA774E-CF70-49A0-80F3-84FB6DD79B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68799-7928-4FCC-BB78-F6E3D8CBA029"/>
    <ds:schemaRef ds:uri="1ee68799-7928-4fcc-bb78-f6e3d8cba029"/>
    <ds:schemaRef ds:uri="http://schemas.microsoft.com/sharepoint/v4"/>
    <ds:schemaRef ds:uri="0386fda9-bf9a-4ebe-addb-43bcb919ca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E67D11-94D9-4856-893A-4F1B3C7AEA6D}">
  <ds:schemaRefs>
    <ds:schemaRef ds:uri="http://schemas.microsoft.com/office/2006/metadata/properties"/>
    <ds:schemaRef ds:uri="1ee68799-7928-4fcc-bb78-f6e3d8cba029"/>
    <ds:schemaRef ds:uri="http://schemas.microsoft.com/sharepoint/v3"/>
    <ds:schemaRef ds:uri="http://www.w3.org/XML/1998/namespace"/>
    <ds:schemaRef ds:uri="http://schemas.microsoft.com/office/2006/documentManagement/types"/>
    <ds:schemaRef ds:uri="http://purl.org/dc/terms/"/>
    <ds:schemaRef ds:uri="http://schemas.microsoft.com/sharepoint/v4"/>
    <ds:schemaRef ds:uri="http://schemas.microsoft.com/office/infopath/2007/PartnerControls"/>
    <ds:schemaRef ds:uri="http://schemas.openxmlformats.org/package/2006/metadata/core-properties"/>
    <ds:schemaRef ds:uri="0386fda9-bf9a-4ebe-addb-43bcb919ca60"/>
    <ds:schemaRef ds:uri="1EE68799-7928-4FCC-BB78-F6E3D8CBA029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CA95592-10DE-427C-BE3C-6D5800E66D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7517</TotalTime>
  <Words>1434</Words>
  <Application>Microsoft Office PowerPoint</Application>
  <PresentationFormat>Widescreen</PresentationFormat>
  <Paragraphs>156</Paragraphs>
  <Slides>38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Aleo Regular</vt:lpstr>
      <vt:lpstr>Arial Unicode MS</vt:lpstr>
      <vt:lpstr>ＭＳ Ｐゴシック</vt:lpstr>
      <vt:lpstr>Open Sans Light</vt:lpstr>
      <vt:lpstr>Open Sans Semibold</vt:lpstr>
      <vt:lpstr>新細明體</vt:lpstr>
      <vt:lpstr>Roboto Regular</vt:lpstr>
      <vt:lpstr>华文楷体</vt:lpstr>
      <vt:lpstr>宋体</vt:lpstr>
      <vt:lpstr>微软雅黑</vt:lpstr>
      <vt:lpstr>DengXian</vt:lpstr>
      <vt:lpstr>DengXian Light</vt:lpstr>
      <vt:lpstr>黑体</vt:lpstr>
      <vt:lpstr>Aharoni</vt:lpstr>
      <vt:lpstr>Arial</vt:lpstr>
      <vt:lpstr>Calibri</vt:lpstr>
      <vt:lpstr>Calibri Light</vt:lpstr>
      <vt:lpstr>Georgia</vt:lpstr>
      <vt:lpstr>Times New Roman</vt:lpstr>
      <vt:lpstr>Wingdings</vt:lpstr>
      <vt:lpstr>Office Theme</vt:lpstr>
      <vt:lpstr>定位ProQuest 平台, 获取全球研究信息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ProQuest资源概述-举例</vt:lpstr>
      <vt:lpstr>ProQuest资源概述-举例</vt:lpstr>
      <vt:lpstr>ProQuest资源概述-举例</vt:lpstr>
      <vt:lpstr>ProQuest资源概述-举例</vt:lpstr>
      <vt:lpstr>PowerPoint Presentation</vt:lpstr>
      <vt:lpstr>PowerPoint Presentation</vt:lpstr>
      <vt:lpstr>PowerPoint Presentation</vt:lpstr>
      <vt:lpstr>PowerPoint Presentation</vt:lpstr>
      <vt:lpstr>2-1. 检索策略 – 目的</vt:lpstr>
      <vt:lpstr>PowerPoint Presentation</vt:lpstr>
      <vt:lpstr>PowerPoint Presentation</vt:lpstr>
      <vt:lpstr>2-2. PRL基本检索 – 全面获取</vt:lpstr>
      <vt:lpstr>由泛到精 – 例:从PRL选题</vt:lpstr>
      <vt:lpstr>2-3. PRL高级检索 – 准确获取</vt:lpstr>
      <vt:lpstr>准确获取</vt:lpstr>
      <vt:lpstr>2-4. PRL命令行检索 – 按需获取</vt:lpstr>
      <vt:lpstr>按需获取</vt:lpstr>
      <vt:lpstr>2-5.检索定题 – 自动获取</vt:lpstr>
      <vt:lpstr>自动获取</vt:lpstr>
      <vt:lpstr>3. 出版物</vt:lpstr>
      <vt:lpstr>出版物</vt:lpstr>
      <vt:lpstr>PowerPoint Presentation</vt:lpstr>
      <vt:lpstr>1. 检索结果 – 全面的研究信息</vt:lpstr>
      <vt:lpstr>2. 在线浏览 – 检索结果页</vt:lpstr>
      <vt:lpstr>文章页 </vt:lpstr>
      <vt:lpstr>3. 文献处理</vt:lpstr>
      <vt:lpstr>问题？</vt:lpstr>
      <vt:lpstr>PowerPoint Presentation</vt:lpstr>
      <vt:lpstr>获取ProQuest更多资讯</vt:lpstr>
      <vt:lpstr>2018年有奖活动</vt:lpstr>
      <vt:lpstr>谢谢！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Jim Wang</cp:lastModifiedBy>
  <cp:revision>248</cp:revision>
  <cp:lastPrinted>2017-07-10T16:22:00Z</cp:lastPrinted>
  <dcterms:created xsi:type="dcterms:W3CDTF">2017-04-26T17:29:17Z</dcterms:created>
  <dcterms:modified xsi:type="dcterms:W3CDTF">2018-10-21T04:08:40Z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0x01010015AF02B1B674F547AB852A1F20D95946</vt:lpwstr>
  </property>
</Properties>
</file>