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0" r:id="rId4"/>
    <p:sldMasterId id="2147483696" r:id="rId5"/>
  </p:sldMasterIdLst>
  <p:notesMasterIdLst>
    <p:notesMasterId r:id="rId7"/>
  </p:notesMasterIdLst>
  <p:sldIdLst>
    <p:sldId id="550" r:id="rId6"/>
    <p:sldId id="551" r:id="rId8"/>
    <p:sldId id="259" r:id="rId9"/>
    <p:sldId id="303" r:id="rId10"/>
    <p:sldId id="619" r:id="rId11"/>
    <p:sldId id="438" r:id="rId12"/>
    <p:sldId id="440" r:id="rId13"/>
    <p:sldId id="441" r:id="rId14"/>
    <p:sldId id="442" r:id="rId15"/>
    <p:sldId id="443" r:id="rId16"/>
    <p:sldId id="444" r:id="rId17"/>
    <p:sldId id="305" r:id="rId18"/>
    <p:sldId id="306" r:id="rId19"/>
    <p:sldId id="307" r:id="rId20"/>
    <p:sldId id="445" r:id="rId21"/>
    <p:sldId id="446" r:id="rId22"/>
    <p:sldId id="447" r:id="rId23"/>
    <p:sldId id="448" r:id="rId24"/>
    <p:sldId id="449" r:id="rId25"/>
    <p:sldId id="450" r:id="rId26"/>
    <p:sldId id="451" r:id="rId27"/>
    <p:sldId id="452" r:id="rId28"/>
    <p:sldId id="453" r:id="rId29"/>
    <p:sldId id="455" r:id="rId30"/>
    <p:sldId id="456" r:id="rId31"/>
    <p:sldId id="457" r:id="rId32"/>
    <p:sldId id="458" r:id="rId33"/>
    <p:sldId id="487" r:id="rId34"/>
    <p:sldId id="488" r:id="rId35"/>
    <p:sldId id="489" r:id="rId36"/>
    <p:sldId id="486" r:id="rId37"/>
    <p:sldId id="492" r:id="rId38"/>
    <p:sldId id="462" r:id="rId39"/>
    <p:sldId id="333" r:id="rId40"/>
    <p:sldId id="493" r:id="rId41"/>
    <p:sldId id="463" r:id="rId42"/>
    <p:sldId id="464" r:id="rId43"/>
    <p:sldId id="465" r:id="rId44"/>
    <p:sldId id="466" r:id="rId45"/>
    <p:sldId id="469" r:id="rId46"/>
    <p:sldId id="470" r:id="rId47"/>
    <p:sldId id="472" r:id="rId48"/>
    <p:sldId id="344" r:id="rId49"/>
    <p:sldId id="346" r:id="rId50"/>
    <p:sldId id="366" r:id="rId51"/>
    <p:sldId id="348" r:id="rId52"/>
    <p:sldId id="349" r:id="rId53"/>
    <p:sldId id="401" r:id="rId54"/>
    <p:sldId id="558" r:id="rId55"/>
    <p:sldId id="559" r:id="rId56"/>
    <p:sldId id="560" r:id="rId57"/>
    <p:sldId id="561" r:id="rId58"/>
    <p:sldId id="562" r:id="rId59"/>
    <p:sldId id="563" r:id="rId60"/>
    <p:sldId id="564" r:id="rId61"/>
    <p:sldId id="565" r:id="rId62"/>
    <p:sldId id="566" r:id="rId63"/>
    <p:sldId id="567" r:id="rId64"/>
    <p:sldId id="568" r:id="rId65"/>
    <p:sldId id="569" r:id="rId66"/>
    <p:sldId id="570" r:id="rId67"/>
    <p:sldId id="571" r:id="rId68"/>
    <p:sldId id="572" r:id="rId69"/>
    <p:sldId id="552" r:id="rId70"/>
    <p:sldId id="553" r:id="rId71"/>
    <p:sldId id="554" r:id="rId72"/>
    <p:sldId id="555" r:id="rId73"/>
    <p:sldId id="556" r:id="rId74"/>
    <p:sldId id="557" r:id="rId75"/>
    <p:sldId id="301" r:id="rId7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05" autoAdjust="0"/>
  </p:normalViewPr>
  <p:slideViewPr>
    <p:cSldViewPr snapToGrid="0">
      <p:cViewPr varScale="1">
        <p:scale>
          <a:sx n="66" d="100"/>
          <a:sy n="66"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4D246-510E-4F15-9A69-48EAEDE1D98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06C62-5443-4C15-A839-F86F37094E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b="1" dirty="0" smtClean="0">
              <a:solidFill>
                <a:srgbClr val="1B539D"/>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09575" y="754063"/>
            <a:ext cx="5854700" cy="3294062"/>
          </a:xfrm>
        </p:spPr>
      </p:sp>
      <p:sp>
        <p:nvSpPr>
          <p:cNvPr id="29699" name="文本占位符 2"/>
          <p:cNvSpPr>
            <a:spLocks noGrp="1" noChangeArrowheads="1"/>
          </p:cNvSpPr>
          <p:nvPr>
            <p:ph type="body" idx="4294967295"/>
          </p:nvPr>
        </p:nvSpPr>
        <p:spPr>
          <a:noFill/>
        </p:spPr>
        <p:txBody>
          <a:bodyPr/>
          <a:lstStyle/>
          <a:p>
            <a:endParaRPr lang="zh-CN" altLang="en-US" smtClean="0"/>
          </a:p>
        </p:txBody>
      </p:sp>
      <p:sp>
        <p:nvSpPr>
          <p:cNvPr id="29700" name="灯片编号占位符 3"/>
          <p:cNvSpPr>
            <a:spLocks noGrp="1" noChangeArrowheads="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F5BD51E0-94BB-4751-8E7E-9E4DB4955162}" type="slidenum">
              <a:rPr lang="zh-CN" altLang="en-US" smtClean="0">
                <a:latin typeface="Calibri" panose="020F0502020204030204" pitchFamily="34" charset="0"/>
                <a:sym typeface="+mn-ea"/>
              </a:rPr>
            </a:fld>
            <a:endParaRPr lang="zh-CN" altLang="en-US" smtClean="0">
              <a:latin typeface="Calibri" panose="020F0502020204030204" pitchFamily="34" charset="0"/>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409575" y="754063"/>
            <a:ext cx="5854700" cy="3294062"/>
          </a:xfrm>
        </p:spPr>
      </p:sp>
      <p:sp>
        <p:nvSpPr>
          <p:cNvPr id="50179" name="备注占位符 2"/>
          <p:cNvSpPr>
            <a:spLocks noGrp="1"/>
          </p:cNvSpPr>
          <p:nvPr>
            <p:ph type="body" idx="1"/>
          </p:nvPr>
        </p:nvSpPr>
        <p:spPr>
          <a:noFill/>
        </p:spPr>
        <p:txBody>
          <a:bodyPr/>
          <a:lstStyle/>
          <a:p>
            <a:r>
              <a:rPr lang="en-US" altLang="zh-CN" smtClean="0"/>
              <a:t>Q4</a:t>
            </a:r>
            <a:r>
              <a:rPr lang="zh-CN" altLang="en-US" smtClean="0"/>
              <a:t>：大家有什么职业梦想？（上次去一个学校，一个同学这样回答我的，老师不要跟谈梦想，我的梦想就是不上班）</a:t>
            </a:r>
            <a:endParaRPr lang="zh-CN" altLang="en-US" smtClean="0"/>
          </a:p>
        </p:txBody>
      </p:sp>
      <p:sp>
        <p:nvSpPr>
          <p:cNvPr id="50180" name="灯片编号占位符 3"/>
          <p:cNvSpPr>
            <a:spLocks noGrp="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88F2F26F-AFEA-4E06-AC7D-F666FC4D25AA}" type="slidenum">
              <a:rPr lang="zh-CN" altLang="en-US" smtClean="0"/>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defRPr/>
            </a:pPr>
            <a:r>
              <a:rPr lang="zh-CN" altLang="en-US" b="0" kern="0" dirty="0" smtClean="0">
                <a:solidFill>
                  <a:schemeClr val="accent1"/>
                </a:solidFill>
                <a:latin typeface="微软雅黑" panose="020B0503020204020204" pitchFamily="34" charset="-122"/>
                <a:ea typeface="微软雅黑" panose="020B0503020204020204" pitchFamily="34" charset="-122"/>
              </a:rPr>
              <a:t>传统数字出版物是静态平面化的内容表达，无法满足研究学习新范式下交叉链接、富数据、开放共享的需求，丢失了重要过程数据。</a:t>
            </a:r>
            <a:endParaRPr lang="en-US" altLang="zh-CN" b="0" kern="0" dirty="0" smtClean="0">
              <a:solidFill>
                <a:schemeClr val="accent1"/>
              </a:solidFill>
              <a:latin typeface="微软雅黑" panose="020B0503020204020204" pitchFamily="34" charset="-122"/>
              <a:ea typeface="微软雅黑" panose="020B0503020204020204" pitchFamily="34" charset="-122"/>
            </a:endParaRPr>
          </a:p>
          <a:p>
            <a:pPr>
              <a:lnSpc>
                <a:spcPct val="150000"/>
              </a:lnSpc>
              <a:defRPr/>
            </a:pPr>
            <a:r>
              <a:rPr lang="en-US" altLang="zh-CN" sz="1200" kern="1200" dirty="0" smtClean="0">
                <a:solidFill>
                  <a:schemeClr val="tx1"/>
                </a:solidFill>
                <a:effectLst/>
                <a:latin typeface="+mn-lt"/>
                <a:ea typeface="+mn-ea"/>
                <a:cs typeface="+mn-cs"/>
              </a:rPr>
              <a:t>PDF</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CAJ</a:t>
            </a:r>
            <a:r>
              <a:rPr lang="zh-CN" altLang="zh-CN" sz="1200" kern="1200" dirty="0" smtClean="0">
                <a:solidFill>
                  <a:schemeClr val="tx1"/>
                </a:solidFill>
                <a:effectLst/>
                <a:latin typeface="+mn-lt"/>
                <a:ea typeface="+mn-ea"/>
                <a:cs typeface="+mn-cs"/>
              </a:rPr>
              <a:t>等阅读模式下，可以对文献进行的编辑、添加注释等功能有限，无法满足多数用户对文献进行特殊标记、随时摘录、添加笔记以及插入删除章节等其他需求，</a:t>
            </a:r>
            <a:endParaRPr lang="en-US" altLang="zh-CN" b="0" kern="0" dirty="0" smtClean="0">
              <a:solidFill>
                <a:schemeClr val="accent1"/>
              </a:solidFill>
              <a:latin typeface="微软雅黑" panose="020B0503020204020204" pitchFamily="34" charset="-122"/>
              <a:ea typeface="微软雅黑" panose="020B0503020204020204" pitchFamily="34" charset="-122"/>
            </a:endParaRPr>
          </a:p>
          <a:p>
            <a:pPr>
              <a:lnSpc>
                <a:spcPct val="150000"/>
              </a:lnSpc>
              <a:defRPr/>
            </a:pPr>
            <a:r>
              <a:rPr lang="zh-CN" altLang="en-US" b="0" kern="0" dirty="0" smtClean="0">
                <a:solidFill>
                  <a:schemeClr val="accent1"/>
                </a:solidFill>
                <a:latin typeface="微软雅黑" panose="020B0503020204020204" pitchFamily="34" charset="-122"/>
                <a:ea typeface="微软雅黑" panose="020B0503020204020204" pitchFamily="34" charset="-122"/>
              </a:rPr>
              <a:t>增强数字出版实现了富媒体呈现、网状立体化、动态可交互的复合出版物，更易于信息利用和传播，是采集大数据的重要来源，是实现真正知识服务的基础。</a:t>
            </a:r>
            <a:endParaRPr lang="en-US" altLang="zh-CN" b="0" kern="0" dirty="0" smtClean="0">
              <a:solidFill>
                <a:schemeClr val="accent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E6632C2-DB2B-46B3-8989-25D27DEF7DC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smtClean="0">
                <a:solidFill>
                  <a:srgbClr val="0070C0"/>
                </a:solidFill>
                <a:ea typeface="微软雅黑" panose="020B0503020204020204" pitchFamily="34" charset="-122"/>
              </a:rPr>
              <a:t>为读者用户提供个人在线创作工具，在学习过程中随时利用在线创作工具完成学习成果的撰写，包括笔记汇编、调研报告、开题报告、文献综述、系统综述、学术报告等。创作过程中随时引用笔记、摘录、碎片化内容等。</a:t>
            </a:r>
            <a:endParaRPr lang="zh-CN" altLang="en-US" sz="1200" b="0" dirty="0" smtClean="0">
              <a:solidFill>
                <a:srgbClr val="0070C0"/>
              </a:solidFill>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E6632C2-DB2B-46B3-8989-25D27DEF7DC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7" name="任意多边形 6"/>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8" name="直接连接符 7"/>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6" name="任意多边形 5"/>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7" name="直接连接符 6"/>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0"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2"/>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KSO_FT"/>
          <p:cNvSpPr>
            <a:spLocks noGrp="1" noChangeArrowheads="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KSO_FN"/>
          <p:cNvSpPr>
            <a:spLocks noGrp="1" noChangeArrowheads="1"/>
          </p:cNvSpPr>
          <p:nvPr>
            <p:ph type="sldNum" sz="quarter" idx="20"/>
          </p:nvPr>
        </p:nvSpPr>
        <p:spPr/>
        <p:txBody>
          <a:bodyPr/>
          <a:lstStyle>
            <a:lvl1pPr>
              <a:defRPr/>
            </a:lvl1pPr>
          </a:lstStyle>
          <a:p>
            <a:pPr>
              <a:defRPr/>
            </a:pPr>
            <a:fld id="{E5F96602-ECE6-4A85-8BC7-69F49852E02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4"/>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3" y="708981"/>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9" y="285241"/>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801"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a:lvl1pPr>
          </a:lstStyle>
          <a:p>
            <a:fld id="{551D721D-EC20-4C33-AAF9-F35A8D940479}" type="slidenum">
              <a:rPr lang="zh-CN" altLang="en-US"/>
            </a:fld>
            <a:endParaRPr lang="zh-CN" altLang="en-US"/>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endParaRPr lang="zh-CN" altLang="en-US" smtClean="0"/>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7" Type="http://schemas.openxmlformats.org/officeDocument/2006/relationships/theme" Target="../theme/theme3.xml"/><Relationship Id="rId16" Type="http://schemas.openxmlformats.org/officeDocument/2006/relationships/image" Target="../media/image1.png"/><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93EF-E583-4028-81A3-DA0952A9EB5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502DE-4C10-4E4B-B678-13B7EAC9B5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endParaRPr lang="zh-CN" altLang="zh-CN"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27.jpe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40.png"/><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6" Type="http://schemas.openxmlformats.org/officeDocument/2006/relationships/slideLayout" Target="../slideLayouts/slideLayout32.xml"/><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53.png"/><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57.png"/><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59.png"/><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1.png"/><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45.xml"/><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76.png"/><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84.png"/><Relationship Id="rId1"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86.png"/><Relationship Id="rId1" Type="http://schemas.openxmlformats.org/officeDocument/2006/relationships/image" Target="../media/image85.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1.png"/><Relationship Id="rId1"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3.png"/><Relationship Id="rId1"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7.png"/><Relationship Id="rId1" Type="http://schemas.openxmlformats.org/officeDocument/2006/relationships/image" Target="../media/image106.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image" Target="../media/image10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3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hyperlink" Target="file:///C:\Users\taohongyan\Desktop\&#22686;&#24378;&#20986;&#29256;&#29289;.pn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110.png"/><Relationship Id="rId1"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112.png"/><Relationship Id="rId1" Type="http://schemas.openxmlformats.org/officeDocument/2006/relationships/image" Target="../media/image111.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11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14.jpe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44.xml"/><Relationship Id="rId4" Type="http://schemas.openxmlformats.org/officeDocument/2006/relationships/image" Target="../media/image118.jpeg"/><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image" Target="../media/image115.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120.jpeg"/><Relationship Id="rId1" Type="http://schemas.openxmlformats.org/officeDocument/2006/relationships/image" Target="../media/image119.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121.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4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22.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2.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124.png"/><Relationship Id="rId1"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126.png"/><Relationship Id="rId1" Type="http://schemas.openxmlformats.org/officeDocument/2006/relationships/image" Target="../media/image125.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27.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28.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29.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30.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3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3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133.pn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2214325"/>
            <a:ext cx="12192000" cy="2270792"/>
          </a:xfrm>
          <a:prstGeom prst="rect">
            <a:avLst/>
          </a:prstGeom>
          <a:solidFill>
            <a:srgbClr val="0070C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lstStyle/>
          <a:p>
            <a:pPr fontAlgn="base">
              <a:spcBef>
                <a:spcPct val="0"/>
              </a:spcBef>
              <a:spcAft>
                <a:spcPct val="0"/>
              </a:spcAft>
              <a:buFont typeface="Arial" panose="020B0604020202020204" pitchFamily="34" charset="0"/>
              <a:buNone/>
            </a:pPr>
            <a:endParaRPr lang="zh-CN" altLang="en-US" sz="2400" dirty="0">
              <a:solidFill>
                <a:prstClr val="black"/>
              </a:solidFill>
              <a:latin typeface="Arial" panose="020B0604020202020204" pitchFamily="34" charset="0"/>
            </a:endParaRPr>
          </a:p>
        </p:txBody>
      </p:sp>
      <p:sp>
        <p:nvSpPr>
          <p:cNvPr id="4" name="文本占位符 6"/>
          <p:cNvSpPr txBox="1">
            <a:spLocks noChangeArrowheads="1"/>
          </p:cNvSpPr>
          <p:nvPr/>
        </p:nvSpPr>
        <p:spPr bwMode="auto">
          <a:xfrm>
            <a:off x="532140" y="2867451"/>
            <a:ext cx="11272032"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algn="ctr" eaLnBrk="1" hangingPunct="1">
              <a:buNone/>
              <a:defRPr/>
            </a:pPr>
            <a:r>
              <a:rPr lang="zh-CN" altLang="en-US" sz="4800" b="1" kern="0" dirty="0">
                <a:solidFill>
                  <a:prstClr val="white"/>
                </a:solidFill>
                <a:latin typeface="微软雅黑" panose="020B0503020204020204" pitchFamily="34" charset="-122"/>
                <a:ea typeface="微软雅黑" panose="020B0503020204020204" pitchFamily="34" charset="-122"/>
              </a:rPr>
              <a:t>学海泛舟 </a:t>
            </a:r>
            <a:r>
              <a:rPr lang="en-US" altLang="zh-CN" sz="4800" b="1" kern="0" dirty="0">
                <a:solidFill>
                  <a:prstClr val="white"/>
                </a:solidFill>
                <a:latin typeface="微软雅黑" panose="020B0503020204020204" pitchFamily="34" charset="-122"/>
                <a:ea typeface="微软雅黑" panose="020B0503020204020204" pitchFamily="34" charset="-122"/>
              </a:rPr>
              <a:t>—— CNKI</a:t>
            </a:r>
            <a:r>
              <a:rPr lang="zh-CN" altLang="en-US" sz="4800" b="1" kern="0" dirty="0">
                <a:solidFill>
                  <a:prstClr val="white"/>
                </a:solidFill>
                <a:latin typeface="微软雅黑" panose="020B0503020204020204" pitchFamily="34" charset="-122"/>
                <a:ea typeface="微软雅黑" panose="020B0503020204020204" pitchFamily="34" charset="-122"/>
              </a:rPr>
              <a:t>携梦起航</a:t>
            </a:r>
            <a:endParaRPr lang="zh-CN" altLang="en-US" sz="4800" b="1" kern="0" dirty="0">
              <a:solidFill>
                <a:prstClr val="white"/>
              </a:solidFill>
              <a:latin typeface="微软雅黑" panose="020B0503020204020204" pitchFamily="34" charset="-122"/>
              <a:ea typeface="微软雅黑" panose="020B0503020204020204" pitchFamily="34" charset="-122"/>
            </a:endParaRPr>
          </a:p>
        </p:txBody>
      </p:sp>
      <p:sp>
        <p:nvSpPr>
          <p:cNvPr id="5" name="页脚占位符 8"/>
          <p:cNvSpPr txBox="1">
            <a:spLocks noGrp="1" noChangeArrowheads="1"/>
          </p:cNvSpPr>
          <p:nvPr/>
        </p:nvSpPr>
        <p:spPr bwMode="auto">
          <a:xfrm>
            <a:off x="2863326" y="4677139"/>
            <a:ext cx="6465348" cy="18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同方知网（北京）技术</a:t>
            </a:r>
            <a:r>
              <a:rPr lang="zh-CN" altLang="en-US" sz="2535" b="1" dirty="0" smtClean="0">
                <a:solidFill>
                  <a:srgbClr val="3D4044"/>
                </a:solidFill>
                <a:latin typeface="微软雅黑" panose="020B0503020204020204" pitchFamily="34" charset="-122"/>
                <a:ea typeface="微软雅黑" panose="020B0503020204020204" pitchFamily="34" charset="-122"/>
              </a:rPr>
              <a:t>有限公司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安徽分公司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产品经理：宋丽雅</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endParaRPr lang="en-US" altLang="zh-CN" sz="2535" b="1" dirty="0">
              <a:solidFill>
                <a:srgbClr val="3D4044"/>
              </a:solidFill>
              <a:latin typeface="微软雅黑" panose="020B0503020204020204" pitchFamily="34" charset="-122"/>
              <a:ea typeface="微软雅黑" panose="020B0503020204020204" pitchFamily="34" charset="-122"/>
            </a:endParaRPr>
          </a:p>
        </p:txBody>
      </p:sp>
      <p:pic>
        <p:nvPicPr>
          <p:cNvPr id="7" name="图片 10" descr="同方logo.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360" y="260648"/>
            <a:ext cx="1344149" cy="1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369332"/>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四、检准和检全基础上按时间排序</a:t>
            </a:r>
            <a:endParaRPr lang="zh-CN" altLang="en-US" dirty="0">
              <a:solidFill>
                <a:srgbClr val="0070C0"/>
              </a:solidFill>
            </a:endParaRPr>
          </a:p>
        </p:txBody>
      </p:sp>
      <p:sp>
        <p:nvSpPr>
          <p:cNvPr id="4" name="矩形 3"/>
          <p:cNvSpPr/>
          <p:nvPr/>
        </p:nvSpPr>
        <p:spPr>
          <a:xfrm>
            <a:off x="435428" y="737488"/>
            <a:ext cx="11335657" cy="1200329"/>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改版后的新系统更新了主题标引和检索技术，对同义词和上下位词进行规约，大幅提升了关键词的标引精度；通过组合词对文章进行标引，更加准确的表达了文章的主题；科学的关键词截取以及相关度截断，可以给出检全检准俱佳的检索结果。主题检索默认出版时间排序，兼顾相关度的同时，突出反映文献的新颖性，很好地改善了用户体验；</a:t>
            </a:r>
            <a:endParaRPr lang="zh-CN" altLang="en-US"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53142" y="1937817"/>
            <a:ext cx="10171962" cy="4666343"/>
          </a:xfrm>
          <a:prstGeom prst="rect">
            <a:avLst/>
          </a:prstGeom>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6545" y="341477"/>
            <a:ext cx="5498621"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五、新版本保持原有下载</a:t>
            </a:r>
            <a:r>
              <a:rPr lang="zh-CN" altLang="en-US" b="1" dirty="0" smtClean="0">
                <a:solidFill>
                  <a:srgbClr val="0070C0"/>
                </a:solidFill>
                <a:latin typeface="微软雅黑" panose="020B0503020204020204" pitchFamily="34" charset="-122"/>
                <a:ea typeface="微软雅黑" panose="020B0503020204020204" pitchFamily="34" charset="-122"/>
              </a:rPr>
              <a:t>权限，新增</a:t>
            </a:r>
            <a:r>
              <a:rPr lang="en-US" altLang="zh-CN" b="1" dirty="0" smtClean="0">
                <a:solidFill>
                  <a:srgbClr val="0070C0"/>
                </a:solidFill>
                <a:latin typeface="微软雅黑" panose="020B0503020204020204" pitchFamily="34" charset="-122"/>
                <a:ea typeface="微软雅黑" panose="020B0503020204020204" pitchFamily="34" charset="-122"/>
              </a:rPr>
              <a:t>HTML</a:t>
            </a:r>
            <a:r>
              <a:rPr lang="zh-CN" altLang="en-US" b="1" dirty="0" smtClean="0">
                <a:solidFill>
                  <a:srgbClr val="0070C0"/>
                </a:solidFill>
                <a:latin typeface="微软雅黑" panose="020B0503020204020204" pitchFamily="34" charset="-122"/>
                <a:ea typeface="微软雅黑" panose="020B0503020204020204" pitchFamily="34" charset="-122"/>
              </a:rPr>
              <a:t>全文阅读</a:t>
            </a:r>
            <a:endParaRPr lang="zh-CN" altLang="en-US" dirty="0">
              <a:solidFill>
                <a:srgbClr val="0070C0"/>
              </a:solidFill>
            </a:endParaRPr>
          </a:p>
        </p:txBody>
      </p:sp>
      <p:sp>
        <p:nvSpPr>
          <p:cNvPr id="3" name="矩形 2"/>
          <p:cNvSpPr/>
          <p:nvPr/>
        </p:nvSpPr>
        <p:spPr>
          <a:xfrm>
            <a:off x="865631" y="833735"/>
            <a:ext cx="9570139" cy="64633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所有数据库的全文下载权限不随平台升级而改变。新平台除 </a:t>
            </a:r>
            <a:r>
              <a:rPr lang="en-US" altLang="zh-CN" dirty="0">
                <a:latin typeface="微软雅黑" panose="020B0503020204020204" pitchFamily="34" charset="-122"/>
                <a:ea typeface="微软雅黑" panose="020B0503020204020204" pitchFamily="34" charset="-122"/>
              </a:rPr>
              <a:t>CAJ</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PDF </a:t>
            </a:r>
            <a:r>
              <a:rPr lang="zh-CN" altLang="en-US" dirty="0">
                <a:latin typeface="微软雅黑" panose="020B0503020204020204" pitchFamily="34" charset="-122"/>
                <a:ea typeface="微软雅黑" panose="020B0503020204020204" pitchFamily="34" charset="-122"/>
              </a:rPr>
              <a:t>下载方式外，新增 </a:t>
            </a:r>
            <a:r>
              <a:rPr lang="en-US" altLang="zh-CN" dirty="0">
                <a:latin typeface="微软雅黑" panose="020B0503020204020204" pitchFamily="34" charset="-122"/>
                <a:ea typeface="微软雅黑" panose="020B0503020204020204" pitchFamily="34" charset="-122"/>
              </a:rPr>
              <a:t>HTML</a:t>
            </a:r>
            <a:r>
              <a:rPr lang="zh-CN" altLang="en-US" dirty="0">
                <a:latin typeface="微软雅黑" panose="020B0503020204020204" pitchFamily="34" charset="-122"/>
                <a:ea typeface="微软雅黑" panose="020B0503020204020204" pitchFamily="34" charset="-122"/>
              </a:rPr>
              <a:t>全文阅读功能，</a:t>
            </a:r>
            <a:r>
              <a:rPr lang="en-US" altLang="zh-CN" dirty="0">
                <a:latin typeface="微软雅黑" panose="020B0503020204020204" pitchFamily="34" charset="-122"/>
                <a:ea typeface="微软雅黑" panose="020B0503020204020204" pitchFamily="34" charset="-122"/>
              </a:rPr>
              <a:t>HTML </a:t>
            </a:r>
            <a:r>
              <a:rPr lang="zh-CN" altLang="en-US" dirty="0">
                <a:latin typeface="微软雅黑" panose="020B0503020204020204" pitchFamily="34" charset="-122"/>
                <a:ea typeface="微软雅黑" panose="020B0503020204020204" pitchFamily="34" charset="-122"/>
              </a:rPr>
              <a:t>全文阅读权限与 </a:t>
            </a:r>
            <a:r>
              <a:rPr lang="en-US" altLang="zh-CN" dirty="0">
                <a:latin typeface="微软雅黑" panose="020B0503020204020204" pitchFamily="34" charset="-122"/>
                <a:ea typeface="微软雅黑" panose="020B0503020204020204" pitchFamily="34" charset="-122"/>
              </a:rPr>
              <a:t>CAJ</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PDF </a:t>
            </a:r>
            <a:r>
              <a:rPr lang="zh-CN" altLang="en-US" dirty="0">
                <a:latin typeface="微软雅黑" panose="020B0503020204020204" pitchFamily="34" charset="-122"/>
                <a:ea typeface="微软雅黑" panose="020B0503020204020204" pitchFamily="34" charset="-122"/>
              </a:rPr>
              <a:t>保持一致。</a:t>
            </a:r>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75773" y="1602992"/>
            <a:ext cx="10755086" cy="4886498"/>
          </a:xfrm>
          <a:prstGeom prst="rect">
            <a:avLst/>
          </a:prstGeom>
        </p:spPr>
      </p:pic>
      <p:pic>
        <p:nvPicPr>
          <p:cNvPr id="5" name="图片 4"/>
          <p:cNvPicPr>
            <a:picLocks noChangeAspect="1"/>
          </p:cNvPicPr>
          <p:nvPr/>
        </p:nvPicPr>
        <p:blipFill>
          <a:blip r:embed="rId2"/>
          <a:stretch>
            <a:fillRect/>
          </a:stretch>
        </p:blipFill>
        <p:spPr>
          <a:xfrm>
            <a:off x="865631" y="1725918"/>
            <a:ext cx="10573032" cy="4886498"/>
          </a:xfrm>
          <a:prstGeom prst="rect">
            <a:avLst/>
          </a:prstGeom>
        </p:spPr>
      </p:pic>
      <p:pic>
        <p:nvPicPr>
          <p:cNvPr id="6" name="图片 5"/>
          <p:cNvPicPr>
            <a:picLocks noChangeAspect="1"/>
          </p:cNvPicPr>
          <p:nvPr/>
        </p:nvPicPr>
        <p:blipFill>
          <a:blip r:embed="rId3"/>
          <a:stretch>
            <a:fillRect/>
          </a:stretch>
        </p:blipFill>
        <p:spPr>
          <a:xfrm>
            <a:off x="275773" y="1613065"/>
            <a:ext cx="11256838" cy="51122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75291" y="3028927"/>
            <a:ext cx="11397672" cy="1107996"/>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2</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a:solidFill>
                  <a:prstClr val="white"/>
                </a:solidFill>
                <a:latin typeface="微软雅黑" panose="020B0503020204020204" pitchFamily="34" charset="-122"/>
                <a:ea typeface="微软雅黑" panose="020B0503020204020204" pitchFamily="34" charset="-122"/>
              </a:rPr>
              <a:t>CNKI</a:t>
            </a:r>
            <a:r>
              <a:rPr lang="en-US" altLang="zh-CN" sz="6600" b="1" dirty="0" smtClean="0">
                <a:solidFill>
                  <a:prstClr val="white"/>
                </a:solidFill>
                <a:latin typeface="微软雅黑" panose="020B0503020204020204" pitchFamily="34" charset="-122"/>
                <a:ea typeface="微软雅黑" panose="020B0503020204020204" pitchFamily="34" charset="-122"/>
              </a:rPr>
              <a:t>—</a:t>
            </a:r>
            <a:r>
              <a:rPr lang="zh-CN" altLang="en-US" sz="6600" b="1" dirty="0" smtClean="0">
                <a:solidFill>
                  <a:prstClr val="white"/>
                </a:solidFill>
                <a:latin typeface="微软雅黑" panose="020B0503020204020204" pitchFamily="34" charset="-122"/>
                <a:ea typeface="微软雅黑" panose="020B0503020204020204" pitchFamily="34" charset="-122"/>
              </a:rPr>
              <a:t>做</a:t>
            </a:r>
            <a:r>
              <a:rPr lang="zh-CN" altLang="en-US" sz="6600" b="1" dirty="0">
                <a:solidFill>
                  <a:prstClr val="white"/>
                </a:solidFill>
                <a:latin typeface="微软雅黑" panose="020B0503020204020204" pitchFamily="34" charset="-122"/>
                <a:ea typeface="微软雅黑" panose="020B0503020204020204" pitchFamily="34" charset="-122"/>
              </a:rPr>
              <a:t>你的科研好助手</a:t>
            </a:r>
            <a:endParaRPr lang="zh-CN" altLang="en-US" sz="66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3"/>
          <p:cNvGrpSpPr/>
          <p:nvPr/>
        </p:nvGrpSpPr>
        <p:grpSpPr bwMode="auto">
          <a:xfrm>
            <a:off x="1714500" y="2152650"/>
            <a:ext cx="8382000" cy="2571750"/>
            <a:chOff x="0" y="0"/>
            <a:chExt cx="6286544" cy="2571768"/>
          </a:xfrm>
        </p:grpSpPr>
        <p:grpSp>
          <p:nvGrpSpPr>
            <p:cNvPr id="15364" name="组合 3"/>
            <p:cNvGrpSpPr/>
            <p:nvPr/>
          </p:nvGrpSpPr>
          <p:grpSpPr bwMode="auto">
            <a:xfrm>
              <a:off x="0" y="0"/>
              <a:ext cx="1714512" cy="2571768"/>
              <a:chOff x="0" y="0"/>
              <a:chExt cx="1714512" cy="2571768"/>
            </a:xfrm>
          </p:grpSpPr>
          <p:sp>
            <p:nvSpPr>
              <p:cNvPr id="15374" name="椭圆 14"/>
              <p:cNvSpPr>
                <a:spLocks noChangeArrowheads="1"/>
              </p:cNvSpPr>
              <p:nvPr/>
            </p:nvSpPr>
            <p:spPr bwMode="auto">
              <a:xfrm>
                <a:off x="0" y="857256"/>
                <a:ext cx="1714512" cy="1714512"/>
              </a:xfrm>
              <a:prstGeom prst="ellipse">
                <a:avLst/>
              </a:prstGeom>
              <a:noFill/>
              <a:ln w="25400">
                <a:solidFill>
                  <a:srgbClr val="1E1C1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选题</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立项</a:t>
                </a:r>
                <a:endParaRPr lang="en-US" sz="2400" b="1">
                  <a:solidFill>
                    <a:srgbClr val="4A452A"/>
                  </a:solidFill>
                  <a:latin typeface="微软雅黑" panose="020B0503020204020204" pitchFamily="34" charset="-122"/>
                  <a:ea typeface="微软雅黑" panose="020B0503020204020204" pitchFamily="34" charset="-122"/>
                </a:endParaRPr>
              </a:p>
            </p:txBody>
          </p:sp>
          <p:sp>
            <p:nvSpPr>
              <p:cNvPr id="15375" name="TextBox 2"/>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1</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5" name="组合 4"/>
            <p:cNvGrpSpPr/>
            <p:nvPr/>
          </p:nvGrpSpPr>
          <p:grpSpPr bwMode="auto">
            <a:xfrm>
              <a:off x="1547823" y="0"/>
              <a:ext cx="1714512" cy="2571768"/>
              <a:chOff x="0" y="0"/>
              <a:chExt cx="1714512" cy="2571768"/>
            </a:xfrm>
          </p:grpSpPr>
          <p:sp>
            <p:nvSpPr>
              <p:cNvPr id="15372" name="椭圆 12"/>
              <p:cNvSpPr>
                <a:spLocks noChangeArrowheads="1"/>
              </p:cNvSpPr>
              <p:nvPr/>
            </p:nvSpPr>
            <p:spPr bwMode="auto">
              <a:xfrm>
                <a:off x="1"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撰写</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管理</a:t>
                </a:r>
                <a:endParaRPr lang="zh-CN" altLang="en-US" sz="2400" b="1">
                  <a:solidFill>
                    <a:srgbClr val="4A452A"/>
                  </a:solidFill>
                  <a:latin typeface="微软雅黑" panose="020B0503020204020204" pitchFamily="34" charset="-122"/>
                  <a:ea typeface="微软雅黑" panose="020B0503020204020204" pitchFamily="34" charset="-122"/>
                </a:endParaRPr>
              </a:p>
            </p:txBody>
          </p:sp>
          <p:sp>
            <p:nvSpPr>
              <p:cNvPr id="15373" name="TextBox 6"/>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2</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6" name="组合 7"/>
            <p:cNvGrpSpPr/>
            <p:nvPr/>
          </p:nvGrpSpPr>
          <p:grpSpPr bwMode="auto">
            <a:xfrm>
              <a:off x="3071834" y="0"/>
              <a:ext cx="1714512" cy="2571768"/>
              <a:chOff x="0" y="0"/>
              <a:chExt cx="1714512" cy="2571768"/>
            </a:xfrm>
          </p:grpSpPr>
          <p:sp>
            <p:nvSpPr>
              <p:cNvPr id="15370" name="椭圆 10"/>
              <p:cNvSpPr>
                <a:spLocks noChangeArrowheads="1"/>
              </p:cNvSpPr>
              <p:nvPr/>
            </p:nvSpPr>
            <p:spPr bwMode="auto">
              <a:xfrm>
                <a:off x="0"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发布</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投稿</a:t>
                </a:r>
                <a:endParaRPr lang="en-US" sz="2400" b="1">
                  <a:solidFill>
                    <a:srgbClr val="4A452A"/>
                  </a:solidFill>
                  <a:latin typeface="微软雅黑" panose="020B0503020204020204" pitchFamily="34" charset="-122"/>
                  <a:ea typeface="微软雅黑" panose="020B0503020204020204" pitchFamily="34" charset="-122"/>
                </a:endParaRPr>
              </a:p>
            </p:txBody>
          </p:sp>
          <p:sp>
            <p:nvSpPr>
              <p:cNvPr id="15371" name="TextBox 9"/>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3</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7" name="组合 10"/>
            <p:cNvGrpSpPr/>
            <p:nvPr/>
          </p:nvGrpSpPr>
          <p:grpSpPr bwMode="auto">
            <a:xfrm>
              <a:off x="4572032" y="0"/>
              <a:ext cx="1714512" cy="2571768"/>
              <a:chOff x="0" y="0"/>
              <a:chExt cx="1714512" cy="2571768"/>
            </a:xfrm>
          </p:grpSpPr>
          <p:sp>
            <p:nvSpPr>
              <p:cNvPr id="15368" name="椭圆 8"/>
              <p:cNvSpPr>
                <a:spLocks noChangeArrowheads="1"/>
              </p:cNvSpPr>
              <p:nvPr/>
            </p:nvSpPr>
            <p:spPr bwMode="auto">
              <a:xfrm>
                <a:off x="0"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4A452A"/>
                    </a:solidFill>
                    <a:latin typeface="微软雅黑" panose="020B0503020204020204" pitchFamily="34" charset="-122"/>
                    <a:ea typeface="微软雅黑" panose="020B0503020204020204" pitchFamily="34" charset="-122"/>
                  </a:rPr>
                  <a:t>跟踪</a:t>
                </a:r>
                <a:endParaRPr lang="en-US" sz="2400" b="1" dirty="0">
                  <a:solidFill>
                    <a:srgbClr val="4A452A"/>
                  </a:solidFill>
                  <a:latin typeface="微软雅黑" panose="020B0503020204020204" pitchFamily="34" charset="-122"/>
                  <a:ea typeface="微软雅黑" panose="020B0503020204020204" pitchFamily="34" charset="-122"/>
                </a:endParaRPr>
              </a:p>
              <a:p>
                <a:pPr algn="ctr"/>
                <a:r>
                  <a:rPr lang="zh-CN" altLang="en-US" sz="2400" b="1" dirty="0">
                    <a:solidFill>
                      <a:srgbClr val="4A452A"/>
                    </a:solidFill>
                    <a:latin typeface="微软雅黑" panose="020B0503020204020204" pitchFamily="34" charset="-122"/>
                    <a:ea typeface="微软雅黑" panose="020B0503020204020204" pitchFamily="34" charset="-122"/>
                  </a:rPr>
                  <a:t>分享</a:t>
                </a:r>
                <a:endParaRPr lang="en-US" sz="2400" b="1" dirty="0">
                  <a:solidFill>
                    <a:srgbClr val="4A452A"/>
                  </a:solidFill>
                  <a:latin typeface="微软雅黑" panose="020B0503020204020204" pitchFamily="34" charset="-122"/>
                  <a:ea typeface="微软雅黑" panose="020B0503020204020204" pitchFamily="34" charset="-122"/>
                </a:endParaRPr>
              </a:p>
            </p:txBody>
          </p:sp>
          <p:sp>
            <p:nvSpPr>
              <p:cNvPr id="15369" name="TextBox 12"/>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4</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sp>
        <p:nvSpPr>
          <p:cNvPr id="15363" name="Rectangle 2"/>
          <p:cNvSpPr>
            <a:spLocks noGrp="1" noChangeArrowheads="1"/>
          </p:cNvSpPr>
          <p:nvPr>
            <p:ph type="title" idx="4294967295"/>
          </p:nvPr>
        </p:nvSpPr>
        <p:spPr>
          <a:xfrm>
            <a:off x="-309108" y="232002"/>
            <a:ext cx="10972800" cy="706437"/>
          </a:xfrm>
        </p:spPr>
        <p:txBody>
          <a:bodyPr anchor="t">
            <a:normAutofit fontScale="90000"/>
          </a:bodyPr>
          <a:lstStyle/>
          <a:p>
            <a:pPr eaLnBrk="1" hangingPunct="1"/>
            <a:r>
              <a:rPr lang="en-US" altLang="zh-CN" dirty="0" smtClean="0">
                <a:latin typeface="微软雅黑" panose="020B0503020204020204" pitchFamily="34" charset="-122"/>
                <a:ea typeface="微软雅黑" panose="020B0503020204020204" pitchFamily="34" charset="-122"/>
              </a:rPr>
              <a:t>CNKI——</a:t>
            </a:r>
            <a:r>
              <a:rPr lang="zh-CN" altLang="en-US" dirty="0" smtClean="0">
                <a:latin typeface="微软雅黑" panose="020B0503020204020204" pitchFamily="34" charset="-122"/>
                <a:ea typeface="微软雅黑" panose="020B0503020204020204" pitchFamily="34" charset="-122"/>
              </a:rPr>
              <a:t>做你的</a:t>
            </a:r>
            <a:r>
              <a:rPr lang="zh-CN" altLang="en-US" dirty="0" smtClean="0">
                <a:solidFill>
                  <a:srgbClr val="FF0000"/>
                </a:solidFill>
                <a:latin typeface="微软雅黑" panose="020B0503020204020204" pitchFamily="34" charset="-122"/>
                <a:ea typeface="微软雅黑" panose="020B0503020204020204" pitchFamily="34" charset="-122"/>
              </a:rPr>
              <a:t>科研</a:t>
            </a:r>
            <a:r>
              <a:rPr lang="zh-CN" altLang="en-US" dirty="0" smtClean="0">
                <a:latin typeface="微软雅黑" panose="020B0503020204020204" pitchFamily="34" charset="-122"/>
                <a:ea typeface="微软雅黑" panose="020B0503020204020204" pitchFamily="34" charset="-122"/>
              </a:rPr>
              <a:t>好助手</a:t>
            </a:r>
            <a:endParaRPr lang="en-US" dirty="0" smtClean="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2705100" y="2852738"/>
            <a:ext cx="61261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4400" b="1">
                <a:latin typeface="楷体" panose="02010609060101010101" pitchFamily="49" charset="-122"/>
                <a:ea typeface="楷体" panose="02010609060101010101" pitchFamily="49" charset="-122"/>
              </a:rPr>
              <a:t>1</a:t>
            </a:r>
            <a:r>
              <a:rPr lang="zh-CN" altLang="en-US" sz="4400" b="1">
                <a:latin typeface="楷体" panose="02010609060101010101" pitchFamily="49" charset="-122"/>
                <a:ea typeface="楷体" panose="02010609060101010101" pitchFamily="49" charset="-122"/>
              </a:rPr>
              <a:t>、如何进行科研选题？</a:t>
            </a:r>
            <a:endParaRPr lang="zh-CN" altLang="en-US" sz="4400" b="1">
              <a:latin typeface="楷体" panose="02010609060101010101" pitchFamily="49" charset="-122"/>
              <a:ea typeface="楷体" panose="02010609060101010101" pitchFamily="49" charset="-122"/>
            </a:endParaRPr>
          </a:p>
        </p:txBody>
      </p:sp>
      <p:sp>
        <p:nvSpPr>
          <p:cNvPr id="16387" name="内容占位符 2"/>
          <p:cNvSpPr txBox="1">
            <a:spLocks noChangeArrowheads="1"/>
          </p:cNvSpPr>
          <p:nvPr/>
        </p:nvSpPr>
        <p:spPr bwMode="auto">
          <a:xfrm>
            <a:off x="2705100" y="2852738"/>
            <a:ext cx="5800271" cy="103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2605572" y="1072692"/>
            <a:ext cx="6891722" cy="61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smtClean="0"/>
              <a:t>根据</a:t>
            </a:r>
            <a:r>
              <a:rPr lang="zh-CN" altLang="en-US" sz="3200" dirty="0"/>
              <a:t>工作</a:t>
            </a:r>
            <a:r>
              <a:rPr lang="zh-CN" altLang="en-US" sz="3200" dirty="0" smtClean="0"/>
              <a:t>的研究方向：企业风险管理</a:t>
            </a:r>
            <a:endParaRPr lang="zh-CN" altLang="en-US" sz="3200" b="1" dirty="0"/>
          </a:p>
        </p:txBody>
      </p:sp>
      <p:pic>
        <p:nvPicPr>
          <p:cNvPr id="17411" name="Picture 2" descr="C:\Documents and Settings\huxiya\桌面\未标题-1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700000">
            <a:off x="684213" y="776288"/>
            <a:ext cx="9144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p:cNvSpPr txBox="1">
            <a:spLocks noChangeArrowheads="1"/>
          </p:cNvSpPr>
          <p:nvPr/>
        </p:nvSpPr>
        <p:spPr bwMode="auto">
          <a:xfrm rot="-2460000">
            <a:off x="-293688" y="1422400"/>
            <a:ext cx="2917826"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1"/>
            <a:r>
              <a:rPr lang="en-US" altLang="zh-CN" sz="3700" b="1">
                <a:solidFill>
                  <a:schemeClr val="bg1"/>
                </a:solidFill>
              </a:rPr>
              <a:t>  </a:t>
            </a:r>
            <a:r>
              <a:rPr lang="zh-CN" altLang="en-US" sz="3700" b="1">
                <a:solidFill>
                  <a:schemeClr val="bg1"/>
                </a:solidFill>
              </a:rPr>
              <a:t>案例</a:t>
            </a:r>
            <a:endParaRPr lang="zh-CN" altLang="en-US" sz="3700" b="1">
              <a:solidFill>
                <a:schemeClr val="bg1"/>
              </a:solidFill>
            </a:endParaRPr>
          </a:p>
          <a:p>
            <a:pPr lvl="1"/>
            <a:r>
              <a:rPr lang="zh-CN" altLang="en-US" sz="3200" b="1">
                <a:solidFill>
                  <a:schemeClr val="bg1"/>
                </a:solidFill>
              </a:rPr>
              <a:t> </a:t>
            </a:r>
            <a:endParaRPr lang="zh-CN" altLang="en-US"/>
          </a:p>
        </p:txBody>
      </p:sp>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1.1 </a:t>
            </a:r>
            <a:r>
              <a:rPr lang="en-US" altLang="zh-CN" sz="2800" b="1" dirty="0" err="1">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泛调研</a:t>
            </a:r>
            <a:endPar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045" y="1810353"/>
            <a:ext cx="7518400" cy="4978400"/>
          </a:xfrm>
          <a:prstGeom prst="rect">
            <a:avLst/>
          </a:prstGeom>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03212" y="1080393"/>
            <a:ext cx="11363672" cy="5615284"/>
          </a:xfrm>
          <a:prstGeom prst="rect">
            <a:avLst/>
          </a:prstGeom>
        </p:spPr>
      </p:pic>
      <p:sp>
        <p:nvSpPr>
          <p:cNvPr id="7" name="标题 1"/>
          <p:cNvSpPr>
            <a:spLocks noChangeArrowheads="1"/>
          </p:cNvSpPr>
          <p:nvPr/>
        </p:nvSpPr>
        <p:spPr bwMode="auto">
          <a:xfrm>
            <a:off x="303212" y="4149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1.1.1 </a:t>
            </a:r>
            <a:r>
              <a:rPr lang="en-US" altLang="zh-CN" sz="2800" b="1" dirty="0" err="1"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cnki</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 scholar</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一览中外文文献</a:t>
            </a:r>
            <a:endPar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4" name="图片 3"/>
          <p:cNvPicPr>
            <a:picLocks noChangeAspect="1"/>
          </p:cNvPicPr>
          <p:nvPr/>
        </p:nvPicPr>
        <p:blipFill>
          <a:blip r:embed="rId2"/>
          <a:stretch>
            <a:fillRect/>
          </a:stretch>
        </p:blipFill>
        <p:spPr>
          <a:xfrm>
            <a:off x="49797" y="823866"/>
            <a:ext cx="11786018" cy="5871811"/>
          </a:xfrm>
          <a:prstGeom prst="rect">
            <a:avLst/>
          </a:prstGeom>
        </p:spPr>
      </p:pic>
      <p:sp>
        <p:nvSpPr>
          <p:cNvPr id="5" name="矩形 4"/>
          <p:cNvSpPr/>
          <p:nvPr/>
        </p:nvSpPr>
        <p:spPr>
          <a:xfrm>
            <a:off x="6095999" y="169816"/>
            <a:ext cx="2589299"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http://scholar.cnki.net</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38857" y="505190"/>
            <a:ext cx="11314286" cy="5847619"/>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2190" y="1099897"/>
            <a:ext cx="11590666" cy="5220944"/>
          </a:xfrm>
          <a:prstGeom prst="rect">
            <a:avLst/>
          </a:prstGeom>
        </p:spPr>
      </p:pic>
      <p:sp>
        <p:nvSpPr>
          <p:cNvPr id="21507" name="标题 1"/>
          <p:cNvSpPr>
            <a:spLocks noChangeArrowheads="1"/>
          </p:cNvSpPr>
          <p:nvPr/>
        </p:nvSpPr>
        <p:spPr bwMode="auto">
          <a:xfrm>
            <a:off x="479281" y="20038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1.1.2</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指数分析：把握</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学科发展趋势</a:t>
            </a:r>
            <a:endPar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9" name="图片 8"/>
          <p:cNvPicPr>
            <a:picLocks noChangeAspect="1"/>
          </p:cNvPicPr>
          <p:nvPr/>
        </p:nvPicPr>
        <p:blipFill>
          <a:blip r:embed="rId2"/>
          <a:stretch>
            <a:fillRect/>
          </a:stretch>
        </p:blipFill>
        <p:spPr>
          <a:xfrm>
            <a:off x="479281" y="1434825"/>
            <a:ext cx="10610781" cy="4551089"/>
          </a:xfrm>
          <a:prstGeom prst="rect">
            <a:avLst/>
          </a:prstGeom>
        </p:spPr>
      </p:pic>
      <p:pic>
        <p:nvPicPr>
          <p:cNvPr id="10" name="图片 9"/>
          <p:cNvPicPr>
            <a:picLocks noChangeAspect="1"/>
          </p:cNvPicPr>
          <p:nvPr/>
        </p:nvPicPr>
        <p:blipFill>
          <a:blip r:embed="rId3"/>
          <a:stretch>
            <a:fillRect/>
          </a:stretch>
        </p:blipFill>
        <p:spPr>
          <a:xfrm>
            <a:off x="223636" y="1289682"/>
            <a:ext cx="11790476" cy="4438095"/>
          </a:xfrm>
          <a:prstGeom prst="rect">
            <a:avLst/>
          </a:prstGeom>
        </p:spPr>
      </p:pic>
      <p:pic>
        <p:nvPicPr>
          <p:cNvPr id="11" name="图片 10"/>
          <p:cNvPicPr>
            <a:picLocks noChangeAspect="1"/>
          </p:cNvPicPr>
          <p:nvPr/>
        </p:nvPicPr>
        <p:blipFill>
          <a:blip r:embed="rId4"/>
          <a:stretch>
            <a:fillRect/>
          </a:stretch>
        </p:blipFill>
        <p:spPr>
          <a:xfrm>
            <a:off x="399826" y="1427122"/>
            <a:ext cx="11438095" cy="3380952"/>
          </a:xfrm>
          <a:prstGeom prst="rect">
            <a:avLst/>
          </a:prstGeom>
        </p:spPr>
      </p:pic>
      <p:pic>
        <p:nvPicPr>
          <p:cNvPr id="13" name="图片 12"/>
          <p:cNvPicPr>
            <a:picLocks noChangeAspect="1"/>
          </p:cNvPicPr>
          <p:nvPr/>
        </p:nvPicPr>
        <p:blipFill>
          <a:blip r:embed="rId5"/>
          <a:stretch>
            <a:fillRect/>
          </a:stretch>
        </p:blipFill>
        <p:spPr>
          <a:xfrm>
            <a:off x="343619" y="1467095"/>
            <a:ext cx="11504762" cy="3923809"/>
          </a:xfrm>
          <a:prstGeom prst="rect">
            <a:avLst/>
          </a:prstGeom>
        </p:spPr>
      </p:pic>
      <p:pic>
        <p:nvPicPr>
          <p:cNvPr id="15" name="图片 14"/>
          <p:cNvPicPr>
            <a:picLocks noChangeAspect="1"/>
          </p:cNvPicPr>
          <p:nvPr/>
        </p:nvPicPr>
        <p:blipFill>
          <a:blip r:embed="rId6"/>
          <a:stretch>
            <a:fillRect/>
          </a:stretch>
        </p:blipFill>
        <p:spPr>
          <a:xfrm>
            <a:off x="391238" y="1438524"/>
            <a:ext cx="11409524" cy="3980952"/>
          </a:xfrm>
          <a:prstGeom prst="rect">
            <a:avLst/>
          </a:prstGeom>
        </p:spPr>
      </p:pic>
      <p:pic>
        <p:nvPicPr>
          <p:cNvPr id="18" name="图片 17"/>
          <p:cNvPicPr>
            <a:picLocks noChangeAspect="1"/>
          </p:cNvPicPr>
          <p:nvPr/>
        </p:nvPicPr>
        <p:blipFill>
          <a:blip r:embed="rId7"/>
          <a:stretch>
            <a:fillRect/>
          </a:stretch>
        </p:blipFill>
        <p:spPr>
          <a:xfrm>
            <a:off x="353143" y="1386143"/>
            <a:ext cx="11485714" cy="4085714"/>
          </a:xfrm>
          <a:prstGeom prst="rect">
            <a:avLst/>
          </a:prstGeom>
        </p:spPr>
      </p:pic>
      <p:pic>
        <p:nvPicPr>
          <p:cNvPr id="19" name="图片 18"/>
          <p:cNvPicPr>
            <a:picLocks noChangeAspect="1"/>
          </p:cNvPicPr>
          <p:nvPr/>
        </p:nvPicPr>
        <p:blipFill>
          <a:blip r:embed="rId8"/>
          <a:stretch>
            <a:fillRect/>
          </a:stretch>
        </p:blipFill>
        <p:spPr>
          <a:xfrm>
            <a:off x="372190" y="1519476"/>
            <a:ext cx="11447619" cy="38190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a:t>
            </a:r>
            <a:r>
              <a:rPr lang="en-US" altLang="zh-CN" sz="2800" b="1" dirty="0" err="1">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精调研</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60533" y="1120032"/>
            <a:ext cx="11125981" cy="4828101"/>
          </a:xfrm>
          <a:prstGeom prst="rect">
            <a:avLst/>
          </a:prstGeom>
        </p:spPr>
      </p:pic>
      <p:pic>
        <p:nvPicPr>
          <p:cNvPr id="4" name="图片 3"/>
          <p:cNvPicPr>
            <a:picLocks noChangeAspect="1"/>
          </p:cNvPicPr>
          <p:nvPr/>
        </p:nvPicPr>
        <p:blipFill>
          <a:blip r:embed="rId2"/>
          <a:stretch>
            <a:fillRect/>
          </a:stretch>
        </p:blipFill>
        <p:spPr>
          <a:xfrm>
            <a:off x="362287" y="1303893"/>
            <a:ext cx="11478606" cy="52718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274555" y="1569610"/>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1</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1" name="圆角矩形 10"/>
          <p:cNvSpPr>
            <a:spLocks noChangeArrowheads="1"/>
          </p:cNvSpPr>
          <p:nvPr/>
        </p:nvSpPr>
        <p:spPr bwMode="auto">
          <a:xfrm>
            <a:off x="3319266" y="158018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zh-CN" altLang="en-US" sz="2665" b="1" dirty="0" smtClean="0">
                <a:solidFill>
                  <a:srgbClr val="1B539D"/>
                </a:solidFill>
                <a:latin typeface="微软雅黑" panose="020B0503020204020204" pitchFamily="34" charset="-122"/>
                <a:ea typeface="微软雅黑" panose="020B0503020204020204" pitchFamily="34" charset="-122"/>
              </a:rPr>
              <a:t>认识新版</a:t>
            </a:r>
            <a:r>
              <a:rPr lang="en-US" altLang="zh-CN" sz="2665" b="1" dirty="0" smtClean="0">
                <a:solidFill>
                  <a:srgbClr val="1B539D"/>
                </a:solidFill>
                <a:latin typeface="微软雅黑" panose="020B0503020204020204" pitchFamily="34" charset="-122"/>
                <a:ea typeface="微软雅黑" panose="020B0503020204020204" pitchFamily="34" charset="-122"/>
              </a:rPr>
              <a:t>CNKI</a:t>
            </a:r>
            <a:endParaRPr lang="en-US" altLang="zh-CN" sz="2665" b="1" dirty="0">
              <a:solidFill>
                <a:srgbClr val="1B539D"/>
              </a:solidFill>
              <a:latin typeface="微软雅黑" panose="020B0503020204020204" pitchFamily="34" charset="-122"/>
              <a:ea typeface="微软雅黑" panose="020B0503020204020204" pitchFamily="34" charset="-122"/>
            </a:endParaRPr>
          </a:p>
        </p:txBody>
      </p:sp>
      <p:sp>
        <p:nvSpPr>
          <p:cNvPr id="4" name="圆角矩形 3"/>
          <p:cNvSpPr/>
          <p:nvPr/>
        </p:nvSpPr>
        <p:spPr>
          <a:xfrm>
            <a:off x="2274555" y="3065657"/>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2</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5" name="圆角矩形 4"/>
          <p:cNvSpPr>
            <a:spLocks noChangeArrowheads="1"/>
          </p:cNvSpPr>
          <p:nvPr/>
        </p:nvSpPr>
        <p:spPr bwMode="auto">
          <a:xfrm>
            <a:off x="3319266" y="308679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a:solidFill>
                  <a:srgbClr val="1B539D"/>
                </a:solidFill>
                <a:latin typeface="微软雅黑" panose="020B0503020204020204" pitchFamily="34" charset="-122"/>
                <a:ea typeface="微软雅黑" panose="020B0503020204020204" pitchFamily="34" charset="-122"/>
              </a:rPr>
              <a:t>CNKI——</a:t>
            </a:r>
            <a:r>
              <a:rPr lang="zh-CN" altLang="en-US" sz="2665" b="1" dirty="0">
                <a:solidFill>
                  <a:srgbClr val="1B539D"/>
                </a:solidFill>
                <a:latin typeface="微软雅黑" panose="020B0503020204020204" pitchFamily="34" charset="-122"/>
                <a:ea typeface="微软雅黑" panose="020B0503020204020204" pitchFamily="34" charset="-122"/>
              </a:rPr>
              <a:t>做你的科研好助手</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
        <p:nvSpPr>
          <p:cNvPr id="12" name="文本框 24"/>
          <p:cNvSpPr>
            <a:spLocks noChangeArrowheads="1"/>
          </p:cNvSpPr>
          <p:nvPr/>
        </p:nvSpPr>
        <p:spPr bwMode="auto">
          <a:xfrm>
            <a:off x="501650" y="65788"/>
            <a:ext cx="4205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sz="44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rPr>
              <a:t>CONTENT</a:t>
            </a:r>
            <a:endParaRPr lang="en-US" sz="40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15" name="圆角矩形 14"/>
          <p:cNvSpPr/>
          <p:nvPr/>
        </p:nvSpPr>
        <p:spPr>
          <a:xfrm>
            <a:off x="2274555" y="4618816"/>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3</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6" name="圆角矩形 15"/>
          <p:cNvSpPr>
            <a:spLocks noChangeArrowheads="1"/>
          </p:cNvSpPr>
          <p:nvPr/>
        </p:nvSpPr>
        <p:spPr bwMode="auto">
          <a:xfrm>
            <a:off x="3319266" y="461812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zh-CN" sz="2660" b="1" dirty="0">
                <a:solidFill>
                  <a:srgbClr val="1B539D"/>
                </a:solidFill>
                <a:latin typeface="微软雅黑" panose="020B0503020204020204" pitchFamily="34" charset="-122"/>
                <a:ea typeface="微软雅黑" panose="020B0503020204020204" pitchFamily="34" charset="-122"/>
                <a:sym typeface="+mn-ea"/>
              </a:rPr>
              <a:t>研学平台的使用</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.1如何进行科研选题---</a:t>
            </a:r>
            <a:r>
              <a:rPr lang="zh-CN" altLang="en-US" sz="2800" b="1" dirty="0">
                <a:solidFill>
                  <a:srgbClr val="CC6600"/>
                </a:solidFill>
                <a:latin typeface="华文楷体" panose="02010600040101010101" pitchFamily="2" charset="-122"/>
                <a:ea typeface="华文楷体" panose="02010600040101010101" pitchFamily="2" charset="-122"/>
              </a:rPr>
              <a:t>关注高频被引文献</a:t>
            </a:r>
            <a:endParaRPr lang="zh-CN" altLang="en-US" sz="2800" b="1" dirty="0">
              <a:solidFill>
                <a:srgbClr val="CC6600"/>
              </a:solidFill>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1"/>
          <a:stretch>
            <a:fillRect/>
          </a:stretch>
        </p:blipFill>
        <p:spPr>
          <a:xfrm>
            <a:off x="656257" y="974889"/>
            <a:ext cx="10832609" cy="54163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5333" y="974889"/>
            <a:ext cx="12066667" cy="5809524"/>
          </a:xfrm>
          <a:prstGeom prst="rect">
            <a:avLst/>
          </a:prstGeom>
        </p:spPr>
      </p:pic>
      <p:pic>
        <p:nvPicPr>
          <p:cNvPr id="4" name="图片 3"/>
          <p:cNvPicPr>
            <a:picLocks noChangeAspect="1"/>
          </p:cNvPicPr>
          <p:nvPr/>
        </p:nvPicPr>
        <p:blipFill>
          <a:blip r:embed="rId2"/>
          <a:stretch>
            <a:fillRect/>
          </a:stretch>
        </p:blipFill>
        <p:spPr>
          <a:xfrm>
            <a:off x="175706" y="974889"/>
            <a:ext cx="12016294" cy="5668940"/>
          </a:xfrm>
          <a:prstGeom prst="rect">
            <a:avLst/>
          </a:prstGeom>
        </p:spPr>
      </p:pic>
      <p:pic>
        <p:nvPicPr>
          <p:cNvPr id="5" name="图片 4"/>
          <p:cNvPicPr>
            <a:picLocks noChangeAspect="1"/>
          </p:cNvPicPr>
          <p:nvPr/>
        </p:nvPicPr>
        <p:blipFill>
          <a:blip r:embed="rId3"/>
          <a:stretch>
            <a:fillRect/>
          </a:stretch>
        </p:blipFill>
        <p:spPr>
          <a:xfrm>
            <a:off x="-300983" y="1167238"/>
            <a:ext cx="12581862" cy="4609524"/>
          </a:xfrm>
          <a:prstGeom prst="rect">
            <a:avLst/>
          </a:prstGeom>
        </p:spPr>
      </p:pic>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.2如何进行科研选题---</a:t>
            </a:r>
            <a:r>
              <a:rPr lang="zh-CN" altLang="en-US" sz="2800" b="1" dirty="0" smtClean="0">
                <a:solidFill>
                  <a:srgbClr val="CC6600"/>
                </a:solidFill>
                <a:latin typeface="华文楷体" panose="02010600040101010101" pitchFamily="2" charset="-122"/>
                <a:ea typeface="华文楷体" panose="02010600040101010101" pitchFamily="2" charset="-122"/>
              </a:rPr>
              <a:t>关注知网节</a:t>
            </a:r>
            <a:endParaRPr lang="zh-CN" altLang="en-US" sz="2800" b="1" dirty="0">
              <a:solidFill>
                <a:srgbClr val="CC6600"/>
              </a:solidFill>
              <a:latin typeface="华文楷体" panose="02010600040101010101" pitchFamily="2" charset="-122"/>
              <a:ea typeface="华文楷体" panose="02010600040101010101" pitchFamily="2" charset="-122"/>
            </a:endParaRPr>
          </a:p>
        </p:txBody>
      </p:sp>
      <p:grpSp>
        <p:nvGrpSpPr>
          <p:cNvPr id="12" name="组合 11"/>
          <p:cNvGrpSpPr/>
          <p:nvPr/>
        </p:nvGrpSpPr>
        <p:grpSpPr>
          <a:xfrm>
            <a:off x="5683684" y="1916866"/>
            <a:ext cx="2686050" cy="2235200"/>
            <a:chOff x="4220980" y="4431677"/>
            <a:chExt cx="2686050" cy="2235200"/>
          </a:xfrm>
        </p:grpSpPr>
        <p:grpSp>
          <p:nvGrpSpPr>
            <p:cNvPr id="13" name="Group 7"/>
            <p:cNvGrpSpPr/>
            <p:nvPr/>
          </p:nvGrpSpPr>
          <p:grpSpPr bwMode="auto">
            <a:xfrm>
              <a:off x="4220980" y="4431677"/>
              <a:ext cx="2686050" cy="2235200"/>
              <a:chOff x="0" y="0"/>
              <a:chExt cx="1399224" cy="1399224"/>
            </a:xfrm>
          </p:grpSpPr>
          <p:sp>
            <p:nvSpPr>
              <p:cNvPr id="15" name="椭圆 11"/>
              <p:cNvSpPr>
                <a:spLocks noChangeArrowheads="1"/>
              </p:cNvSpPr>
              <p:nvPr/>
            </p:nvSpPr>
            <p:spPr bwMode="auto">
              <a:xfrm>
                <a:off x="0" y="0"/>
                <a:ext cx="1399224" cy="1399224"/>
              </a:xfrm>
              <a:prstGeom prst="ellipse">
                <a:avLst/>
              </a:prstGeom>
              <a:solidFill>
                <a:srgbClr val="FF9679">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 name="椭圆 12"/>
              <p:cNvSpPr>
                <a:spLocks noChangeArrowheads="1"/>
              </p:cNvSpPr>
              <p:nvPr/>
            </p:nvSpPr>
            <p:spPr bwMode="auto">
              <a:xfrm>
                <a:off x="159540" y="159540"/>
                <a:ext cx="1080144" cy="1080144"/>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4" name="TextBox 10">
              <a:hlinkClick r:id="rId5" action="ppaction://hlinksldjump"/>
            </p:cNvPr>
            <p:cNvSpPr>
              <a:spLocks noChangeArrowheads="1"/>
            </p:cNvSpPr>
            <p:nvPr/>
          </p:nvSpPr>
          <p:spPr bwMode="auto">
            <a:xfrm>
              <a:off x="4351223" y="5149827"/>
              <a:ext cx="229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800"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一篇文献</a:t>
              </a:r>
              <a:endParaRPr lang="zh-CN" altLang="en-US" sz="2800" dirty="0">
                <a:solidFill>
                  <a:schemeClr val="tx1"/>
                </a:solidFill>
                <a:sym typeface="Calibri" panose="020F0502020204030204" pitchFamily="34" charset="0"/>
              </a:endParaRPr>
            </a:p>
          </p:txBody>
        </p:sp>
      </p:grpSp>
      <p:grpSp>
        <p:nvGrpSpPr>
          <p:cNvPr id="22" name="Group 16"/>
          <p:cNvGrpSpPr/>
          <p:nvPr/>
        </p:nvGrpSpPr>
        <p:grpSpPr bwMode="auto">
          <a:xfrm>
            <a:off x="9387656" y="1984141"/>
            <a:ext cx="2693988" cy="2222500"/>
            <a:chOff x="0" y="0"/>
            <a:chExt cx="1365910" cy="1365910"/>
          </a:xfrm>
        </p:grpSpPr>
        <p:grpSp>
          <p:nvGrpSpPr>
            <p:cNvPr id="23" name="Group 17"/>
            <p:cNvGrpSpPr/>
            <p:nvPr/>
          </p:nvGrpSpPr>
          <p:grpSpPr bwMode="auto">
            <a:xfrm>
              <a:off x="0" y="0"/>
              <a:ext cx="1365910" cy="1365910"/>
              <a:chOff x="0" y="0"/>
              <a:chExt cx="1365910" cy="1365910"/>
            </a:xfrm>
          </p:grpSpPr>
          <p:sp>
            <p:nvSpPr>
              <p:cNvPr id="25" name="椭圆 16"/>
              <p:cNvSpPr>
                <a:spLocks noChangeArrowheads="1"/>
              </p:cNvSpPr>
              <p:nvPr/>
            </p:nvSpPr>
            <p:spPr bwMode="auto">
              <a:xfrm>
                <a:off x="0" y="0"/>
                <a:ext cx="1365910" cy="1365910"/>
              </a:xfrm>
              <a:prstGeom prst="ellipse">
                <a:avLst/>
              </a:prstGeom>
              <a:solidFill>
                <a:srgbClr val="F347EB">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 name="椭圆 17"/>
              <p:cNvSpPr>
                <a:spLocks noChangeArrowheads="1"/>
              </p:cNvSpPr>
              <p:nvPr/>
            </p:nvSpPr>
            <p:spPr bwMode="auto">
              <a:xfrm>
                <a:off x="170806" y="170806"/>
                <a:ext cx="1024298" cy="1024298"/>
              </a:xfrm>
              <a:prstGeom prst="ellipse">
                <a:avLst/>
              </a:prstGeom>
              <a:blipFill dpi="0" rotWithShape="1">
                <a:blip r:embed="rId6"/>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4" name="TextBox 15">
              <a:hlinkClick r:id="rId5" action="ppaction://hlinksldjump"/>
            </p:cNvPr>
            <p:cNvSpPr>
              <a:spLocks noChangeArrowheads="1"/>
            </p:cNvSpPr>
            <p:nvPr/>
          </p:nvSpPr>
          <p:spPr bwMode="auto">
            <a:xfrm>
              <a:off x="254347" y="312208"/>
              <a:ext cx="990024" cy="95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引证文献：</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哪些人认可？文献传播情况？</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p:txBody>
        </p:sp>
      </p:grpSp>
      <p:grpSp>
        <p:nvGrpSpPr>
          <p:cNvPr id="17" name="Group 11"/>
          <p:cNvGrpSpPr/>
          <p:nvPr/>
        </p:nvGrpSpPr>
        <p:grpSpPr bwMode="auto">
          <a:xfrm>
            <a:off x="1670092" y="1889454"/>
            <a:ext cx="2719388" cy="2128837"/>
            <a:chOff x="0" y="1"/>
            <a:chExt cx="1530848" cy="1530848"/>
          </a:xfrm>
        </p:grpSpPr>
        <p:grpSp>
          <p:nvGrpSpPr>
            <p:cNvPr id="18" name="Group 12"/>
            <p:cNvGrpSpPr/>
            <p:nvPr/>
          </p:nvGrpSpPr>
          <p:grpSpPr bwMode="auto">
            <a:xfrm>
              <a:off x="0" y="1"/>
              <a:ext cx="1530848" cy="1530848"/>
              <a:chOff x="0" y="1"/>
              <a:chExt cx="1416256" cy="1416256"/>
            </a:xfrm>
          </p:grpSpPr>
          <p:sp>
            <p:nvSpPr>
              <p:cNvPr id="20" name="椭圆 6"/>
              <p:cNvSpPr>
                <a:spLocks noChangeArrowheads="1"/>
              </p:cNvSpPr>
              <p:nvPr/>
            </p:nvSpPr>
            <p:spPr bwMode="auto">
              <a:xfrm>
                <a:off x="0" y="1"/>
                <a:ext cx="1416256" cy="1416256"/>
              </a:xfrm>
              <a:prstGeom prst="ellipse">
                <a:avLst/>
              </a:prstGeom>
              <a:solidFill>
                <a:srgbClr val="32AEDA">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 name="椭圆 7"/>
              <p:cNvSpPr>
                <a:spLocks noChangeArrowheads="1"/>
              </p:cNvSpPr>
              <p:nvPr/>
            </p:nvSpPr>
            <p:spPr bwMode="auto">
              <a:xfrm>
                <a:off x="185759" y="185760"/>
                <a:ext cx="1044737" cy="1044737"/>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9" name="TextBox 5">
              <a:hlinkClick r:id="rId5" action="ppaction://hlinksldjump"/>
            </p:cNvPr>
            <p:cNvSpPr>
              <a:spLocks noChangeArrowheads="1"/>
            </p:cNvSpPr>
            <p:nvPr/>
          </p:nvSpPr>
          <p:spPr bwMode="auto">
            <a:xfrm>
              <a:off x="270850" y="380687"/>
              <a:ext cx="989148" cy="75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参考文献：前人的研究脉络</a:t>
              </a:r>
              <a:endParaRPr lang="zh-CN" altLang="en-US" sz="2800" dirty="0">
                <a:solidFill>
                  <a:schemeClr val="tx1"/>
                </a:solidFill>
                <a:sym typeface="Calibri" panose="020F0502020204030204" pitchFamily="34" charset="0"/>
              </a:endParaRPr>
            </a:p>
          </p:txBody>
        </p:sp>
      </p:grpSp>
      <p:sp>
        <p:nvSpPr>
          <p:cNvPr id="29" name="圆角矩形 5"/>
          <p:cNvSpPr>
            <a:spLocks noChangeArrowheads="1"/>
          </p:cNvSpPr>
          <p:nvPr/>
        </p:nvSpPr>
        <p:spPr bwMode="auto">
          <a:xfrm>
            <a:off x="2820160" y="4898808"/>
            <a:ext cx="3676650" cy="1390650"/>
          </a:xfrm>
          <a:prstGeom prst="roundRect">
            <a:avLst>
              <a:gd name="adj" fmla="val 16667"/>
            </a:avLst>
          </a:prstGeom>
          <a:solidFill>
            <a:schemeClr val="bg1"/>
          </a:solidFill>
          <a:ln w="25400">
            <a:solidFill>
              <a:srgbClr val="FF0000"/>
            </a:solidFill>
            <a:round/>
          </a:ln>
        </p:spPr>
        <p:txBody>
          <a:bodyPr wrap="none"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可以获得高被引文献</a:t>
            </a:r>
            <a:endPar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endParaRP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可以了解文献研究脉络</a:t>
            </a:r>
            <a:endPar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endParaRP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可以了解文献传播程度</a:t>
            </a:r>
            <a:endPar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endParaRP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ea typeface="微软雅黑" panose="020B0503020204020204" pitchFamily="34" charset="-122"/>
                <a:sym typeface="Calibri" panose="020F0502020204030204" pitchFamily="34" charset="0"/>
              </a:rPr>
              <a:t>可以获得更多相关文献</a:t>
            </a:r>
            <a:endParaRPr lang="zh-CN" altLang="en-US" sz="2000" dirty="0">
              <a:solidFill>
                <a:srgbClr val="FF0000"/>
              </a:solidFill>
              <a:ea typeface="微软雅黑" panose="020B0503020204020204" pitchFamily="34" charset="-122"/>
              <a:sym typeface="Calibri" panose="020F0502020204030204" pitchFamily="34" charset="0"/>
            </a:endParaRPr>
          </a:p>
        </p:txBody>
      </p:sp>
      <p:sp>
        <p:nvSpPr>
          <p:cNvPr id="28" name="右箭头 19"/>
          <p:cNvSpPr>
            <a:spLocks noChangeArrowheads="1"/>
          </p:cNvSpPr>
          <p:nvPr/>
        </p:nvSpPr>
        <p:spPr bwMode="auto">
          <a:xfrm>
            <a:off x="8570867" y="2780465"/>
            <a:ext cx="722313" cy="508000"/>
          </a:xfrm>
          <a:prstGeom prst="rightArrow">
            <a:avLst>
              <a:gd name="adj1" fmla="val 50000"/>
              <a:gd name="adj2" fmla="val 62622"/>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27" name="右箭头 18"/>
          <p:cNvSpPr>
            <a:spLocks noChangeArrowheads="1"/>
          </p:cNvSpPr>
          <p:nvPr/>
        </p:nvSpPr>
        <p:spPr bwMode="auto">
          <a:xfrm>
            <a:off x="4729465" y="2760428"/>
            <a:ext cx="720725" cy="508000"/>
          </a:xfrm>
          <a:prstGeom prst="rightArrow">
            <a:avLst>
              <a:gd name="adj1" fmla="val 50000"/>
              <a:gd name="adj2" fmla="val 62543"/>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30" name="矩形标注 2">
            <a:hlinkClick r:id="rId5" action="ppaction://hlinksldjump"/>
          </p:cNvPr>
          <p:cNvSpPr>
            <a:spLocks noChangeArrowheads="1"/>
          </p:cNvSpPr>
          <p:nvPr/>
        </p:nvSpPr>
        <p:spPr bwMode="auto">
          <a:xfrm>
            <a:off x="8730791" y="3141587"/>
            <a:ext cx="1890713" cy="403225"/>
          </a:xfrm>
          <a:prstGeom prst="wedgeRectCallout">
            <a:avLst>
              <a:gd name="adj1" fmla="val -40356"/>
              <a:gd name="adj2" fmla="val -135611"/>
            </a:avLst>
          </a:prstGeom>
          <a:solidFill>
            <a:schemeClr val="bg1"/>
          </a:solidFill>
          <a:ln w="25400">
            <a:solidFill>
              <a:srgbClr val="FF0000"/>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1800" b="1" dirty="0">
                <a:solidFill>
                  <a:srgbClr val="FF0000"/>
                </a:solidFill>
                <a:latin typeface="Calibri" panose="020F0502020204030204" pitchFamily="34" charset="0"/>
              </a:rPr>
              <a:t>点击引证文献</a:t>
            </a:r>
            <a:endParaRPr lang="zh-CN" altLang="en-US" sz="1800" b="1" dirty="0">
              <a:solidFill>
                <a:srgbClr val="FF0000"/>
              </a:solidFill>
              <a:latin typeface="Calibri" panose="020F0502020204030204" pitchFamily="34" charset="0"/>
            </a:endParaRPr>
          </a:p>
        </p:txBody>
      </p:sp>
      <p:pic>
        <p:nvPicPr>
          <p:cNvPr id="8" name="图片 7"/>
          <p:cNvPicPr>
            <a:picLocks noChangeAspect="1"/>
          </p:cNvPicPr>
          <p:nvPr/>
        </p:nvPicPr>
        <p:blipFill>
          <a:blip r:embed="rId8"/>
          <a:stretch>
            <a:fillRect/>
          </a:stretch>
        </p:blipFill>
        <p:spPr>
          <a:xfrm>
            <a:off x="1383409" y="1110495"/>
            <a:ext cx="9238095" cy="5257143"/>
          </a:xfrm>
          <a:prstGeom prst="rect">
            <a:avLst/>
          </a:prstGeom>
        </p:spPr>
      </p:pic>
      <p:pic>
        <p:nvPicPr>
          <p:cNvPr id="11" name="图片 10"/>
          <p:cNvPicPr>
            <a:picLocks noChangeAspect="1"/>
          </p:cNvPicPr>
          <p:nvPr/>
        </p:nvPicPr>
        <p:blipFill>
          <a:blip r:embed="rId9"/>
          <a:stretch>
            <a:fillRect/>
          </a:stretch>
        </p:blipFill>
        <p:spPr>
          <a:xfrm>
            <a:off x="1541809" y="1110495"/>
            <a:ext cx="9323809" cy="4971429"/>
          </a:xfrm>
          <a:prstGeom prst="rect">
            <a:avLst/>
          </a:prstGeom>
        </p:spPr>
      </p:pic>
      <p:pic>
        <p:nvPicPr>
          <p:cNvPr id="35" name="图片 34"/>
          <p:cNvPicPr>
            <a:picLocks noChangeAspect="1"/>
          </p:cNvPicPr>
          <p:nvPr/>
        </p:nvPicPr>
        <p:blipFill>
          <a:blip r:embed="rId10"/>
          <a:stretch>
            <a:fillRect/>
          </a:stretch>
        </p:blipFill>
        <p:spPr>
          <a:xfrm>
            <a:off x="-31810" y="904597"/>
            <a:ext cx="12380952" cy="5809524"/>
          </a:xfrm>
          <a:prstGeom prst="rect">
            <a:avLst/>
          </a:prstGeom>
        </p:spPr>
      </p:pic>
      <p:pic>
        <p:nvPicPr>
          <p:cNvPr id="36" name="图片 35"/>
          <p:cNvPicPr>
            <a:picLocks noChangeAspect="1"/>
          </p:cNvPicPr>
          <p:nvPr/>
        </p:nvPicPr>
        <p:blipFill>
          <a:blip r:embed="rId11"/>
          <a:stretch>
            <a:fillRect/>
          </a:stretch>
        </p:blipFill>
        <p:spPr>
          <a:xfrm>
            <a:off x="231128" y="974889"/>
            <a:ext cx="12100124" cy="5448177"/>
          </a:xfrm>
          <a:prstGeom prst="rect">
            <a:avLst/>
          </a:prstGeom>
        </p:spPr>
      </p:pic>
      <p:pic>
        <p:nvPicPr>
          <p:cNvPr id="3" name="图片 2"/>
          <p:cNvPicPr>
            <a:picLocks noChangeAspect="1"/>
          </p:cNvPicPr>
          <p:nvPr/>
        </p:nvPicPr>
        <p:blipFill>
          <a:blip r:embed="rId12"/>
          <a:stretch>
            <a:fillRect/>
          </a:stretch>
        </p:blipFill>
        <p:spPr>
          <a:xfrm>
            <a:off x="231370" y="1047634"/>
            <a:ext cx="11854592" cy="5382863"/>
          </a:xfrm>
          <a:prstGeom prst="rect">
            <a:avLst/>
          </a:prstGeom>
        </p:spPr>
      </p:pic>
      <p:pic>
        <p:nvPicPr>
          <p:cNvPr id="6" name="图片 5"/>
          <p:cNvPicPr>
            <a:picLocks noChangeAspect="1"/>
          </p:cNvPicPr>
          <p:nvPr/>
        </p:nvPicPr>
        <p:blipFill>
          <a:blip r:embed="rId13"/>
          <a:stretch>
            <a:fillRect/>
          </a:stretch>
        </p:blipFill>
        <p:spPr>
          <a:xfrm>
            <a:off x="165099" y="974889"/>
            <a:ext cx="12123809" cy="5857143"/>
          </a:xfrm>
          <a:prstGeom prst="rect">
            <a:avLst/>
          </a:prstGeom>
        </p:spPr>
      </p:pic>
      <p:pic>
        <p:nvPicPr>
          <p:cNvPr id="7" name="图片 6"/>
          <p:cNvPicPr>
            <a:picLocks noChangeAspect="1"/>
          </p:cNvPicPr>
          <p:nvPr/>
        </p:nvPicPr>
        <p:blipFill>
          <a:blip r:embed="rId14"/>
          <a:stretch>
            <a:fillRect/>
          </a:stretch>
        </p:blipFill>
        <p:spPr>
          <a:xfrm>
            <a:off x="210991" y="1069330"/>
            <a:ext cx="12227031" cy="5762702"/>
          </a:xfrm>
          <a:prstGeom prst="rect">
            <a:avLst/>
          </a:prstGeom>
        </p:spPr>
      </p:pic>
      <p:pic>
        <p:nvPicPr>
          <p:cNvPr id="9" name="图片 8"/>
          <p:cNvPicPr>
            <a:picLocks noChangeAspect="1"/>
          </p:cNvPicPr>
          <p:nvPr/>
        </p:nvPicPr>
        <p:blipFill>
          <a:blip r:embed="rId15"/>
          <a:stretch>
            <a:fillRect/>
          </a:stretch>
        </p:blipFill>
        <p:spPr>
          <a:xfrm>
            <a:off x="330346" y="954350"/>
            <a:ext cx="11761905" cy="58857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ppt_x"/>
                                          </p:val>
                                        </p:tav>
                                        <p:tav tm="100000">
                                          <p:val>
                                            <p:strVal val="#ppt_x"/>
                                          </p:val>
                                        </p:tav>
                                      </p:tavLst>
                                    </p:anim>
                                    <p:anim calcmode="lin" valueType="num">
                                      <p:cBhvr additive="base">
                                        <p:cTn id="7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ppt_x"/>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additive="base">
                                        <p:cTn id="86" dur="500" fill="hold"/>
                                        <p:tgtEl>
                                          <p:spTgt spid="3"/>
                                        </p:tgtEl>
                                        <p:attrNameLst>
                                          <p:attrName>ppt_x</p:attrName>
                                        </p:attrNameLst>
                                      </p:cBhvr>
                                      <p:tavLst>
                                        <p:tav tm="0">
                                          <p:val>
                                            <p:strVal val="#ppt_x"/>
                                          </p:val>
                                        </p:tav>
                                        <p:tav tm="100000">
                                          <p:val>
                                            <p:strVal val="#ppt_x"/>
                                          </p:val>
                                        </p:tav>
                                      </p:tavLst>
                                    </p:anim>
                                    <p:anim calcmode="lin" valueType="num">
                                      <p:cBhvr additive="base">
                                        <p:cTn id="8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additive="base">
                                        <p:cTn id="92" dur="500" fill="hold"/>
                                        <p:tgtEl>
                                          <p:spTgt spid="6"/>
                                        </p:tgtEl>
                                        <p:attrNameLst>
                                          <p:attrName>ppt_x</p:attrName>
                                        </p:attrNameLst>
                                      </p:cBhvr>
                                      <p:tavLst>
                                        <p:tav tm="0">
                                          <p:val>
                                            <p:strVal val="#ppt_x"/>
                                          </p:val>
                                        </p:tav>
                                        <p:tav tm="100000">
                                          <p:val>
                                            <p:strVal val="#ppt_x"/>
                                          </p:val>
                                        </p:tav>
                                      </p:tavLst>
                                    </p:anim>
                                    <p:anim calcmode="lin" valueType="num">
                                      <p:cBhvr additive="base">
                                        <p:cTn id="9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additive="base">
                                        <p:cTn id="98" dur="500" fill="hold"/>
                                        <p:tgtEl>
                                          <p:spTgt spid="7"/>
                                        </p:tgtEl>
                                        <p:attrNameLst>
                                          <p:attrName>ppt_x</p:attrName>
                                        </p:attrNameLst>
                                      </p:cBhvr>
                                      <p:tavLst>
                                        <p:tav tm="0">
                                          <p:val>
                                            <p:strVal val="#ppt_x"/>
                                          </p:val>
                                        </p:tav>
                                        <p:tav tm="100000">
                                          <p:val>
                                            <p:strVal val="#ppt_x"/>
                                          </p:val>
                                        </p:tav>
                                      </p:tavLst>
                                    </p:anim>
                                    <p:anim calcmode="lin" valueType="num">
                                      <p:cBhvr additive="base">
                                        <p:cTn id="9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additive="base">
                                        <p:cTn id="104" dur="500" fill="hold"/>
                                        <p:tgtEl>
                                          <p:spTgt spid="9"/>
                                        </p:tgtEl>
                                        <p:attrNameLst>
                                          <p:attrName>ppt_x</p:attrName>
                                        </p:attrNameLst>
                                      </p:cBhvr>
                                      <p:tavLst>
                                        <p:tav tm="0">
                                          <p:val>
                                            <p:strVal val="#ppt_x"/>
                                          </p:val>
                                        </p:tav>
                                        <p:tav tm="100000">
                                          <p:val>
                                            <p:strVal val="#ppt_x"/>
                                          </p:val>
                                        </p:tav>
                                      </p:tavLst>
                                    </p:anim>
                                    <p:anim calcmode="lin" valueType="num">
                                      <p:cBhvr additive="base">
                                        <p:cTn id="10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6362" y="55955"/>
            <a:ext cx="1178632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1.2 .3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主题分组</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CC6600"/>
                </a:solidFill>
                <a:latin typeface="华文楷体" panose="02010600040101010101" pitchFamily="2" charset="-122"/>
                <a:ea typeface="华文楷体" panose="02010600040101010101" pitchFamily="2" charset="-122"/>
              </a:rPr>
              <a:t>有效</a:t>
            </a:r>
            <a:r>
              <a:rPr lang="zh-CN" altLang="en-US" sz="2800" b="1" dirty="0">
                <a:solidFill>
                  <a:srgbClr val="CC6600"/>
                </a:solidFill>
                <a:latin typeface="华文楷体" panose="02010600040101010101" pitchFamily="2" charset="-122"/>
                <a:ea typeface="华文楷体" panose="02010600040101010101" pitchFamily="2" charset="-122"/>
              </a:rPr>
              <a:t>地将主题内容揭示出来</a:t>
            </a:r>
            <a:r>
              <a:rPr lang="zh-CN" altLang="en-US" sz="2800" b="1" dirty="0" smtClean="0">
                <a:solidFill>
                  <a:srgbClr val="CC6600"/>
                </a:solidFill>
                <a:latin typeface="华文楷体" panose="02010600040101010101" pitchFamily="2" charset="-122"/>
                <a:ea typeface="华文楷体" panose="02010600040101010101" pitchFamily="2" charset="-122"/>
              </a:rPr>
              <a:t>，切中读者的</a:t>
            </a:r>
            <a:r>
              <a:rPr lang="zh-CN" altLang="en-US" sz="2800" b="1" dirty="0">
                <a:solidFill>
                  <a:srgbClr val="CC6600"/>
                </a:solidFill>
                <a:latin typeface="华文楷体" panose="02010600040101010101" pitchFamily="2" charset="-122"/>
                <a:ea typeface="华文楷体" panose="02010600040101010101" pitchFamily="2" charset="-122"/>
              </a:rPr>
              <a:t>检索意图</a:t>
            </a:r>
            <a:endParaRPr lang="zh-CN" altLang="en-US" sz="2800" b="1" dirty="0">
              <a:solidFill>
                <a:srgbClr val="CC6600"/>
              </a:solidFill>
              <a:latin typeface="华文楷体" panose="02010600040101010101" pitchFamily="2" charset="-122"/>
              <a:ea typeface="华文楷体" panose="02010600040101010101" pitchFamily="2" charset="-122"/>
            </a:endParaRPr>
          </a:p>
          <a:p>
            <a:endParaRPr lang="zh-CN" altLang="en-US" sz="2800" b="1" dirty="0">
              <a:solidFill>
                <a:srgbClr val="CC66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1"/>
          <a:stretch>
            <a:fillRect/>
          </a:stretch>
        </p:blipFill>
        <p:spPr>
          <a:xfrm>
            <a:off x="192373" y="1032948"/>
            <a:ext cx="11574301" cy="5277536"/>
          </a:xfrm>
          <a:prstGeom prst="rect">
            <a:avLst/>
          </a:prstGeom>
        </p:spPr>
      </p:pic>
      <p:pic>
        <p:nvPicPr>
          <p:cNvPr id="4" name="图片 3"/>
          <p:cNvPicPr>
            <a:picLocks noChangeAspect="1"/>
          </p:cNvPicPr>
          <p:nvPr/>
        </p:nvPicPr>
        <p:blipFill>
          <a:blip r:embed="rId2"/>
          <a:stretch>
            <a:fillRect/>
          </a:stretch>
        </p:blipFill>
        <p:spPr>
          <a:xfrm>
            <a:off x="730477" y="928859"/>
            <a:ext cx="10876190" cy="54857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1.2 .4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学科</a:t>
            </a:r>
            <a:r>
              <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带头人选题</a:t>
            </a:r>
            <a:r>
              <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rgbClr val="CC6600"/>
                </a:solidFill>
                <a:latin typeface="华文楷体" panose="02010600040101010101" pitchFamily="2" charset="-122"/>
                <a:ea typeface="华文楷体" panose="02010600040101010101" pitchFamily="2" charset="-122"/>
                <a:sym typeface="微软雅黑" panose="020B0503020204020204" pitchFamily="34" charset="-122"/>
              </a:rPr>
              <a:t>一步找到牛人</a:t>
            </a:r>
            <a:endParaRPr lang="zh-CN" altLang="en-US" sz="2800" b="1" dirty="0">
              <a:solidFill>
                <a:srgbClr val="CC6600"/>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0" y="1118569"/>
            <a:ext cx="11829143" cy="5545196"/>
          </a:xfrm>
          <a:prstGeom prst="rect">
            <a:avLst/>
          </a:prstGeom>
        </p:spPr>
      </p:pic>
      <p:pic>
        <p:nvPicPr>
          <p:cNvPr id="6" name="图片 5"/>
          <p:cNvPicPr>
            <a:picLocks noChangeAspect="1"/>
          </p:cNvPicPr>
          <p:nvPr/>
        </p:nvPicPr>
        <p:blipFill>
          <a:blip r:embed="rId2"/>
          <a:stretch>
            <a:fillRect/>
          </a:stretch>
        </p:blipFill>
        <p:spPr>
          <a:xfrm>
            <a:off x="585790" y="1143714"/>
            <a:ext cx="10933333" cy="57142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1.2 .5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权威机构选题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了解不同机构研究方向</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64571" y="974889"/>
            <a:ext cx="11505911" cy="5201418"/>
          </a:xfrm>
          <a:prstGeom prst="rect">
            <a:avLst/>
          </a:prstGeom>
        </p:spPr>
      </p:pic>
      <p:pic>
        <p:nvPicPr>
          <p:cNvPr id="3" name="图片 2"/>
          <p:cNvPicPr>
            <a:picLocks noChangeAspect="1"/>
          </p:cNvPicPr>
          <p:nvPr/>
        </p:nvPicPr>
        <p:blipFill>
          <a:blip r:embed="rId2"/>
          <a:stretch>
            <a:fillRect/>
          </a:stretch>
        </p:blipFill>
        <p:spPr>
          <a:xfrm>
            <a:off x="689211" y="974889"/>
            <a:ext cx="10876190" cy="57238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ChangeArrowheads="1"/>
          </p:cNvSpPr>
          <p:nvPr/>
        </p:nvSpPr>
        <p:spPr bwMode="auto">
          <a:xfrm>
            <a:off x="304799" y="174800"/>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综合分析</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计量可视化分析</a:t>
            </a:r>
            <a:endPar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1"/>
          <a:stretch>
            <a:fillRect/>
          </a:stretch>
        </p:blipFill>
        <p:spPr>
          <a:xfrm>
            <a:off x="0" y="828850"/>
            <a:ext cx="12314286" cy="5771429"/>
          </a:xfrm>
          <a:prstGeom prst="rect">
            <a:avLst/>
          </a:prstGeom>
        </p:spPr>
      </p:pic>
      <p:pic>
        <p:nvPicPr>
          <p:cNvPr id="8" name="图片 7"/>
          <p:cNvPicPr>
            <a:picLocks noChangeAspect="1"/>
          </p:cNvPicPr>
          <p:nvPr/>
        </p:nvPicPr>
        <p:blipFill>
          <a:blip r:embed="rId2"/>
          <a:stretch>
            <a:fillRect/>
          </a:stretch>
        </p:blipFill>
        <p:spPr>
          <a:xfrm>
            <a:off x="66667" y="1048476"/>
            <a:ext cx="12247619" cy="5809524"/>
          </a:xfrm>
          <a:prstGeom prst="rect">
            <a:avLst/>
          </a:prstGeom>
        </p:spPr>
      </p:pic>
      <p:pic>
        <p:nvPicPr>
          <p:cNvPr id="9" name="图片 8"/>
          <p:cNvPicPr>
            <a:picLocks noChangeAspect="1"/>
          </p:cNvPicPr>
          <p:nvPr/>
        </p:nvPicPr>
        <p:blipFill>
          <a:blip r:embed="rId3"/>
          <a:stretch>
            <a:fillRect/>
          </a:stretch>
        </p:blipFill>
        <p:spPr>
          <a:xfrm>
            <a:off x="149155" y="863231"/>
            <a:ext cx="11590476" cy="5961905"/>
          </a:xfrm>
          <a:prstGeom prst="rect">
            <a:avLst/>
          </a:prstGeom>
        </p:spPr>
      </p:pic>
      <p:pic>
        <p:nvPicPr>
          <p:cNvPr id="10" name="图片 9"/>
          <p:cNvPicPr>
            <a:picLocks noChangeAspect="1"/>
          </p:cNvPicPr>
          <p:nvPr/>
        </p:nvPicPr>
        <p:blipFill>
          <a:blip r:embed="rId4"/>
          <a:stretch>
            <a:fillRect/>
          </a:stretch>
        </p:blipFill>
        <p:spPr>
          <a:xfrm>
            <a:off x="304799" y="603993"/>
            <a:ext cx="11628571" cy="5780952"/>
          </a:xfrm>
          <a:prstGeom prst="rect">
            <a:avLst/>
          </a:prstGeom>
        </p:spPr>
      </p:pic>
      <p:pic>
        <p:nvPicPr>
          <p:cNvPr id="11" name="图片 10"/>
          <p:cNvPicPr>
            <a:picLocks noChangeAspect="1"/>
          </p:cNvPicPr>
          <p:nvPr/>
        </p:nvPicPr>
        <p:blipFill>
          <a:blip r:embed="rId5"/>
          <a:stretch>
            <a:fillRect/>
          </a:stretch>
        </p:blipFill>
        <p:spPr>
          <a:xfrm>
            <a:off x="149155" y="751142"/>
            <a:ext cx="12238095" cy="5819048"/>
          </a:xfrm>
          <a:prstGeom prst="rect">
            <a:avLst/>
          </a:prstGeom>
        </p:spPr>
      </p:pic>
      <p:pic>
        <p:nvPicPr>
          <p:cNvPr id="12" name="图片 11"/>
          <p:cNvPicPr>
            <a:picLocks noChangeAspect="1"/>
          </p:cNvPicPr>
          <p:nvPr/>
        </p:nvPicPr>
        <p:blipFill>
          <a:blip r:embed="rId6"/>
          <a:stretch>
            <a:fillRect/>
          </a:stretch>
        </p:blipFill>
        <p:spPr>
          <a:xfrm>
            <a:off x="86476" y="805190"/>
            <a:ext cx="12019047" cy="5247619"/>
          </a:xfrm>
          <a:prstGeom prst="rect">
            <a:avLst/>
          </a:prstGeom>
        </p:spPr>
      </p:pic>
      <p:pic>
        <p:nvPicPr>
          <p:cNvPr id="13" name="图片 12"/>
          <p:cNvPicPr>
            <a:picLocks noChangeAspect="1"/>
          </p:cNvPicPr>
          <p:nvPr/>
        </p:nvPicPr>
        <p:blipFill>
          <a:blip r:embed="rId7"/>
          <a:stretch>
            <a:fillRect/>
          </a:stretch>
        </p:blipFill>
        <p:spPr>
          <a:xfrm>
            <a:off x="207911" y="1097333"/>
            <a:ext cx="11819047" cy="50095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矩形 1"/>
          <p:cNvSpPr>
            <a:spLocks noChangeArrowheads="1"/>
          </p:cNvSpPr>
          <p:nvPr/>
        </p:nvSpPr>
        <p:spPr bwMode="auto">
          <a:xfrm>
            <a:off x="273575" y="317295"/>
            <a:ext cx="4527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rPr>
              <a:t>1.2.6 </a:t>
            </a:r>
            <a:r>
              <a:rPr lang="zh-CN" altLang="en-US" sz="2800" b="1" dirty="0">
                <a:solidFill>
                  <a:srgbClr val="4F81BD"/>
                </a:solidFill>
                <a:latin typeface="华文楷体" panose="02010600040101010101" pitchFamily="2" charset="-122"/>
                <a:ea typeface="华文楷体" panose="02010600040101010101" pitchFamily="2" charset="-122"/>
              </a:rPr>
              <a:t>从科研指南中选、选题</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1"/>
          <a:stretch>
            <a:fillRect/>
          </a:stretch>
        </p:blipFill>
        <p:spPr>
          <a:xfrm>
            <a:off x="0" y="1029429"/>
            <a:ext cx="11866667" cy="5828571"/>
          </a:xfrm>
          <a:prstGeom prst="rect">
            <a:avLst/>
          </a:prstGeom>
        </p:spPr>
      </p:pic>
      <p:pic>
        <p:nvPicPr>
          <p:cNvPr id="7" name="图片 6"/>
          <p:cNvPicPr>
            <a:picLocks noChangeAspect="1"/>
          </p:cNvPicPr>
          <p:nvPr/>
        </p:nvPicPr>
        <p:blipFill>
          <a:blip r:embed="rId2"/>
          <a:stretch>
            <a:fillRect/>
          </a:stretch>
        </p:blipFill>
        <p:spPr>
          <a:xfrm>
            <a:off x="638629" y="1029429"/>
            <a:ext cx="10885714" cy="5733333"/>
          </a:xfrm>
          <a:prstGeom prst="rect">
            <a:avLst/>
          </a:prstGeom>
        </p:spPr>
      </p:pic>
      <p:pic>
        <p:nvPicPr>
          <p:cNvPr id="8" name="图片 7"/>
          <p:cNvPicPr>
            <a:picLocks noChangeAspect="1"/>
          </p:cNvPicPr>
          <p:nvPr/>
        </p:nvPicPr>
        <p:blipFill>
          <a:blip r:embed="rId3"/>
          <a:stretch>
            <a:fillRect/>
          </a:stretch>
        </p:blipFill>
        <p:spPr>
          <a:xfrm>
            <a:off x="0" y="1152352"/>
            <a:ext cx="12287981" cy="5487485"/>
          </a:xfrm>
          <a:prstGeom prst="rect">
            <a:avLst/>
          </a:prstGeom>
        </p:spPr>
      </p:pic>
      <p:pic>
        <p:nvPicPr>
          <p:cNvPr id="9" name="图片 8"/>
          <p:cNvPicPr>
            <a:picLocks noChangeAspect="1"/>
          </p:cNvPicPr>
          <p:nvPr/>
        </p:nvPicPr>
        <p:blipFill>
          <a:blip r:embed="rId4"/>
          <a:stretch>
            <a:fillRect/>
          </a:stretch>
        </p:blipFill>
        <p:spPr>
          <a:xfrm>
            <a:off x="459590" y="1152352"/>
            <a:ext cx="11828391" cy="5109305"/>
          </a:xfrm>
          <a:prstGeom prst="rect">
            <a:avLst/>
          </a:prstGeom>
        </p:spPr>
      </p:pic>
      <p:pic>
        <p:nvPicPr>
          <p:cNvPr id="10" name="图片 9"/>
          <p:cNvPicPr>
            <a:picLocks noChangeAspect="1"/>
          </p:cNvPicPr>
          <p:nvPr/>
        </p:nvPicPr>
        <p:blipFill>
          <a:blip r:embed="rId5"/>
          <a:stretch>
            <a:fillRect/>
          </a:stretch>
        </p:blipFill>
        <p:spPr>
          <a:xfrm>
            <a:off x="0" y="1010380"/>
            <a:ext cx="12923809" cy="586666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2663" y="1773238"/>
            <a:ext cx="7129462" cy="2092325"/>
          </a:xfrm>
          <a:prstGeom prst="rect">
            <a:avLst/>
          </a:prstGeom>
          <a:noFill/>
        </p:spPr>
        <p:txBody>
          <a:bodyPr>
            <a:spAutoFit/>
          </a:bodyPr>
          <a:lstStyle/>
          <a:p>
            <a:pPr>
              <a:defRPr/>
            </a:pPr>
            <a:r>
              <a:rPr lang="zh-CN" altLang="en-US" sz="2800" dirty="0" smtClean="0">
                <a:solidFill>
                  <a:schemeClr val="accent1">
                    <a:lumMod val="75000"/>
                  </a:schemeClr>
                </a:solidFill>
                <a:latin typeface="楷体" panose="02010609060101010101" pitchFamily="49" charset="-122"/>
                <a:ea typeface="楷体" panose="02010609060101010101" pitchFamily="49" charset="-122"/>
              </a:rPr>
              <a:t>从文献检索空白点选题</a:t>
            </a:r>
            <a:endParaRPr lang="en-US" altLang="zh-CN" sz="2800" dirty="0" smtClean="0">
              <a:solidFill>
                <a:schemeClr val="accent1">
                  <a:lumMod val="75000"/>
                </a:schemeClr>
              </a:solidFill>
              <a:latin typeface="楷体" panose="02010609060101010101" pitchFamily="49" charset="-122"/>
              <a:ea typeface="楷体" panose="02010609060101010101" pitchFamily="49" charset="-122"/>
            </a:endParaRPr>
          </a:p>
          <a:p>
            <a:pPr>
              <a:defRPr/>
            </a:pPr>
            <a:r>
              <a:rPr lang="zh-CN" altLang="en-US" sz="2800" dirty="0" smtClean="0">
                <a:solidFill>
                  <a:schemeClr val="accent1">
                    <a:lumMod val="75000"/>
                  </a:schemeClr>
                </a:solidFill>
                <a:latin typeface="楷体" panose="02010609060101010101" pitchFamily="49" charset="-122"/>
                <a:ea typeface="楷体" panose="02010609060101010101" pitchFamily="49" charset="-122"/>
              </a:rPr>
              <a:t>从学术争论中选题</a:t>
            </a:r>
            <a:endParaRPr lang="en-US" altLang="zh-CN" sz="2800" dirty="0" smtClean="0">
              <a:solidFill>
                <a:schemeClr val="accent1">
                  <a:lumMod val="75000"/>
                </a:schemeClr>
              </a:solidFill>
              <a:latin typeface="楷体" panose="02010609060101010101" pitchFamily="49" charset="-122"/>
              <a:ea typeface="楷体" panose="02010609060101010101" pitchFamily="49" charset="-122"/>
            </a:endParaRPr>
          </a:p>
          <a:p>
            <a:pPr>
              <a:defRPr/>
            </a:pPr>
            <a:r>
              <a:rPr lang="zh-CN" altLang="en-US" sz="2800" dirty="0" smtClean="0">
                <a:solidFill>
                  <a:schemeClr val="accent1">
                    <a:lumMod val="75000"/>
                  </a:schemeClr>
                </a:solidFill>
                <a:latin typeface="楷体" panose="02010609060101010101" pitchFamily="49" charset="-122"/>
                <a:ea typeface="楷体" panose="02010609060101010101" pitchFamily="49" charset="-122"/>
              </a:rPr>
              <a:t>从书本上记载的难题中选题</a:t>
            </a:r>
            <a:endParaRPr lang="en-US" altLang="zh-CN" sz="2800" dirty="0" smtClean="0">
              <a:solidFill>
                <a:schemeClr val="accent1">
                  <a:lumMod val="75000"/>
                </a:schemeClr>
              </a:solidFill>
              <a:latin typeface="楷体" panose="02010609060101010101" pitchFamily="49" charset="-122"/>
              <a:ea typeface="楷体" panose="02010609060101010101" pitchFamily="49" charset="-122"/>
            </a:endParaRPr>
          </a:p>
          <a:p>
            <a:pPr>
              <a:defRPr/>
            </a:pPr>
            <a:r>
              <a:rPr lang="zh-CN" altLang="en-US" sz="2800" dirty="0" smtClean="0">
                <a:solidFill>
                  <a:schemeClr val="accent1">
                    <a:lumMod val="75000"/>
                  </a:schemeClr>
                </a:solidFill>
                <a:latin typeface="楷体" panose="02010609060101010101" pitchFamily="49" charset="-122"/>
                <a:ea typeface="楷体" panose="02010609060101010101" pitchFamily="49" charset="-122"/>
              </a:rPr>
              <a:t>用借鉴移植的办法帮助选题</a:t>
            </a:r>
            <a:endParaRPr lang="en-US" altLang="zh-CN" sz="2800" dirty="0" smtClean="0">
              <a:solidFill>
                <a:schemeClr val="accent1">
                  <a:lumMod val="75000"/>
                </a:schemeClr>
              </a:solidFill>
              <a:latin typeface="楷体" panose="02010609060101010101" pitchFamily="49" charset="-122"/>
              <a:ea typeface="楷体" panose="02010609060101010101" pitchFamily="49" charset="-122"/>
            </a:endParaRPr>
          </a:p>
          <a:p>
            <a:pPr>
              <a:defRPr/>
            </a:pPr>
            <a:endParaRPr lang="zh-CN" altLang="en-US" dirty="0"/>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80115" y="2598057"/>
            <a:ext cx="5225142" cy="646331"/>
          </a:xfrm>
          <a:prstGeom prst="rect">
            <a:avLst/>
          </a:prstGeom>
          <a:noFill/>
        </p:spPr>
        <p:txBody>
          <a:bodyPr wrap="square" rtlCol="0">
            <a:spAutoFit/>
          </a:bodyPr>
          <a:lstStyle/>
          <a:p>
            <a:r>
              <a:rPr lang="zh-CN" altLang="en-US" sz="3600" b="1" dirty="0" smtClean="0">
                <a:solidFill>
                  <a:srgbClr val="0070C0"/>
                </a:solidFill>
                <a:latin typeface="微软雅黑" panose="020B0503020204020204" pitchFamily="34" charset="-122"/>
                <a:ea typeface="微软雅黑" panose="020B0503020204020204" pitchFamily="34" charset="-122"/>
              </a:rPr>
              <a:t>梳理检索方式</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273575" y="317295"/>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①一框式检索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0" y="1158856"/>
            <a:ext cx="11930743" cy="5096800"/>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24918" y="3028927"/>
            <a:ext cx="7098418" cy="1107996"/>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1</a:t>
            </a:r>
            <a:r>
              <a:rPr lang="zh-CN" altLang="en-US" sz="6600" b="1" dirty="0" smtClean="0">
                <a:solidFill>
                  <a:prstClr val="white"/>
                </a:solidFill>
                <a:latin typeface="微软雅黑" panose="020B0503020204020204" pitchFamily="34" charset="-122"/>
                <a:ea typeface="微软雅黑" panose="020B0503020204020204" pitchFamily="34" charset="-122"/>
              </a:rPr>
              <a:t>、认识新版</a:t>
            </a:r>
            <a:r>
              <a:rPr lang="en-US" altLang="zh-CN" sz="6600" b="1" dirty="0" smtClean="0">
                <a:solidFill>
                  <a:prstClr val="white"/>
                </a:solidFill>
                <a:latin typeface="微软雅黑" panose="020B0503020204020204" pitchFamily="34" charset="-122"/>
                <a:ea typeface="微软雅黑" panose="020B0503020204020204" pitchFamily="34" charset="-122"/>
              </a:rPr>
              <a:t>CNKI</a:t>
            </a:r>
            <a:endParaRPr lang="en-US" altLang="zh-CN" sz="66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66171" y="1122685"/>
            <a:ext cx="11537143" cy="5138963"/>
          </a:xfrm>
          <a:prstGeom prst="rect">
            <a:avLst/>
          </a:prstGeom>
        </p:spPr>
      </p:pic>
      <p:sp>
        <p:nvSpPr>
          <p:cNvPr id="5" name="矩形 4"/>
          <p:cNvSpPr>
            <a:spLocks noChangeArrowheads="1"/>
          </p:cNvSpPr>
          <p:nvPr/>
        </p:nvSpPr>
        <p:spPr bwMode="auto">
          <a:xfrm>
            <a:off x="466171" y="346323"/>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②高级检索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466171" y="1122685"/>
            <a:ext cx="12372539" cy="55849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73575" y="31729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③专业检索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145143" y="1364344"/>
            <a:ext cx="11183832" cy="4476886"/>
          </a:xfrm>
          <a:prstGeom prst="rect">
            <a:avLst/>
          </a:prstGeom>
        </p:spPr>
      </p:pic>
      <p:pic>
        <p:nvPicPr>
          <p:cNvPr id="6" name="图片 5"/>
          <p:cNvPicPr>
            <a:picLocks noChangeAspect="1"/>
          </p:cNvPicPr>
          <p:nvPr/>
        </p:nvPicPr>
        <p:blipFill>
          <a:blip r:embed="rId2"/>
          <a:stretch>
            <a:fillRect/>
          </a:stretch>
        </p:blipFill>
        <p:spPr>
          <a:xfrm>
            <a:off x="2346034" y="1115019"/>
            <a:ext cx="8914286" cy="5876190"/>
          </a:xfrm>
          <a:prstGeom prst="rect">
            <a:avLst/>
          </a:prstGeom>
        </p:spPr>
      </p:pic>
      <p:pic>
        <p:nvPicPr>
          <p:cNvPr id="7" name="图片 6"/>
          <p:cNvPicPr>
            <a:picLocks noChangeAspect="1"/>
          </p:cNvPicPr>
          <p:nvPr/>
        </p:nvPicPr>
        <p:blipFill>
          <a:blip r:embed="rId3"/>
          <a:stretch>
            <a:fillRect/>
          </a:stretch>
        </p:blipFill>
        <p:spPr>
          <a:xfrm>
            <a:off x="145143" y="1000857"/>
            <a:ext cx="11923809" cy="585714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73575" y="317295"/>
            <a:ext cx="37452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r>
              <a:rPr lang="zh-CN" altLang="en-US" sz="2800" b="1" dirty="0" smtClean="0">
                <a:solidFill>
                  <a:srgbClr val="4F81BD"/>
                </a:solidFill>
                <a:latin typeface="华文楷体" panose="02010600040101010101" pitchFamily="2" charset="-122"/>
                <a:ea typeface="华文楷体" panose="02010600040101010101" pitchFamily="2" charset="-122"/>
              </a:rPr>
              <a:t>④跨库检索和单库检索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a:stretch>
            <a:fillRect/>
          </a:stretch>
        </p:blipFill>
        <p:spPr>
          <a:xfrm>
            <a:off x="255817" y="986972"/>
            <a:ext cx="11936183" cy="5448161"/>
          </a:xfrm>
          <a:prstGeom prst="rect">
            <a:avLst/>
          </a:prstGeom>
        </p:spPr>
      </p:pic>
      <p:pic>
        <p:nvPicPr>
          <p:cNvPr id="5" name="图片 4"/>
          <p:cNvPicPr>
            <a:picLocks noChangeAspect="1"/>
          </p:cNvPicPr>
          <p:nvPr/>
        </p:nvPicPr>
        <p:blipFill>
          <a:blip r:embed="rId2"/>
          <a:stretch>
            <a:fillRect/>
          </a:stretch>
        </p:blipFill>
        <p:spPr>
          <a:xfrm>
            <a:off x="302086" y="1132204"/>
            <a:ext cx="11773800" cy="5654767"/>
          </a:xfrm>
          <a:prstGeom prst="rect">
            <a:avLst/>
          </a:prstGeom>
        </p:spPr>
      </p:pic>
      <p:pic>
        <p:nvPicPr>
          <p:cNvPr id="6" name="图片 5"/>
          <p:cNvPicPr>
            <a:picLocks noChangeAspect="1"/>
          </p:cNvPicPr>
          <p:nvPr/>
        </p:nvPicPr>
        <p:blipFill>
          <a:blip r:embed="rId3"/>
          <a:stretch>
            <a:fillRect/>
          </a:stretch>
        </p:blipFill>
        <p:spPr>
          <a:xfrm>
            <a:off x="126450" y="1077756"/>
            <a:ext cx="12194916" cy="553329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H_PageTitle"/>
          <p:cNvSpPr>
            <a:spLocks noGrp="1" noChangeArrowheads="1"/>
          </p:cNvSpPr>
          <p:nvPr>
            <p:ph type="title" idx="4294967295"/>
          </p:nvPr>
        </p:nvSpPr>
        <p:spPr>
          <a:xfrm>
            <a:off x="550333" y="143934"/>
            <a:ext cx="10515600" cy="1767417"/>
          </a:xfrm>
          <a:prstGeom prst="rect">
            <a:avLst/>
          </a:prstGeom>
        </p:spPr>
        <p:txBody>
          <a:bodyPr anchor="ctr"/>
          <a:lstStyle/>
          <a:p>
            <a:pPr eaLnBrk="1" hangingPunct="1"/>
            <a:r>
              <a:rPr lang="zh-CN" altLang="en-US" sz="5335"/>
              <a:t>小结：</a:t>
            </a:r>
            <a:r>
              <a:rPr lang="en-US" altLang="zh-CN" smtClean="0"/>
              <a:t> </a:t>
            </a:r>
            <a:endParaRPr lang="zh-CN" altLang="en-US" smtClean="0"/>
          </a:p>
        </p:txBody>
      </p:sp>
      <p:sp>
        <p:nvSpPr>
          <p:cNvPr id="49155" name="MH_Other_1"/>
          <p:cNvSpPr>
            <a:spLocks noChangeArrowheads="1"/>
          </p:cNvSpPr>
          <p:nvPr/>
        </p:nvSpPr>
        <p:spPr bwMode="auto">
          <a:xfrm>
            <a:off x="2334684" y="1388534"/>
            <a:ext cx="946149"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6" name="MH_Other_2"/>
          <p:cNvSpPr>
            <a:spLocks noChangeArrowheads="1"/>
          </p:cNvSpPr>
          <p:nvPr/>
        </p:nvSpPr>
        <p:spPr bwMode="auto">
          <a:xfrm>
            <a:off x="2806701" y="1388534"/>
            <a:ext cx="946151"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7" name="MH_Other_3"/>
          <p:cNvSpPr>
            <a:spLocks noChangeArrowheads="1"/>
          </p:cNvSpPr>
          <p:nvPr/>
        </p:nvSpPr>
        <p:spPr bwMode="auto">
          <a:xfrm flipV="1">
            <a:off x="8341784" y="6076951"/>
            <a:ext cx="946149"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8" name="MH_Other_4"/>
          <p:cNvSpPr>
            <a:spLocks noChangeArrowheads="1"/>
          </p:cNvSpPr>
          <p:nvPr/>
        </p:nvSpPr>
        <p:spPr bwMode="auto">
          <a:xfrm flipV="1">
            <a:off x="8813801" y="6076951"/>
            <a:ext cx="946151"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9" name="MH_Other_5"/>
          <p:cNvSpPr>
            <a:spLocks noChangeArrowheads="1"/>
          </p:cNvSpPr>
          <p:nvPr/>
        </p:nvSpPr>
        <p:spPr bwMode="auto">
          <a:xfrm>
            <a:off x="2334684" y="22034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0" name="MH_Other_6"/>
          <p:cNvSpPr>
            <a:spLocks noChangeArrowheads="1"/>
          </p:cNvSpPr>
          <p:nvPr/>
        </p:nvSpPr>
        <p:spPr bwMode="auto">
          <a:xfrm>
            <a:off x="2334684" y="60769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1" name="MH_Desc_1"/>
          <p:cNvSpPr>
            <a:spLocks noChangeArrowheads="1"/>
          </p:cNvSpPr>
          <p:nvPr/>
        </p:nvSpPr>
        <p:spPr bwMode="auto">
          <a:xfrm>
            <a:off x="2334685" y="2264834"/>
            <a:ext cx="7522633" cy="3812117"/>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SzTx/>
              <a:buFont typeface="Arial" panose="020B0604020202020204" pitchFamily="34" charset="0"/>
              <a:buNone/>
            </a:pPr>
            <a:r>
              <a:rPr lang="zh-CN" altLang="en-US" sz="1865" dirty="0">
                <a:solidFill>
                  <a:schemeClr val="tx1"/>
                </a:solidFill>
              </a:rPr>
              <a:t> </a:t>
            </a:r>
            <a:r>
              <a:rPr lang="zh-CN" altLang="en-US" dirty="0">
                <a:solidFill>
                  <a:schemeClr val="tx1"/>
                </a:solidFill>
              </a:rPr>
              <a:t>     选题调研，皆可通过总库平台一站式检索资源，选择合适的</a:t>
            </a:r>
            <a:r>
              <a:rPr lang="zh-CN" altLang="en-US" dirty="0">
                <a:solidFill>
                  <a:srgbClr val="FF0000"/>
                </a:solidFill>
              </a:rPr>
              <a:t>检索方式</a:t>
            </a:r>
            <a:r>
              <a:rPr lang="zh-CN" altLang="en-US" dirty="0">
                <a:solidFill>
                  <a:schemeClr val="tx1"/>
                </a:solidFill>
              </a:rPr>
              <a:t>，通过</a:t>
            </a:r>
            <a:r>
              <a:rPr lang="zh-CN" altLang="en-US" dirty="0">
                <a:solidFill>
                  <a:srgbClr val="FF0000"/>
                </a:solidFill>
              </a:rPr>
              <a:t>分组、排序</a:t>
            </a:r>
            <a:r>
              <a:rPr lang="zh-CN" altLang="en-US" dirty="0">
                <a:solidFill>
                  <a:schemeClr val="tx1"/>
                </a:solidFill>
              </a:rPr>
              <a:t>功能进一步细分需求，分析挖掘热点趋势、学科交叉点，准确定位高质量文献、最新文献。</a:t>
            </a:r>
            <a:endParaRPr lang="en-US" altLang="zh-CN" dirty="0">
              <a:solidFill>
                <a:schemeClr val="tx1"/>
              </a:solidFill>
            </a:endParaRPr>
          </a:p>
          <a:p>
            <a:pPr eaLnBrk="1" hangingPunct="1">
              <a:lnSpc>
                <a:spcPct val="150000"/>
              </a:lnSpc>
              <a:spcBef>
                <a:spcPct val="0"/>
              </a:spcBef>
              <a:buClrTx/>
              <a:buSzTx/>
              <a:buFont typeface="Arial" panose="020B0604020202020204" pitchFamily="34" charset="0"/>
              <a:buNone/>
            </a:pPr>
            <a:r>
              <a:rPr lang="zh-CN" altLang="en-US" dirty="0">
                <a:solidFill>
                  <a:schemeClr val="tx1"/>
                </a:solidFill>
              </a:rPr>
              <a:t>    通过不同的分组、排序组合找到选题立项的突破口！</a:t>
            </a:r>
            <a:endParaRPr lang="zh-CN" altLang="en-US" dirty="0">
              <a:solidFill>
                <a:schemeClr val="tx1"/>
              </a:solidFill>
            </a:endParaRPr>
          </a:p>
          <a:p>
            <a:pPr eaLnBrk="1" hangingPunct="1">
              <a:lnSpc>
                <a:spcPct val="150000"/>
              </a:lnSpc>
              <a:spcBef>
                <a:spcPct val="0"/>
              </a:spcBef>
              <a:buClrTx/>
              <a:buSzTx/>
              <a:buFont typeface="Arial" panose="020B0604020202020204" pitchFamily="34" charset="0"/>
              <a:buNone/>
            </a:pPr>
            <a:endParaRPr lang="zh-CN" altLang="en-US" sz="1865" dirty="0">
              <a:solidFill>
                <a:schemeClr val="tx1"/>
              </a:solidFill>
            </a:endParaRPr>
          </a:p>
        </p:txBody>
      </p:sp>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1"/>
          <p:cNvSpPr>
            <a:spLocks noChangeArrowheads="1"/>
          </p:cNvSpPr>
          <p:nvPr/>
        </p:nvSpPr>
        <p:spPr bwMode="auto">
          <a:xfrm>
            <a:off x="21352" y="461433"/>
            <a:ext cx="10379765" cy="10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5865" b="1">
                <a:latin typeface="楷体" panose="02010609060101010101" pitchFamily="49" charset="-122"/>
                <a:ea typeface="楷体" panose="02010609060101010101" pitchFamily="49" charset="-122"/>
              </a:rPr>
              <a:t>2</a:t>
            </a:r>
            <a:r>
              <a:rPr lang="zh-CN" altLang="en-US" sz="5865" b="1">
                <a:latin typeface="楷体" panose="02010609060101010101" pitchFamily="49" charset="-122"/>
                <a:ea typeface="楷体" panose="02010609060101010101" pitchFamily="49" charset="-122"/>
              </a:rPr>
              <a:t>、如何撰写文献并管理文献？</a:t>
            </a:r>
            <a:endParaRPr lang="zh-CN" altLang="en-US" sz="5865" b="1">
              <a:latin typeface="楷体" panose="02010609060101010101" pitchFamily="49" charset="-122"/>
              <a:ea typeface="楷体" panose="02010609060101010101" pitchFamily="49" charset="-122"/>
            </a:endParaRPr>
          </a:p>
        </p:txBody>
      </p:sp>
      <p:sp>
        <p:nvSpPr>
          <p:cNvPr id="45058" name="内容占位符 6"/>
          <p:cNvSpPr txBox="1"/>
          <p:nvPr/>
        </p:nvSpPr>
        <p:spPr>
          <a:xfrm>
            <a:off x="351367" y="1989667"/>
            <a:ext cx="10945284" cy="2878667"/>
          </a:xfrm>
          <a:prstGeom prst="rect">
            <a:avLst/>
          </a:prstGeom>
          <a:noFill/>
          <a:ln w="9525">
            <a:noFill/>
            <a:miter/>
          </a:ln>
        </p:spPr>
        <p:txBody>
          <a:bodyPr/>
          <a:lstStyle/>
          <a:p>
            <a:pPr algn="just">
              <a:lnSpc>
                <a:spcPct val="90000"/>
              </a:lnSpc>
              <a:spcBef>
                <a:spcPts val="800"/>
              </a:spcBef>
              <a:buClr>
                <a:schemeClr val="accent1"/>
              </a:buClr>
              <a:buSzPct val="60000"/>
              <a:defRPr/>
            </a:pPr>
            <a:r>
              <a:rPr lang="zh-CN" altLang="en-US" sz="4000" b="1" noProof="1">
                <a:solidFill>
                  <a:srgbClr val="F97C27"/>
                </a:solidFill>
                <a:latin typeface="Arial" panose="020B0604020202020204" pitchFamily="34" charset="0"/>
                <a:ea typeface="宋体" panose="02010600030101010101" pitchFamily="2" charset="-122"/>
                <a:cs typeface="+mn-ea"/>
              </a:rPr>
              <a:t>写论文的过程中需要用到哪些资源呢？</a:t>
            </a:r>
            <a:endParaRPr lang="en-US" altLang="x-none" sz="4000" b="1" noProof="1">
              <a:solidFill>
                <a:srgbClr val="F97C27"/>
              </a:solidFill>
              <a:latin typeface="Arial" panose="020B0604020202020204" pitchFamily="34" charset="0"/>
              <a:ea typeface="宋体" panose="02010600030101010101" pitchFamily="2" charset="-122"/>
            </a:endParaRPr>
          </a:p>
          <a:p>
            <a:pPr marL="457200" indent="-457200" algn="just">
              <a:lnSpc>
                <a:spcPct val="90000"/>
              </a:lnSpc>
              <a:spcBef>
                <a:spcPts val="800"/>
              </a:spcBef>
              <a:buClr>
                <a:schemeClr val="accent1"/>
              </a:buClr>
              <a:buSzPct val="60000"/>
              <a:defRPr/>
            </a:pPr>
            <a:r>
              <a:rPr lang="en-US" altLang="x-none" sz="4000" noProof="1">
                <a:solidFill>
                  <a:srgbClr val="09886D"/>
                </a:solidFill>
                <a:latin typeface="Arial" panose="020B0604020202020204" pitchFamily="34" charset="0"/>
                <a:ea typeface="宋体" panose="02010600030101010101" pitchFamily="2" charset="-122"/>
                <a:cs typeface="+mn-ea"/>
              </a:rPr>
              <a:t> </a:t>
            </a:r>
            <a:r>
              <a:rPr lang="zh-CN" altLang="en-US" sz="2935" noProof="1">
                <a:solidFill>
                  <a:srgbClr val="09886D"/>
                </a:solidFill>
                <a:latin typeface="Arial" panose="020B0604020202020204" pitchFamily="34" charset="0"/>
                <a:ea typeface="宋体" panose="02010600030101010101" pitchFamily="2" charset="-122"/>
                <a:cs typeface="+mn-ea"/>
              </a:rPr>
              <a:t>一篇完整的论文不仅需要期刊、博硕、会议的支撑，也需要事实数据、图片库、统计数据、标准、专利等素材。</a:t>
            </a:r>
            <a:endParaRPr lang="zh-CN" altLang="en-US" sz="2935" noProof="1">
              <a:solidFill>
                <a:srgbClr val="09886D"/>
              </a:solidFill>
              <a:latin typeface="Arial" panose="020B0604020202020204" pitchFamily="34" charset="0"/>
              <a:ea typeface="宋体" panose="02010600030101010101" pitchFamily="2" charset="-122"/>
              <a:cs typeface="+mn-ea"/>
            </a:endParaRPr>
          </a:p>
          <a:p>
            <a:pPr marL="457200" indent="-457200" algn="just">
              <a:lnSpc>
                <a:spcPct val="90000"/>
              </a:lnSpc>
              <a:spcBef>
                <a:spcPts val="800"/>
              </a:spcBef>
              <a:buClr>
                <a:schemeClr val="accent1"/>
              </a:buClr>
              <a:buSzPct val="60000"/>
              <a:defRPr/>
            </a:pPr>
            <a:endParaRPr lang="en-US" altLang="x-none" sz="4000" b="1" noProof="1">
              <a:solidFill>
                <a:srgbClr val="E98517"/>
              </a:solidFill>
              <a:latin typeface="Arial" panose="020B0604020202020204" pitchFamily="34" charset="0"/>
              <a:ea typeface="宋体" panose="02010600030101010101" pitchFamily="2" charset="-122"/>
            </a:endParaRPr>
          </a:p>
          <a:p>
            <a:pPr algn="just">
              <a:lnSpc>
                <a:spcPct val="90000"/>
              </a:lnSpc>
              <a:spcBef>
                <a:spcPts val="800"/>
              </a:spcBef>
              <a:buClr>
                <a:schemeClr val="accent1"/>
              </a:buClr>
              <a:buSzPct val="60000"/>
              <a:defRPr/>
            </a:pPr>
            <a:endParaRPr lang="zh-CN" altLang="en-US" sz="4000" noProof="1">
              <a:solidFill>
                <a:srgbClr val="09886D"/>
              </a:solidFill>
              <a:latin typeface="Arial" panose="020B0604020202020204" pitchFamily="34" charset="0"/>
              <a:ea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831851" y="381000"/>
          <a:ext cx="10033000" cy="6409267"/>
        </p:xfrm>
        <a:graphic>
          <a:graphicData uri="http://schemas.openxmlformats.org/drawingml/2006/table">
            <a:tbl>
              <a:tblPr/>
              <a:tblGrid>
                <a:gridCol w="5958416"/>
                <a:gridCol w="4074584"/>
              </a:tblGrid>
              <a:tr h="1181100">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5228167">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9645" name="TextBox 5"/>
          <p:cNvSpPr txBox="1">
            <a:spLocks noChangeArrowheads="1"/>
          </p:cNvSpPr>
          <p:nvPr/>
        </p:nvSpPr>
        <p:spPr bwMode="auto">
          <a:xfrm>
            <a:off x="1192655" y="381001"/>
            <a:ext cx="5456943"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a:t>科研过程中需要查什么？</a:t>
            </a:r>
            <a:endParaRPr lang="zh-CN" altLang="en-US" sz="3735"/>
          </a:p>
        </p:txBody>
      </p:sp>
      <p:sp>
        <p:nvSpPr>
          <p:cNvPr id="56334" name="TextBox 6"/>
          <p:cNvSpPr txBox="1">
            <a:spLocks noChangeArrowheads="1"/>
          </p:cNvSpPr>
          <p:nvPr/>
        </p:nvSpPr>
        <p:spPr bwMode="auto">
          <a:xfrm>
            <a:off x="6987528" y="381001"/>
            <a:ext cx="4204997"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sz="3735"/>
              <a:t>CNKI</a:t>
            </a:r>
            <a:r>
              <a:rPr lang="zh-CN" altLang="en-US" sz="3735"/>
              <a:t>可以告诉你！</a:t>
            </a:r>
            <a:endParaRPr lang="zh-CN" altLang="en-US" sz="3735"/>
          </a:p>
        </p:txBody>
      </p:sp>
      <p:sp>
        <p:nvSpPr>
          <p:cNvPr id="69647" name="内容占位符 2"/>
          <p:cNvSpPr txBox="1">
            <a:spLocks noChangeArrowheads="1"/>
          </p:cNvSpPr>
          <p:nvPr/>
        </p:nvSpPr>
        <p:spPr bwMode="auto">
          <a:xfrm>
            <a:off x="1073152" y="1477433"/>
            <a:ext cx="5327649"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研究成果最新进展</a:t>
            </a:r>
            <a:endParaRPr lang="en-US" sz="3200"/>
          </a:p>
          <a:p>
            <a:pPr eaLnBrk="1" hangingPunct="1"/>
            <a:r>
              <a:rPr lang="zh-CN" altLang="en-US" sz="3200"/>
              <a:t>学科领域内经典文献</a:t>
            </a:r>
            <a:endParaRPr lang="en-US" sz="3200"/>
          </a:p>
          <a:p>
            <a:pPr eaLnBrk="1" hangingPunct="1"/>
            <a:r>
              <a:rPr lang="zh-CN" altLang="en-US" sz="3200"/>
              <a:t>某项先进技术的成果转化</a:t>
            </a:r>
            <a:endParaRPr lang="en-US" sz="3200"/>
          </a:p>
          <a:p>
            <a:pPr eaLnBrk="1" hangingPunct="1"/>
            <a:r>
              <a:rPr lang="zh-CN" altLang="en-US" sz="3200"/>
              <a:t>申请专利时防止重复申请</a:t>
            </a:r>
            <a:endParaRPr lang="en-US" sz="3200"/>
          </a:p>
          <a:p>
            <a:pPr eaLnBrk="1" hangingPunct="1"/>
            <a:r>
              <a:rPr lang="zh-CN" altLang="en-US" sz="3200"/>
              <a:t>实证研究需要大量数据</a:t>
            </a:r>
            <a:endParaRPr lang="en-US" sz="3200"/>
          </a:p>
          <a:p>
            <a:pPr eaLnBrk="1" hangingPunct="1"/>
            <a:r>
              <a:rPr lang="zh-CN" altLang="en-US" sz="3200"/>
              <a:t>偶然遇到的生僻概念</a:t>
            </a:r>
            <a:endParaRPr lang="en-US" sz="3200"/>
          </a:p>
          <a:p>
            <a:pPr eaLnBrk="1" hangingPunct="1"/>
            <a:r>
              <a:rPr lang="zh-CN" altLang="en-US" sz="3200"/>
              <a:t>绘制学术图片时寻找参照</a:t>
            </a:r>
            <a:endParaRPr lang="en-US" sz="3200"/>
          </a:p>
          <a:p>
            <a:pPr eaLnBrk="1" hangingPunct="1"/>
            <a:r>
              <a:rPr lang="zh-CN" altLang="en-US" sz="3200"/>
              <a:t>大量的外文资料扩充视野</a:t>
            </a:r>
            <a:endParaRPr lang="zh-CN" altLang="en-US" sz="3200"/>
          </a:p>
        </p:txBody>
      </p:sp>
      <p:sp>
        <p:nvSpPr>
          <p:cNvPr id="56336" name="内容占位符 2"/>
          <p:cNvSpPr txBox="1">
            <a:spLocks noChangeArrowheads="1"/>
          </p:cNvSpPr>
          <p:nvPr/>
        </p:nvSpPr>
        <p:spPr bwMode="auto">
          <a:xfrm>
            <a:off x="6959601" y="1477433"/>
            <a:ext cx="4129617"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期刊、博硕、会议</a:t>
            </a:r>
            <a:endParaRPr lang="en-US" sz="3200"/>
          </a:p>
          <a:p>
            <a:pPr eaLnBrk="1" hangingPunct="1"/>
            <a:r>
              <a:rPr lang="zh-CN" altLang="en-US" sz="3200"/>
              <a:t>高被引文献</a:t>
            </a:r>
            <a:endParaRPr lang="en-US" sz="3200"/>
          </a:p>
          <a:p>
            <a:pPr eaLnBrk="1" hangingPunct="1"/>
            <a:r>
              <a:rPr lang="zh-CN" altLang="en-US" sz="3200"/>
              <a:t>科技成果</a:t>
            </a:r>
            <a:endParaRPr lang="en-US" sz="3200"/>
          </a:p>
          <a:p>
            <a:pPr eaLnBrk="1" hangingPunct="1"/>
            <a:r>
              <a:rPr lang="zh-CN" altLang="en-US" sz="3200"/>
              <a:t>专利</a:t>
            </a:r>
            <a:endParaRPr lang="en-US" sz="3200"/>
          </a:p>
          <a:p>
            <a:pPr eaLnBrk="1" hangingPunct="1"/>
            <a:r>
              <a:rPr lang="zh-CN" altLang="en-US" sz="3200"/>
              <a:t>统计数据</a:t>
            </a:r>
            <a:endParaRPr lang="en-US" sz="3200"/>
          </a:p>
          <a:p>
            <a:pPr eaLnBrk="1" hangingPunct="1"/>
            <a:r>
              <a:rPr lang="zh-CN" altLang="en-US" sz="3200"/>
              <a:t>工具书概念</a:t>
            </a:r>
            <a:endParaRPr lang="en-US" sz="3200"/>
          </a:p>
          <a:p>
            <a:pPr eaLnBrk="1" hangingPunct="1"/>
            <a:r>
              <a:rPr lang="zh-CN" altLang="en-US" sz="3200"/>
              <a:t>学术图片</a:t>
            </a:r>
            <a:endParaRPr lang="en-US" sz="3200"/>
          </a:p>
          <a:p>
            <a:pPr eaLnBrk="1" hangingPunct="1"/>
            <a:r>
              <a:rPr lang="zh-CN" altLang="en-US" sz="3200"/>
              <a:t>外文资源</a:t>
            </a:r>
            <a:endParaRPr lang="zh-CN" altLang="en-US" sz="32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p:cTn id="7" dur="500" fill="hold"/>
                                        <p:tgtEl>
                                          <p:spTgt spid="56334"/>
                                        </p:tgtEl>
                                        <p:attrNameLst>
                                          <p:attrName>ppt_x</p:attrName>
                                        </p:attrNameLst>
                                      </p:cBhvr>
                                      <p:tavLst>
                                        <p:tav tm="0">
                                          <p:val>
                                            <p:strVal val="1+#ppt_w/2"/>
                                          </p:val>
                                        </p:tav>
                                        <p:tav tm="100000">
                                          <p:val>
                                            <p:strVal val="#ppt_x"/>
                                          </p:val>
                                        </p:tav>
                                      </p:tavLst>
                                    </p:anim>
                                    <p:anim calcmode="lin" valueType="num">
                                      <p:cBhvr>
                                        <p:cTn id="8" dur="500" fill="hold"/>
                                        <p:tgtEl>
                                          <p:spTgt spid="563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336"/>
                                        </p:tgtEl>
                                        <p:attrNameLst>
                                          <p:attrName>style.visibility</p:attrName>
                                        </p:attrNameLst>
                                      </p:cBhvr>
                                      <p:to>
                                        <p:strVal val="visible"/>
                                      </p:to>
                                    </p:set>
                                    <p:anim calcmode="lin" valueType="num">
                                      <p:cBhvr>
                                        <p:cTn id="13" dur="500" fill="hold"/>
                                        <p:tgtEl>
                                          <p:spTgt spid="56336"/>
                                        </p:tgtEl>
                                        <p:attrNameLst>
                                          <p:attrName>ppt_x</p:attrName>
                                        </p:attrNameLst>
                                      </p:cBhvr>
                                      <p:tavLst>
                                        <p:tav tm="0">
                                          <p:val>
                                            <p:strVal val="1+#ppt_w/2"/>
                                          </p:val>
                                        </p:tav>
                                        <p:tav tm="100000">
                                          <p:val>
                                            <p:strVal val="#ppt_x"/>
                                          </p:val>
                                        </p:tav>
                                      </p:tavLst>
                                    </p:anim>
                                    <p:anim calcmode="lin" valueType="num">
                                      <p:cBhvr>
                                        <p:cTn id="14" dur="500" fill="hold"/>
                                        <p:tgtEl>
                                          <p:spTgt spid="56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19617" y="133351"/>
            <a:ext cx="115210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1</a:t>
            </a:r>
            <a:r>
              <a:rPr lang="zh-CN" altLang="en-US" sz="3200" b="1"/>
              <a:t>）写引文时，需要介绍各种</a:t>
            </a:r>
            <a:r>
              <a:rPr lang="zh-CN" altLang="en-US" sz="3200" b="1">
                <a:solidFill>
                  <a:srgbClr val="FF0000"/>
                </a:solidFill>
              </a:rPr>
              <a:t>概念</a:t>
            </a:r>
            <a:endParaRPr lang="zh-CN" altLang="en-US" sz="3200" b="1">
              <a:solidFill>
                <a:srgbClr val="FF0000"/>
              </a:solidFill>
            </a:endParaRP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利用百科、词典等工具书资源</a:t>
            </a:r>
            <a:endParaRPr lang="zh-CN" altLang="en-US" sz="3200" b="1">
              <a:solidFill>
                <a:srgbClr val="F97C27"/>
              </a:solidFill>
            </a:endParaRPr>
          </a:p>
        </p:txBody>
      </p:sp>
      <p:pic>
        <p:nvPicPr>
          <p:cNvPr id="3" name="图片 2"/>
          <p:cNvPicPr>
            <a:picLocks noChangeAspect="1"/>
          </p:cNvPicPr>
          <p:nvPr/>
        </p:nvPicPr>
        <p:blipFill>
          <a:blip r:embed="rId1"/>
          <a:stretch>
            <a:fillRect/>
          </a:stretch>
        </p:blipFill>
        <p:spPr>
          <a:xfrm>
            <a:off x="713819" y="1411453"/>
            <a:ext cx="10487581" cy="4739580"/>
          </a:xfrm>
          <a:prstGeom prst="rect">
            <a:avLst/>
          </a:prstGeom>
        </p:spPr>
      </p:pic>
      <p:pic>
        <p:nvPicPr>
          <p:cNvPr id="5" name="图片 4"/>
          <p:cNvPicPr>
            <a:picLocks noChangeAspect="1"/>
          </p:cNvPicPr>
          <p:nvPr/>
        </p:nvPicPr>
        <p:blipFill>
          <a:blip r:embed="rId2"/>
          <a:stretch>
            <a:fillRect/>
          </a:stretch>
        </p:blipFill>
        <p:spPr>
          <a:xfrm>
            <a:off x="227644" y="1411453"/>
            <a:ext cx="11911441" cy="5312698"/>
          </a:xfrm>
          <a:prstGeom prst="rect">
            <a:avLst/>
          </a:prstGeom>
        </p:spPr>
      </p:pic>
      <p:sp>
        <p:nvSpPr>
          <p:cNvPr id="58373" name="圆角矩形 6"/>
          <p:cNvSpPr>
            <a:spLocks noChangeArrowheads="1"/>
          </p:cNvSpPr>
          <p:nvPr/>
        </p:nvSpPr>
        <p:spPr bwMode="auto">
          <a:xfrm>
            <a:off x="3558118" y="6151033"/>
            <a:ext cx="8580967" cy="721784"/>
          </a:xfrm>
          <a:prstGeom prst="roundRect">
            <a:avLst>
              <a:gd name="adj" fmla="val 16667"/>
            </a:avLst>
          </a:prstGeom>
          <a:solidFill>
            <a:srgbClr val="FF0000"/>
          </a:solidFill>
          <a:ln w="25400">
            <a:solidFill>
              <a:srgbClr val="006699"/>
            </a:solidFill>
            <a:round/>
          </a:ln>
        </p:spPr>
        <p:txBody>
          <a:bodyPr wrap="none"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solidFill>
                  <a:srgbClr val="FFFFFF"/>
                </a:solidFill>
                <a:latin typeface="Verdana" panose="020B0604030504040204" pitchFamily="34" charset="0"/>
              </a:rPr>
              <a:t>百科、词典搜索：查找专业学术概念</a:t>
            </a:r>
            <a:endParaRPr lang="zh-CN" altLang="en-US" sz="3200" b="1">
              <a:solidFill>
                <a:srgbClr val="FFFFFF"/>
              </a:solidFill>
              <a:latin typeface="Verdana" panose="020B060403050404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500" fill="hold"/>
                                        <p:tgtEl>
                                          <p:spTgt spid="58373"/>
                                        </p:tgtEl>
                                        <p:attrNameLst>
                                          <p:attrName>ppt_x</p:attrName>
                                        </p:attrNameLst>
                                      </p:cBhvr>
                                      <p:tavLst>
                                        <p:tav tm="0">
                                          <p:val>
                                            <p:strVal val="#ppt_x"/>
                                          </p:val>
                                        </p:tav>
                                        <p:tav tm="100000">
                                          <p:val>
                                            <p:strVal val="#ppt_x"/>
                                          </p:val>
                                        </p:tav>
                                      </p:tavLst>
                                    </p:anim>
                                    <p:anim calcmode="lin" valueType="num">
                                      <p:cBhvr>
                                        <p:cTn id="8"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0424" y="1175706"/>
            <a:ext cx="11657143" cy="5847619"/>
          </a:xfrm>
          <a:prstGeom prst="rect">
            <a:avLst/>
          </a:prstGeom>
        </p:spPr>
      </p:pic>
      <p:sp>
        <p:nvSpPr>
          <p:cNvPr id="71683" name="Text Box 3"/>
          <p:cNvSpPr txBox="1">
            <a:spLocks noChangeArrowheads="1"/>
          </p:cNvSpPr>
          <p:nvPr/>
        </p:nvSpPr>
        <p:spPr bwMode="auto">
          <a:xfrm>
            <a:off x="143934" y="0"/>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2</a:t>
            </a:r>
            <a:r>
              <a:rPr lang="zh-CN" altLang="en-US" sz="3200" b="1"/>
              <a:t>）写综述时，想知道</a:t>
            </a:r>
            <a:r>
              <a:rPr lang="zh-CN" altLang="en-US" sz="3200" b="1">
                <a:solidFill>
                  <a:srgbClr val="FF0000"/>
                </a:solidFill>
              </a:rPr>
              <a:t>国外进展</a:t>
            </a:r>
            <a:endParaRPr lang="zh-CN" altLang="en-US" sz="3200" b="1">
              <a:solidFill>
                <a:srgbClr val="FF0000"/>
              </a:solidFill>
            </a:endParaRP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外文文献</a:t>
            </a:r>
            <a:endParaRPr lang="zh-CN" altLang="en-US" sz="3200" b="1">
              <a:solidFill>
                <a:srgbClr val="F97C27"/>
              </a:solidFill>
            </a:endParaRPr>
          </a:p>
        </p:txBody>
      </p:sp>
      <p:sp>
        <p:nvSpPr>
          <p:cNvPr id="70660" name="AutoShape 3"/>
          <p:cNvSpPr>
            <a:spLocks noChangeArrowheads="1"/>
          </p:cNvSpPr>
          <p:nvPr/>
        </p:nvSpPr>
        <p:spPr bwMode="auto">
          <a:xfrm>
            <a:off x="5793318" y="2950633"/>
            <a:ext cx="5776383" cy="939800"/>
          </a:xfrm>
          <a:prstGeom prst="wedgeRoundRectCallout">
            <a:avLst>
              <a:gd name="adj1" fmla="val -68315"/>
              <a:gd name="adj2" fmla="val 165144"/>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快速获取外文文献，了解国外</a:t>
            </a:r>
            <a:endParaRPr lang="zh-CN" altLang="en-US" sz="2665" b="1">
              <a:solidFill>
                <a:schemeClr val="bg1"/>
              </a:solidFill>
            </a:endParaRP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同行研究热点</a:t>
            </a:r>
            <a:endParaRPr lang="zh-CN" altLang="en-US" sz="2665" b="1">
              <a:solidFill>
                <a:schemeClr val="bg1"/>
              </a:solidFill>
            </a:endParaRPr>
          </a:p>
        </p:txBody>
      </p:sp>
      <p:pic>
        <p:nvPicPr>
          <p:cNvPr id="7066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43" y="1865842"/>
            <a:ext cx="8642351" cy="41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AutoShape 3"/>
          <p:cNvSpPr>
            <a:spLocks noChangeArrowheads="1"/>
          </p:cNvSpPr>
          <p:nvPr/>
        </p:nvSpPr>
        <p:spPr bwMode="auto">
          <a:xfrm>
            <a:off x="5791200" y="5374218"/>
            <a:ext cx="5776384" cy="1229783"/>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外文合作数据库</a:t>
            </a:r>
            <a:endParaRPr lang="zh-CN" altLang="en-US" sz="2665" b="1">
              <a:solidFill>
                <a:schemeClr val="bg1"/>
              </a:solidFill>
            </a:endParaRP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  </a:t>
            </a:r>
            <a:r>
              <a:rPr lang="en-US" altLang="zh-CN" b="1">
                <a:solidFill>
                  <a:schemeClr val="bg1"/>
                </a:solidFill>
              </a:rPr>
              <a:t>--</a:t>
            </a:r>
            <a:r>
              <a:rPr lang="zh-CN" altLang="en-US" b="1">
                <a:solidFill>
                  <a:schemeClr val="bg1"/>
                </a:solidFill>
              </a:rPr>
              <a:t>跨国界遴选同步信息资源</a:t>
            </a:r>
            <a:endParaRPr lang="en-US" altLang="zh-CN" b="1">
              <a:solidFill>
                <a:schemeClr val="bg1"/>
              </a:solidFill>
            </a:endParaRPr>
          </a:p>
          <a:p>
            <a:pPr algn="ctr" eaLnBrk="1" hangingPunct="1">
              <a:lnSpc>
                <a:spcPct val="120000"/>
              </a:lnSpc>
              <a:spcBef>
                <a:spcPct val="0"/>
              </a:spcBef>
              <a:buFont typeface="Wingdings 3" panose="05040102010807070707" pitchFamily="18" charset="2"/>
              <a:buNone/>
            </a:pPr>
            <a:r>
              <a:rPr lang="zh-CN" altLang="en-US" b="1">
                <a:solidFill>
                  <a:schemeClr val="bg1"/>
                </a:solidFill>
              </a:rPr>
              <a:t>免费正版题录信息，跳转原库提供下载！</a:t>
            </a:r>
            <a:endParaRPr lang="zh-CN" altLang="en-US" b="1">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ppt_x</p:attrName>
                                        </p:attrNameLst>
                                      </p:cBhvr>
                                      <p:tavLst>
                                        <p:tav tm="0">
                                          <p:val>
                                            <p:strVal val="#ppt_x"/>
                                          </p:val>
                                        </p:tav>
                                        <p:tav tm="100000">
                                          <p:val>
                                            <p:strVal val="#ppt_x"/>
                                          </p:val>
                                        </p:tav>
                                      </p:tavLst>
                                    </p:anim>
                                    <p:anim calcmode="lin" valueType="num">
                                      <p:cBhvr>
                                        <p:cTn id="8" dur="500" fill="hold"/>
                                        <p:tgtEl>
                                          <p:spTgt spid="706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61"/>
                                        </p:tgtEl>
                                        <p:attrNameLst>
                                          <p:attrName>style.visibility</p:attrName>
                                        </p:attrNameLst>
                                      </p:cBhvr>
                                      <p:to>
                                        <p:strVal val="visible"/>
                                      </p:to>
                                    </p:set>
                                    <p:anim calcmode="lin" valueType="num">
                                      <p:cBhvr>
                                        <p:cTn id="13" dur="500" fill="hold"/>
                                        <p:tgtEl>
                                          <p:spTgt spid="70661"/>
                                        </p:tgtEl>
                                        <p:attrNameLst>
                                          <p:attrName>ppt_x</p:attrName>
                                        </p:attrNameLst>
                                      </p:cBhvr>
                                      <p:tavLst>
                                        <p:tav tm="0">
                                          <p:val>
                                            <p:strVal val="#ppt_x"/>
                                          </p:val>
                                        </p:tav>
                                        <p:tav tm="100000">
                                          <p:val>
                                            <p:strVal val="#ppt_x"/>
                                          </p:val>
                                        </p:tav>
                                      </p:tavLst>
                                    </p:anim>
                                    <p:anim calcmode="lin" valueType="num">
                                      <p:cBhvr>
                                        <p:cTn id="14"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62"/>
                                        </p:tgtEl>
                                        <p:attrNameLst>
                                          <p:attrName>style.visibility</p:attrName>
                                        </p:attrNameLst>
                                      </p:cBhvr>
                                      <p:to>
                                        <p:strVal val="visible"/>
                                      </p:to>
                                    </p:set>
                                    <p:anim calcmode="lin" valueType="num">
                                      <p:cBhvr>
                                        <p:cTn id="19" dur="500" fill="hold"/>
                                        <p:tgtEl>
                                          <p:spTgt spid="70662"/>
                                        </p:tgtEl>
                                        <p:attrNameLst>
                                          <p:attrName>ppt_x</p:attrName>
                                        </p:attrNameLst>
                                      </p:cBhvr>
                                      <p:tavLst>
                                        <p:tav tm="0">
                                          <p:val>
                                            <p:strVal val="#ppt_x"/>
                                          </p:val>
                                        </p:tav>
                                        <p:tav tm="100000">
                                          <p:val>
                                            <p:strVal val="#ppt_x"/>
                                          </p:val>
                                        </p:tav>
                                      </p:tavLst>
                                    </p:anim>
                                    <p:anim calcmode="lin" valueType="num">
                                      <p:cBhvr>
                                        <p:cTn id="20" dur="500" fill="hold"/>
                                        <p:tgtEl>
                                          <p:spTgt spid="706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ldLvl="0" animBg="1"/>
      <p:bldP spid="7066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33867" y="0"/>
            <a:ext cx="110257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（3）论文写作中，想知道</a:t>
            </a:r>
            <a:r>
              <a:rPr lang="zh-CN" altLang="en-US" sz="3200" b="1">
                <a:solidFill>
                  <a:srgbClr val="FF0000"/>
                </a:solidFill>
              </a:rPr>
              <a:t>事实</a:t>
            </a:r>
            <a:r>
              <a:rPr lang="zh-CN" altLang="en-US" sz="3200" b="1"/>
              <a:t>类资源</a:t>
            </a:r>
            <a:endParaRPr lang="zh-CN" altLang="en-US" sz="3200" b="1"/>
          </a:p>
          <a:p>
            <a:pPr algn="ctr" eaLnBrk="1" hangingPunct="1">
              <a:spcBef>
                <a:spcPct val="0"/>
              </a:spcBef>
              <a:buFont typeface="Wingdings 3" panose="05040102010807070707" pitchFamily="18" charset="2"/>
              <a:buNone/>
            </a:pPr>
            <a:r>
              <a:rPr lang="zh-CN" altLang="en-US" sz="3200" b="1">
                <a:solidFill>
                  <a:srgbClr val="F97C27"/>
                </a:solidFill>
              </a:rPr>
              <a:t>怎么办？——年鉴</a:t>
            </a:r>
            <a:endParaRPr lang="zh-CN" altLang="en-US"/>
          </a:p>
        </p:txBody>
      </p:sp>
      <p:pic>
        <p:nvPicPr>
          <p:cNvPr id="2" name="图片 1"/>
          <p:cNvPicPr>
            <a:picLocks noChangeAspect="1"/>
          </p:cNvPicPr>
          <p:nvPr/>
        </p:nvPicPr>
        <p:blipFill>
          <a:blip r:embed="rId1"/>
          <a:stretch>
            <a:fillRect/>
          </a:stretch>
        </p:blipFill>
        <p:spPr>
          <a:xfrm>
            <a:off x="494742" y="1175706"/>
            <a:ext cx="10666743" cy="4835590"/>
          </a:xfrm>
          <a:prstGeom prst="rect">
            <a:avLst/>
          </a:prstGeom>
        </p:spPr>
      </p:pic>
      <p:pic>
        <p:nvPicPr>
          <p:cNvPr id="4" name="图片 3"/>
          <p:cNvPicPr>
            <a:picLocks noChangeAspect="1"/>
          </p:cNvPicPr>
          <p:nvPr/>
        </p:nvPicPr>
        <p:blipFill>
          <a:blip r:embed="rId2"/>
          <a:stretch>
            <a:fillRect/>
          </a:stretch>
        </p:blipFill>
        <p:spPr>
          <a:xfrm>
            <a:off x="353905" y="1175706"/>
            <a:ext cx="11838095" cy="5421019"/>
          </a:xfrm>
          <a:prstGeom prst="rect">
            <a:avLst/>
          </a:prstGeom>
        </p:spPr>
      </p:pic>
      <p:pic>
        <p:nvPicPr>
          <p:cNvPr id="5" name="图片 4"/>
          <p:cNvPicPr>
            <a:picLocks noChangeAspect="1"/>
          </p:cNvPicPr>
          <p:nvPr/>
        </p:nvPicPr>
        <p:blipFill>
          <a:blip r:embed="rId3"/>
          <a:stretch>
            <a:fillRect/>
          </a:stretch>
        </p:blipFill>
        <p:spPr>
          <a:xfrm>
            <a:off x="-33867" y="1062406"/>
            <a:ext cx="12447619" cy="564761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Text Box 5"/>
          <p:cNvSpPr txBox="1">
            <a:spLocks noChangeArrowheads="1"/>
          </p:cNvSpPr>
          <p:nvPr/>
        </p:nvSpPr>
        <p:spPr bwMode="auto">
          <a:xfrm>
            <a:off x="46567" y="186267"/>
            <a:ext cx="11715751"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4</a:t>
            </a:r>
            <a:r>
              <a:rPr lang="zh-CN" altLang="en-US" sz="3200" b="1"/>
              <a:t>）论文撰写中，想知道</a:t>
            </a:r>
            <a:r>
              <a:rPr lang="zh-CN" altLang="en-US" sz="3200" b="1">
                <a:solidFill>
                  <a:srgbClr val="FF0000"/>
                </a:solidFill>
              </a:rPr>
              <a:t>数据</a:t>
            </a:r>
            <a:r>
              <a:rPr lang="zh-CN" altLang="en-US" sz="3200" b="1"/>
              <a:t>类资源</a:t>
            </a:r>
            <a:endParaRPr lang="zh-CN" altLang="en-US" sz="3200" b="1"/>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统计数据</a:t>
            </a:r>
            <a:endParaRPr lang="zh-CN" altLang="en-US"/>
          </a:p>
        </p:txBody>
      </p:sp>
      <p:pic>
        <p:nvPicPr>
          <p:cNvPr id="2" name="图片 1"/>
          <p:cNvPicPr>
            <a:picLocks noChangeAspect="1"/>
          </p:cNvPicPr>
          <p:nvPr/>
        </p:nvPicPr>
        <p:blipFill>
          <a:blip r:embed="rId1"/>
          <a:stretch>
            <a:fillRect/>
          </a:stretch>
        </p:blipFill>
        <p:spPr>
          <a:xfrm>
            <a:off x="159109" y="1361973"/>
            <a:ext cx="11490666" cy="5283462"/>
          </a:xfrm>
          <a:prstGeom prst="rect">
            <a:avLst/>
          </a:prstGeom>
        </p:spPr>
      </p:pic>
      <p:pic>
        <p:nvPicPr>
          <p:cNvPr id="3" name="图片 2"/>
          <p:cNvPicPr>
            <a:picLocks noChangeAspect="1"/>
          </p:cNvPicPr>
          <p:nvPr/>
        </p:nvPicPr>
        <p:blipFill>
          <a:blip r:embed="rId2"/>
          <a:stretch>
            <a:fillRect/>
          </a:stretch>
        </p:blipFill>
        <p:spPr>
          <a:xfrm>
            <a:off x="159109" y="1361973"/>
            <a:ext cx="11989510" cy="54481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236" y="322966"/>
            <a:ext cx="7612878"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中国知识基础设施工程（</a:t>
            </a:r>
            <a:r>
              <a:rPr lang="en-US" altLang="zh-CN" sz="3735" b="1" kern="0" dirty="0" smtClean="0">
                <a:solidFill>
                  <a:srgbClr val="1B539D"/>
                </a:solidFill>
                <a:latin typeface="微软雅黑" panose="020B0503020204020204" pitchFamily="34" charset="-122"/>
                <a:ea typeface="微软雅黑" panose="020B0503020204020204" pitchFamily="34" charset="-122"/>
              </a:rPr>
              <a:t>CNKI</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8" name="文本占位符 5122"/>
          <p:cNvSpPr txBox="1">
            <a:spLocks noChangeArrowheads="1"/>
          </p:cNvSpPr>
          <p:nvPr/>
        </p:nvSpPr>
        <p:spPr>
          <a:xfrm>
            <a:off x="317270" y="1322159"/>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创始于</a:t>
            </a:r>
            <a:r>
              <a:rPr lang="en-US" altLang="zh-CN" sz="1800" dirty="0" smtClean="0">
                <a:latin typeface="微软雅黑" panose="020B0503020204020204" pitchFamily="34" charset="-122"/>
                <a:ea typeface="微软雅黑" panose="020B0503020204020204" pitchFamily="34" charset="-122"/>
              </a:rPr>
              <a:t>1995</a:t>
            </a:r>
            <a:r>
              <a:rPr lang="zh-CN" altLang="en-US" sz="1800" dirty="0" smtClean="0">
                <a:latin typeface="微软雅黑" panose="020B0503020204020204" pitchFamily="34" charset="-122"/>
                <a:ea typeface="微软雅黑" panose="020B0503020204020204" pitchFamily="34" charset="-122"/>
              </a:rPr>
              <a:t>年，由清华大学、清华同方发起；</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以实现全社会知识资源传播共享与增值利用为目标的信息化建设项目；</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pitchFamily="34" charset="-122"/>
                <a:ea typeface="微软雅黑" panose="020B0503020204020204" pitchFamily="34" charset="-122"/>
              </a:rPr>
              <a:t>CNKI</a:t>
            </a:r>
            <a:r>
              <a:rPr lang="zh-CN" altLang="en-US" sz="1800" dirty="0" smtClean="0">
                <a:latin typeface="微软雅黑" panose="020B0503020204020204" pitchFamily="34" charset="-122"/>
                <a:ea typeface="微软雅黑" panose="020B0503020204020204" pitchFamily="34" charset="-122"/>
              </a:rPr>
              <a:t>数字图书馆”；</a:t>
            </a:r>
            <a:endParaRPr lang="en-US" altLang="zh-CN" sz="18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目前，中国知网是全球信息量最大、最具价值的中文网站。</a:t>
            </a:r>
            <a:endParaRPr lang="zh-CN" altLang="en-US" sz="1800" dirty="0">
              <a:latin typeface="微软雅黑" panose="020B0503020204020204" pitchFamily="34" charset="-122"/>
              <a:ea typeface="微软雅黑" panose="020B0503020204020204" pitchFamily="34" charset="-122"/>
            </a:endParaRPr>
          </a:p>
        </p:txBody>
      </p:sp>
      <p:pic>
        <p:nvPicPr>
          <p:cNvPr id="9" name="Picture 2" descr="E:\宣传资料\产品宣传\公司图标\知网LOGO-PN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7167" y="4144434"/>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3776134"/>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1683" y="1203534"/>
            <a:ext cx="11818134" cy="5371084"/>
          </a:xfrm>
          <a:prstGeom prst="rect">
            <a:avLst/>
          </a:prstGeom>
        </p:spPr>
      </p:pic>
      <p:sp>
        <p:nvSpPr>
          <p:cNvPr id="75779" name="Text Box 7"/>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（5）论文撰写中，想找一些</a:t>
            </a:r>
            <a:r>
              <a:rPr lang="zh-CN" altLang="en-US" sz="3200" b="1">
                <a:solidFill>
                  <a:srgbClr val="FF0000"/>
                </a:solidFill>
              </a:rPr>
              <a:t>专业图片</a:t>
            </a:r>
            <a:r>
              <a:rPr lang="zh-CN" altLang="en-US" sz="3200" b="1"/>
              <a:t>？</a:t>
            </a:r>
            <a:r>
              <a:rPr lang="zh-CN" altLang="en-US" b="1">
                <a:latin typeface="楷体" panose="02010609060101010101" pitchFamily="49" charset="-122"/>
                <a:ea typeface="楷体" panose="02010609060101010101" pitchFamily="49" charset="-122"/>
              </a:rPr>
              <a:t>还在百度吗？你</a:t>
            </a:r>
            <a:r>
              <a:rPr lang="en-US" altLang="zh-CN" b="1">
                <a:latin typeface="楷体" panose="02010609060101010101" pitchFamily="49" charset="-122"/>
                <a:ea typeface="楷体" panose="02010609060101010101" pitchFamily="49" charset="-122"/>
              </a:rPr>
              <a:t>out</a:t>
            </a:r>
            <a:r>
              <a:rPr lang="zh-CN" altLang="en-US" b="1">
                <a:latin typeface="楷体" panose="02010609060101010101" pitchFamily="49" charset="-122"/>
                <a:ea typeface="楷体" panose="02010609060101010101" pitchFamily="49" charset="-122"/>
              </a:rPr>
              <a:t>了</a:t>
            </a:r>
            <a:endParaRPr lang="zh-CN" altLang="en-US" b="1">
              <a:latin typeface="楷体" panose="02010609060101010101" pitchFamily="49" charset="-122"/>
              <a:ea typeface="楷体" panose="02010609060101010101" pitchFamily="49" charset="-122"/>
            </a:endParaRPr>
          </a:p>
          <a:p>
            <a:pPr algn="ctr" eaLnBrk="1" hangingPunct="1">
              <a:spcBef>
                <a:spcPct val="0"/>
              </a:spcBef>
              <a:buFont typeface="Wingdings 3" panose="05040102010807070707" pitchFamily="18" charset="2"/>
              <a:buNone/>
            </a:pPr>
            <a:r>
              <a:rPr lang="zh-CN" altLang="en-US" sz="3200" b="1">
                <a:solidFill>
                  <a:srgbClr val="F97C27"/>
                </a:solidFill>
              </a:rPr>
              <a:t>怎么办？——图片</a:t>
            </a:r>
            <a:endParaRPr lang="zh-CN" altLang="en-US"/>
          </a:p>
        </p:txBody>
      </p:sp>
      <p:pic>
        <p:nvPicPr>
          <p:cNvPr id="3" name="图片 2"/>
          <p:cNvPicPr>
            <a:picLocks noChangeAspect="1"/>
          </p:cNvPicPr>
          <p:nvPr/>
        </p:nvPicPr>
        <p:blipFill>
          <a:blip r:embed="rId2"/>
          <a:stretch>
            <a:fillRect/>
          </a:stretch>
        </p:blipFill>
        <p:spPr>
          <a:xfrm>
            <a:off x="619185" y="1416033"/>
            <a:ext cx="10763130" cy="4946086"/>
          </a:xfrm>
          <a:prstGeom prst="rect">
            <a:avLst/>
          </a:prstGeom>
        </p:spPr>
      </p:pic>
      <p:sp>
        <p:nvSpPr>
          <p:cNvPr id="101380" name="AutoShape 3"/>
          <p:cNvSpPr>
            <a:spLocks noChangeArrowheads="1"/>
          </p:cNvSpPr>
          <p:nvPr/>
        </p:nvSpPr>
        <p:spPr bwMode="auto">
          <a:xfrm>
            <a:off x="6537717" y="4704768"/>
            <a:ext cx="5372100" cy="1657351"/>
          </a:xfrm>
          <a:prstGeom prst="wedgeRoundRectCallout">
            <a:avLst>
              <a:gd name="adj1" fmla="val -65449"/>
              <a:gd name="adj2" fmla="val -61727"/>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dirty="0">
                <a:solidFill>
                  <a:schemeClr val="bg1"/>
                </a:solidFill>
              </a:rPr>
              <a:t>学术图片库</a:t>
            </a:r>
            <a:endParaRPr lang="zh-CN" altLang="en-US"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  </a:t>
            </a:r>
            <a:r>
              <a:rPr lang="en-US" altLang="zh-CN" sz="2135" b="1" dirty="0">
                <a:solidFill>
                  <a:schemeClr val="bg1"/>
                </a:solidFill>
              </a:rPr>
              <a:t>—</a:t>
            </a:r>
            <a:r>
              <a:rPr lang="zh-CN" altLang="en-US" sz="2135" b="1" dirty="0">
                <a:solidFill>
                  <a:schemeClr val="bg1"/>
                </a:solidFill>
              </a:rPr>
              <a:t>提供有出处来源的权威学术图片，</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用以丰富学术研究素材，</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作为绘图参照、形象化学术研究</a:t>
            </a:r>
            <a:endParaRPr lang="zh-CN" altLang="en-US" sz="2135" b="1" dirty="0">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80"/>
                                        </p:tgtEl>
                                        <p:attrNameLst>
                                          <p:attrName>style.visibility</p:attrName>
                                        </p:attrNameLst>
                                      </p:cBhvr>
                                      <p:to>
                                        <p:strVal val="visible"/>
                                      </p:to>
                                    </p:set>
                                    <p:anim calcmode="lin" valueType="num">
                                      <p:cBhvr additive="base">
                                        <p:cTn id="13" dur="500" fill="hold"/>
                                        <p:tgtEl>
                                          <p:spTgt spid="101380"/>
                                        </p:tgtEl>
                                        <p:attrNameLst>
                                          <p:attrName>ppt_x</p:attrName>
                                        </p:attrNameLst>
                                      </p:cBhvr>
                                      <p:tavLst>
                                        <p:tav tm="0">
                                          <p:val>
                                            <p:strVal val="#ppt_x"/>
                                          </p:val>
                                        </p:tav>
                                        <p:tav tm="100000">
                                          <p:val>
                                            <p:strVal val="#ppt_x"/>
                                          </p:val>
                                        </p:tav>
                                      </p:tavLst>
                                    </p:anim>
                                    <p:anim calcmode="lin" valueType="num">
                                      <p:cBhvr additive="base">
                                        <p:cTn id="14"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2139" y="1294239"/>
            <a:ext cx="11595428" cy="5270649"/>
          </a:xfrm>
          <a:prstGeom prst="rect">
            <a:avLst/>
          </a:prstGeom>
        </p:spPr>
      </p:pic>
      <p:sp>
        <p:nvSpPr>
          <p:cNvPr id="76803" name="Text Box 2"/>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6</a:t>
            </a:r>
            <a:r>
              <a:rPr lang="zh-CN" altLang="en-US" sz="3200" b="1"/>
              <a:t>）论文撰写中，想查阅</a:t>
            </a:r>
            <a:r>
              <a:rPr lang="zh-CN" altLang="en-US" sz="3200" b="1">
                <a:solidFill>
                  <a:srgbClr val="FF0000"/>
                </a:solidFill>
              </a:rPr>
              <a:t>标准或专利</a:t>
            </a:r>
            <a:r>
              <a:rPr lang="zh-CN" altLang="en-US" sz="3200" b="1"/>
              <a:t>类资料</a:t>
            </a:r>
            <a:endParaRPr lang="zh-CN" altLang="en-US" sz="3200" b="1"/>
          </a:p>
          <a:p>
            <a:pPr algn="ctr" eaLnBrk="1" hangingPunct="1">
              <a:spcBef>
                <a:spcPct val="0"/>
              </a:spcBef>
              <a:buFont typeface="Wingdings 3" panose="05040102010807070707" pitchFamily="18" charset="2"/>
              <a:buNone/>
            </a:pPr>
            <a:r>
              <a:rPr lang="zh-CN" altLang="en-US" sz="3200" b="1">
                <a:solidFill>
                  <a:srgbClr val="F97C27"/>
                </a:solidFill>
              </a:rPr>
              <a:t>怎么办？</a:t>
            </a:r>
            <a:endParaRPr lang="zh-CN" altLang="en-US" sz="3200"/>
          </a:p>
        </p:txBody>
      </p:sp>
      <p:sp>
        <p:nvSpPr>
          <p:cNvPr id="107527" name="AutoShape 3"/>
          <p:cNvSpPr>
            <a:spLocks noChangeArrowheads="1"/>
          </p:cNvSpPr>
          <p:nvPr/>
        </p:nvSpPr>
        <p:spPr bwMode="auto">
          <a:xfrm>
            <a:off x="6769100" y="5698067"/>
            <a:ext cx="4853517" cy="759884"/>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a:solidFill>
                  <a:schemeClr val="bg1"/>
                </a:solidFill>
              </a:rPr>
              <a:t>科技资料必查库</a:t>
            </a:r>
            <a:endParaRPr lang="zh-CN" altLang="en-US" b="1">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a:solidFill>
                  <a:schemeClr val="bg1"/>
                </a:solidFill>
              </a:rPr>
              <a:t>  </a:t>
            </a:r>
            <a:r>
              <a:rPr lang="en-US" altLang="zh-CN" sz="2135" b="1">
                <a:solidFill>
                  <a:schemeClr val="bg1"/>
                </a:solidFill>
              </a:rPr>
              <a:t>—</a:t>
            </a:r>
            <a:r>
              <a:rPr lang="zh-CN" altLang="en-US" sz="2135" b="1">
                <a:solidFill>
                  <a:schemeClr val="bg1"/>
                </a:solidFill>
              </a:rPr>
              <a:t>查新、成果辨析必备资料支持</a:t>
            </a:r>
            <a:endParaRPr lang="zh-CN" altLang="en-US" sz="2135" b="1">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additive="base">
                                        <p:cTn id="7" dur="500" fill="hold"/>
                                        <p:tgtEl>
                                          <p:spTgt spid="107527"/>
                                        </p:tgtEl>
                                        <p:attrNameLst>
                                          <p:attrName>ppt_x</p:attrName>
                                        </p:attrNameLst>
                                      </p:cBhvr>
                                      <p:tavLst>
                                        <p:tav tm="0">
                                          <p:val>
                                            <p:strVal val="#ppt_x"/>
                                          </p:val>
                                        </p:tav>
                                        <p:tav tm="100000">
                                          <p:val>
                                            <p:strVal val="#ppt_x"/>
                                          </p:val>
                                        </p:tav>
                                      </p:tavLst>
                                    </p:anim>
                                    <p:anim calcmode="lin" valueType="num">
                                      <p:cBhvr additive="base">
                                        <p:cTn id="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p:nvPr/>
        </p:nvGrpSpPr>
        <p:grpSpPr bwMode="auto">
          <a:xfrm>
            <a:off x="192618" y="1341967"/>
            <a:ext cx="11664949" cy="5444067"/>
            <a:chOff x="0" y="0"/>
            <a:chExt cx="9144000" cy="5661248"/>
          </a:xfrm>
        </p:grpSpPr>
        <p:pic>
          <p:nvPicPr>
            <p:cNvPr id="7885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4"/>
            <p:cNvSpPr txBox="1">
              <a:spLocks noChangeArrowheads="1"/>
            </p:cNvSpPr>
            <p:nvPr/>
          </p:nvSpPr>
          <p:spPr bwMode="auto">
            <a:xfrm>
              <a:off x="8460432" y="2695130"/>
              <a:ext cx="683568" cy="518489"/>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endParaRPr lang="zh-CN" altLang="zh-CN"/>
            </a:p>
          </p:txBody>
        </p:sp>
      </p:grpSp>
      <p:sp>
        <p:nvSpPr>
          <p:cNvPr id="78851" name="TextBox 6"/>
          <p:cNvSpPr txBox="1">
            <a:spLocks noChangeArrowheads="1"/>
          </p:cNvSpPr>
          <p:nvPr/>
        </p:nvSpPr>
        <p:spPr bwMode="auto">
          <a:xfrm>
            <a:off x="1104900" y="241301"/>
            <a:ext cx="10272184" cy="13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b="1">
                <a:latin typeface="楷体" panose="02010609060101010101" pitchFamily="49" charset="-122"/>
                <a:ea typeface="楷体" panose="02010609060101010101" pitchFamily="49" charset="-122"/>
              </a:rPr>
              <a:t>除此之外，可能还需要用到哪些类型的资料？</a:t>
            </a:r>
            <a:endParaRPr lang="zh-CN" altLang="en-US" sz="3735" b="1">
              <a:latin typeface="楷体" panose="02010609060101010101" pitchFamily="49" charset="-122"/>
              <a:ea typeface="楷体" panose="02010609060101010101" pitchFamily="49" charset="-122"/>
            </a:endParaRPr>
          </a:p>
          <a:p>
            <a:pPr algn="ctr" eaLnBrk="1" hangingPunct="1">
              <a:spcBef>
                <a:spcPct val="0"/>
              </a:spcBef>
              <a:buFont typeface="Wingdings 3" panose="05040102010807070707" pitchFamily="18" charset="2"/>
              <a:buNone/>
            </a:pPr>
            <a:r>
              <a:rPr lang="zh-CN" altLang="zh-CN" sz="3735" b="1">
                <a:latin typeface="楷体" panose="02010609060101010101" pitchFamily="49" charset="-122"/>
                <a:ea typeface="楷体" panose="02010609060101010101" pitchFamily="49" charset="-122"/>
              </a:rPr>
              <a:t>——“</a:t>
            </a:r>
            <a:r>
              <a:rPr lang="zh-CN" altLang="en-US" sz="3735" b="1">
                <a:solidFill>
                  <a:srgbClr val="FF0000"/>
                </a:solidFill>
                <a:latin typeface="楷体" panose="02010609060101010101" pitchFamily="49" charset="-122"/>
                <a:ea typeface="楷体" panose="02010609060101010101" pitchFamily="49" charset="-122"/>
              </a:rPr>
              <a:t>更多</a:t>
            </a:r>
            <a:r>
              <a:rPr lang="zh-CN" altLang="en-US" sz="3735" b="1">
                <a:latin typeface="楷体" panose="02010609060101010101" pitchFamily="49" charset="-122"/>
                <a:ea typeface="楷体" panose="02010609060101010101" pitchFamily="49" charset="-122"/>
              </a:rPr>
              <a:t>”，应有尽有</a:t>
            </a:r>
            <a:endParaRPr lang="zh-CN" altLang="en-US" sz="3735" b="1">
              <a:latin typeface="楷体" panose="02010609060101010101" pitchFamily="49" charset="-122"/>
              <a:ea typeface="楷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noChangeArrowheads="1"/>
          </p:cNvSpPr>
          <p:nvPr/>
        </p:nvSpPr>
        <p:spPr bwMode="auto">
          <a:xfrm>
            <a:off x="3817257" y="2946401"/>
            <a:ext cx="6966855" cy="11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r>
              <a:rPr lang="en-US" altLang="zh-CN" sz="3200" b="1" dirty="0" smtClean="0">
                <a:latin typeface="微软雅黑" panose="020B0503020204020204" pitchFamily="34" charset="-122"/>
                <a:ea typeface="微软雅黑" panose="020B0503020204020204" pitchFamily="34" charset="-122"/>
              </a:rPr>
              <a:t>3</a:t>
            </a:r>
            <a:r>
              <a:rPr lang="zh-CN" altLang="en-US" sz="3200" b="1" dirty="0" smtClean="0">
                <a:latin typeface="微软雅黑" panose="020B0503020204020204" pitchFamily="34" charset="-122"/>
                <a:ea typeface="微软雅黑" panose="020B0503020204020204" pitchFamily="34" charset="-122"/>
              </a:rPr>
              <a:t>、如何发布投稿</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3.1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原版目录页（查找投稿地址和评职称）</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76647" y="1344221"/>
            <a:ext cx="11268423" cy="4929935"/>
          </a:xfrm>
          <a:prstGeom prst="rect">
            <a:avLst/>
          </a:prstGeom>
        </p:spPr>
      </p:pic>
      <p:pic>
        <p:nvPicPr>
          <p:cNvPr id="4" name="图片 3"/>
          <p:cNvPicPr>
            <a:picLocks noChangeAspect="1"/>
          </p:cNvPicPr>
          <p:nvPr/>
        </p:nvPicPr>
        <p:blipFill>
          <a:blip r:embed="rId2"/>
          <a:stretch>
            <a:fillRect/>
          </a:stretch>
        </p:blipFill>
        <p:spPr>
          <a:xfrm>
            <a:off x="720037" y="1392255"/>
            <a:ext cx="11162212" cy="5251233"/>
          </a:xfrm>
          <a:prstGeom prst="rect">
            <a:avLst/>
          </a:prstGeom>
        </p:spPr>
      </p:pic>
      <p:sp>
        <p:nvSpPr>
          <p:cNvPr id="7" name="文本框 6"/>
          <p:cNvSpPr txBox="1"/>
          <p:nvPr/>
        </p:nvSpPr>
        <p:spPr>
          <a:xfrm>
            <a:off x="4180313" y="4978848"/>
            <a:ext cx="1277257" cy="369332"/>
          </a:xfrm>
          <a:prstGeom prst="rect">
            <a:avLst/>
          </a:prstGeom>
          <a:noFill/>
          <a:ln w="19050">
            <a:solidFill>
              <a:srgbClr val="FF0000"/>
            </a:solidFill>
          </a:ln>
        </p:spPr>
        <p:txBody>
          <a:bodyPr wrap="square" rtlCol="0">
            <a:spAutoFit/>
          </a:bodyPr>
          <a:lstStyle/>
          <a:p>
            <a:endParaRPr lang="zh-CN" altLang="en-US" dirty="0"/>
          </a:p>
        </p:txBody>
      </p:sp>
      <p:pic>
        <p:nvPicPr>
          <p:cNvPr id="5" name="图片 4"/>
          <p:cNvPicPr>
            <a:picLocks noChangeAspect="1"/>
          </p:cNvPicPr>
          <p:nvPr/>
        </p:nvPicPr>
        <p:blipFill>
          <a:blip r:embed="rId3"/>
          <a:stretch>
            <a:fillRect/>
          </a:stretch>
        </p:blipFill>
        <p:spPr>
          <a:xfrm>
            <a:off x="838292" y="1110861"/>
            <a:ext cx="10569937" cy="5396654"/>
          </a:xfrm>
          <a:prstGeom prst="rect">
            <a:avLst/>
          </a:prstGeom>
        </p:spPr>
      </p:pic>
      <p:pic>
        <p:nvPicPr>
          <p:cNvPr id="8" name="图片 7"/>
          <p:cNvPicPr>
            <a:picLocks noChangeAspect="1"/>
          </p:cNvPicPr>
          <p:nvPr/>
        </p:nvPicPr>
        <p:blipFill>
          <a:blip r:embed="rId4"/>
          <a:stretch>
            <a:fillRect/>
          </a:stretch>
        </p:blipFill>
        <p:spPr>
          <a:xfrm>
            <a:off x="1720190" y="1583706"/>
            <a:ext cx="9161905" cy="4923809"/>
          </a:xfrm>
          <a:prstGeom prst="rect">
            <a:avLst/>
          </a:prstGeom>
        </p:spPr>
      </p:pic>
      <p:pic>
        <p:nvPicPr>
          <p:cNvPr id="9" name="图片 8"/>
          <p:cNvPicPr>
            <a:picLocks noChangeAspect="1"/>
          </p:cNvPicPr>
          <p:nvPr/>
        </p:nvPicPr>
        <p:blipFill>
          <a:blip r:embed="rId5"/>
          <a:stretch>
            <a:fillRect/>
          </a:stretch>
        </p:blipFill>
        <p:spPr>
          <a:xfrm>
            <a:off x="2642324" y="783706"/>
            <a:ext cx="7952381" cy="57238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3.2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单本期刊检索投稿信息</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0" y="974889"/>
            <a:ext cx="11736915" cy="5591644"/>
          </a:xfrm>
          <a:prstGeom prst="rect">
            <a:avLst/>
          </a:prstGeom>
        </p:spPr>
      </p:pic>
      <p:pic>
        <p:nvPicPr>
          <p:cNvPr id="4" name="图片 3"/>
          <p:cNvPicPr>
            <a:picLocks noChangeAspect="1"/>
          </p:cNvPicPr>
          <p:nvPr/>
        </p:nvPicPr>
        <p:blipFill>
          <a:blip r:embed="rId2"/>
          <a:stretch>
            <a:fillRect/>
          </a:stretch>
        </p:blipFill>
        <p:spPr>
          <a:xfrm>
            <a:off x="478119" y="1153920"/>
            <a:ext cx="11258796" cy="5233581"/>
          </a:xfrm>
          <a:prstGeom prst="rect">
            <a:avLst/>
          </a:prstGeom>
        </p:spPr>
      </p:pic>
      <p:pic>
        <p:nvPicPr>
          <p:cNvPr id="5" name="图片 4"/>
          <p:cNvPicPr>
            <a:picLocks noChangeAspect="1"/>
          </p:cNvPicPr>
          <p:nvPr/>
        </p:nvPicPr>
        <p:blipFill>
          <a:blip r:embed="rId3"/>
          <a:stretch>
            <a:fillRect/>
          </a:stretch>
        </p:blipFill>
        <p:spPr>
          <a:xfrm>
            <a:off x="1364660" y="820390"/>
            <a:ext cx="9485714" cy="5333333"/>
          </a:xfrm>
          <a:prstGeom prst="rect">
            <a:avLst/>
          </a:prstGeom>
        </p:spPr>
      </p:pic>
      <p:pic>
        <p:nvPicPr>
          <p:cNvPr id="6" name="图片 5"/>
          <p:cNvPicPr>
            <a:picLocks noChangeAspect="1"/>
          </p:cNvPicPr>
          <p:nvPr/>
        </p:nvPicPr>
        <p:blipFill>
          <a:blip r:embed="rId4"/>
          <a:stretch>
            <a:fillRect/>
          </a:stretch>
        </p:blipFill>
        <p:spPr>
          <a:xfrm>
            <a:off x="1824153" y="925151"/>
            <a:ext cx="7590476" cy="51238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0" y="303894"/>
            <a:ext cx="10073707" cy="1350735"/>
          </a:xfrm>
          <a:prstGeom prst="rect">
            <a:avLst/>
          </a:prstGeom>
        </p:spPr>
        <p:txBody>
          <a:bodyPr anchor="t"/>
          <a:lstStyle/>
          <a:p>
            <a:r>
              <a:rPr lang="en-US" altLang="zh-CN" dirty="0" smtClean="0">
                <a:latin typeface="楷体" panose="02010609060101010101" pitchFamily="49" charset="-122"/>
                <a:ea typeface="楷体" panose="02010609060101010101" pitchFamily="49" charset="-122"/>
              </a:rPr>
              <a:t>4.</a:t>
            </a:r>
            <a:r>
              <a:rPr lang="zh-CN" altLang="en-US" dirty="0" smtClean="0">
                <a:latin typeface="楷体" panose="02010609060101010101" pitchFamily="49" charset="-122"/>
                <a:ea typeface="楷体" panose="02010609060101010101" pitchFamily="49" charset="-122"/>
              </a:rPr>
              <a:t>跟踪分享</a:t>
            </a:r>
            <a:br>
              <a:rPr lang="zh-CN" altLang="en-US" dirty="0">
                <a:latin typeface="楷体" panose="02010609060101010101" pitchFamily="49" charset="-122"/>
                <a:ea typeface="楷体" panose="02010609060101010101" pitchFamily="49" charset="-122"/>
              </a:rPr>
            </a:br>
            <a:endParaRPr lang="zh-CN" dirty="0" smtClean="0">
              <a:latin typeface="楷体" panose="02010609060101010101" pitchFamily="49" charset="-122"/>
              <a:ea typeface="楷体" panose="02010609060101010101" pitchFamily="49" charset="-122"/>
            </a:endParaRPr>
          </a:p>
        </p:txBody>
      </p:sp>
      <p:sp>
        <p:nvSpPr>
          <p:cNvPr id="80899" name="Rectangle 3"/>
          <p:cNvSpPr>
            <a:spLocks noGrp="1"/>
          </p:cNvSpPr>
          <p:nvPr>
            <p:ph type="body" idx="4294967295"/>
          </p:nvPr>
        </p:nvSpPr>
        <p:spPr>
          <a:xfrm>
            <a:off x="0" y="1784350"/>
            <a:ext cx="12192000" cy="5073650"/>
          </a:xfrm>
          <a:prstGeom prst="rect">
            <a:avLst/>
          </a:prstGeom>
        </p:spPr>
        <p:txBody>
          <a:bodyPr/>
          <a:lstStyle/>
          <a:p>
            <a:pPr eaLnBrk="1" hangingPunct="1">
              <a:lnSpc>
                <a:spcPct val="150000"/>
              </a:lnSpc>
              <a:buClr>
                <a:srgbClr val="C00000"/>
              </a:buClr>
            </a:pPr>
            <a:r>
              <a:rPr lang="zh-CN" altLang="en-US" sz="2800" b="1" smtClean="0"/>
              <a:t>当你了解了如何查找资源，如何进一步深度挖掘信息进行选题立项之后，接下来我们还可以做什么？</a:t>
            </a:r>
            <a:endParaRPr lang="en-US" sz="2800" b="1" smtClean="0"/>
          </a:p>
          <a:p>
            <a:pPr eaLnBrk="1" hangingPunct="1">
              <a:lnSpc>
                <a:spcPct val="150000"/>
              </a:lnSpc>
              <a:buClr>
                <a:srgbClr val="C00000"/>
              </a:buClr>
            </a:pPr>
            <a:r>
              <a:rPr lang="zh-CN" altLang="en-US" sz="2800" b="1" smtClean="0"/>
              <a:t>对一项主题的关注是随时的且具有持久性的！每次一次次查找相关文献和信息？</a:t>
            </a:r>
            <a:endParaRPr lang="en-US" sz="2800" b="1" smtClean="0"/>
          </a:p>
          <a:p>
            <a:pPr eaLnBrk="1" hangingPunct="1">
              <a:lnSpc>
                <a:spcPct val="150000"/>
              </a:lnSpc>
              <a:buClr>
                <a:srgbClr val="C00000"/>
              </a:buClr>
            </a:pPr>
            <a:r>
              <a:rPr lang="zh-CN" altLang="en-US" sz="2800" b="1" smtClean="0"/>
              <a:t>不如时刻分享、时刻跟踪！</a:t>
            </a:r>
            <a:endParaRPr lang="en-US" sz="2800" b="1" smtClean="0"/>
          </a:p>
        </p:txBody>
      </p:sp>
      <p:pic>
        <p:nvPicPr>
          <p:cNvPr id="80900" name="Picture 7" descr="imag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23200" y="4446588"/>
            <a:ext cx="41290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 calcmode="lin" valueType="num">
                                      <p:cBhvr additive="base">
                                        <p:cTn id="7"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0900"/>
                                        </p:tgtEl>
                                        <p:attrNameLst>
                                          <p:attrName>style.visibility</p:attrName>
                                        </p:attrNameLst>
                                      </p:cBhvr>
                                      <p:to>
                                        <p:strVal val="visible"/>
                                      </p:to>
                                    </p:set>
                                    <p:animEffect transition="in" filter="fade">
                                      <p:cBhvr>
                                        <p:cTn id="13" dur="500"/>
                                        <p:tgtEl>
                                          <p:spTgt spid="8090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0899">
                                            <p:txEl>
                                              <p:pRg st="2" end="2"/>
                                            </p:txEl>
                                          </p:spTgt>
                                        </p:tgtEl>
                                        <p:attrNameLst>
                                          <p:attrName>style.visibility</p:attrName>
                                        </p:attrNameLst>
                                      </p:cBhvr>
                                      <p:to>
                                        <p:strVal val="visible"/>
                                      </p:to>
                                    </p:set>
                                    <p:anim calcmode="lin" valueType="num">
                                      <p:cBhvr additive="base">
                                        <p:cTn id="18"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9657" y="645240"/>
            <a:ext cx="12032343" cy="5563341"/>
          </a:xfrm>
          <a:prstGeom prst="rect">
            <a:avLst/>
          </a:prstGeom>
        </p:spPr>
      </p:pic>
      <p:grpSp>
        <p:nvGrpSpPr>
          <p:cNvPr id="5" name="组合 4"/>
          <p:cNvGrpSpPr/>
          <p:nvPr/>
        </p:nvGrpSpPr>
        <p:grpSpPr>
          <a:xfrm>
            <a:off x="159385" y="522605"/>
            <a:ext cx="12352020" cy="5685790"/>
            <a:chOff x="-1" y="1016"/>
            <a:chExt cx="19452" cy="8954"/>
          </a:xfrm>
        </p:grpSpPr>
        <p:pic>
          <p:nvPicPr>
            <p:cNvPr id="3" name="图片 2"/>
            <p:cNvPicPr>
              <a:picLocks noChangeAspect="1"/>
            </p:cNvPicPr>
            <p:nvPr/>
          </p:nvPicPr>
          <p:blipFill>
            <a:blip r:embed="rId2"/>
            <a:stretch>
              <a:fillRect/>
            </a:stretch>
          </p:blipFill>
          <p:spPr>
            <a:xfrm>
              <a:off x="-1" y="1016"/>
              <a:ext cx="19453" cy="8954"/>
            </a:xfrm>
            <a:prstGeom prst="rect">
              <a:avLst/>
            </a:prstGeom>
          </p:spPr>
        </p:pic>
        <p:sp>
          <p:nvSpPr>
            <p:cNvPr id="4" name="矩形 3"/>
            <p:cNvSpPr/>
            <p:nvPr/>
          </p:nvSpPr>
          <p:spPr>
            <a:xfrm>
              <a:off x="16259" y="4279"/>
              <a:ext cx="1397" cy="2456"/>
            </a:xfrm>
            <a:prstGeom prst="rect">
              <a:avLst/>
            </a:prstGeom>
            <a:ln w="38100">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83815" y="3028927"/>
            <a:ext cx="14970786" cy="2308324"/>
          </a:xfrm>
          <a:prstGeom prst="rect">
            <a:avLst/>
          </a:prstGeom>
        </p:spPr>
        <p:txBody>
          <a:bodyPr wrap="square">
            <a:spAutoFit/>
          </a:bodyPr>
          <a:lstStyle/>
          <a:p>
            <a:pPr algn="ctr"/>
            <a:r>
              <a:rPr lang="en-US" altLang="zh-CN" sz="4800" b="1" dirty="0">
                <a:solidFill>
                  <a:prstClr val="white"/>
                </a:solidFill>
                <a:latin typeface="微软雅黑" panose="020B0503020204020204" pitchFamily="34" charset="-122"/>
                <a:ea typeface="微软雅黑" panose="020B0503020204020204" pitchFamily="34" charset="-122"/>
              </a:rPr>
              <a:t>3</a:t>
            </a:r>
            <a:r>
              <a:rPr lang="zh-CN" altLang="en-US" sz="4800" b="1" dirty="0" smtClean="0">
                <a:solidFill>
                  <a:prstClr val="white"/>
                </a:solidFill>
                <a:latin typeface="微软雅黑" panose="020B0503020204020204" pitchFamily="34" charset="-122"/>
                <a:ea typeface="微软雅黑" panose="020B0503020204020204" pitchFamily="34" charset="-122"/>
              </a:rPr>
              <a:t>、</a:t>
            </a:r>
            <a:r>
              <a:rPr lang="en-US" altLang="zh-CN" sz="4800" b="1" dirty="0" smtClean="0">
                <a:solidFill>
                  <a:prstClr val="white"/>
                </a:solidFill>
                <a:latin typeface="微软雅黑" panose="020B0503020204020204" pitchFamily="34" charset="-122"/>
                <a:ea typeface="微软雅黑" panose="020B0503020204020204" pitchFamily="34" charset="-122"/>
              </a:rPr>
              <a:t>CNKI</a:t>
            </a:r>
            <a:r>
              <a:rPr lang="zh-CN" altLang="en-US" sz="4800" b="1" dirty="0" smtClean="0">
                <a:solidFill>
                  <a:prstClr val="white"/>
                </a:solidFill>
                <a:latin typeface="微软雅黑" panose="020B0503020204020204" pitchFamily="34" charset="-122"/>
                <a:ea typeface="微软雅黑" panose="020B0503020204020204" pitchFamily="34" charset="-122"/>
              </a:rPr>
              <a:t>研学平台助力科研探究式学习</a:t>
            </a:r>
            <a:endParaRPr lang="en-US" altLang="zh-CN" sz="48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endParaRPr lang="en-US" altLang="zh-CN" sz="48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8629" y="406402"/>
            <a:ext cx="6589486" cy="584775"/>
          </a:xfrm>
          <a:prstGeom prst="rect">
            <a:avLst/>
          </a:prstGeom>
          <a:noFill/>
        </p:spPr>
        <p:txBody>
          <a:bodyPr wrap="square" rtlCol="0">
            <a:spAutoFit/>
          </a:bodyPr>
          <a:lstStyle/>
          <a:p>
            <a:r>
              <a:rPr lang="zh-CN" altLang="en-US" sz="3200" b="1" dirty="0" smtClean="0">
                <a:latin typeface="微软雅黑" panose="020B0503020204020204" pitchFamily="34" charset="-122"/>
                <a:ea typeface="微软雅黑" panose="020B0503020204020204" pitchFamily="34" charset="-122"/>
              </a:rPr>
              <a:t>研究背景</a:t>
            </a:r>
            <a:endParaRPr lang="zh-CN" altLang="en-US" sz="3200" b="1"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5627137" y="1846468"/>
            <a:ext cx="1981978" cy="923330"/>
          </a:xfrm>
          <a:prstGeom prst="rect">
            <a:avLst/>
          </a:prstGeom>
          <a:noFill/>
        </p:spPr>
        <p:txBody>
          <a:bodyPr wrap="square" rtlCol="0">
            <a:spAutoFit/>
          </a:bodyPr>
          <a:lstStyle/>
          <a:p>
            <a:pPr algn="ctr"/>
            <a:r>
              <a:rPr lang="en-US" altLang="zh-CN" sz="5400" b="1" dirty="0" smtClean="0">
                <a:ln w="38100">
                  <a:solidFill>
                    <a:schemeClr val="accent2"/>
                  </a:solidFill>
                  <a:prstDash val="solid"/>
                </a:ln>
                <a:blipFill>
                  <a:blip r:embed="rId1"/>
                  <a:stretch>
                    <a:fillRect/>
                  </a:stretch>
                </a:blip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VS</a:t>
            </a:r>
            <a:endParaRPr lang="zh-CN" altLang="en-US" sz="5400" b="1" dirty="0">
              <a:ln w="38100">
                <a:solidFill>
                  <a:schemeClr val="accent2"/>
                </a:solidFill>
                <a:prstDash val="solid"/>
              </a:ln>
              <a:blipFill>
                <a:blip r:embed="rId1"/>
                <a:stretch>
                  <a:fillRect/>
                </a:stretch>
              </a:blip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nvGraphicFramePr>
        <p:xfrm>
          <a:off x="638629" y="1899081"/>
          <a:ext cx="11553370" cy="4401458"/>
        </p:xfrm>
        <a:graphic>
          <a:graphicData uri="http://schemas.openxmlformats.org/drawingml/2006/table">
            <a:tbl>
              <a:tblPr firstRow="1" bandRow="1">
                <a:tableStyleId>{2D5ABB26-0587-4C30-8999-92F81FD0307C}</a:tableStyleId>
              </a:tblPr>
              <a:tblGrid>
                <a:gridCol w="2427178"/>
                <a:gridCol w="3319322"/>
                <a:gridCol w="1311071"/>
                <a:gridCol w="4495799"/>
              </a:tblGrid>
              <a:tr h="761017">
                <a:tc>
                  <a:txBody>
                    <a:bodyPr/>
                    <a:lstStyle/>
                    <a:p>
                      <a:endParaRPr lang="zh-CN"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600" b="1" kern="1200" dirty="0" smtClean="0">
                          <a:solidFill>
                            <a:schemeClr val="tx1"/>
                          </a:solidFill>
                          <a:latin typeface="微软雅黑" panose="020B0503020204020204" pitchFamily="34" charset="-122"/>
                          <a:ea typeface="微软雅黑" panose="020B0503020204020204" pitchFamily="34" charset="-122"/>
                          <a:cs typeface="+mn-cs"/>
                        </a:rPr>
                        <a:t>传统文献阅读</a:t>
                      </a:r>
                      <a:endParaRPr lang="zh-CN" altLang="en-US" sz="2600" b="1"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2600" b="1"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600" b="1" kern="1200" noProof="0" dirty="0" smtClean="0">
                          <a:solidFill>
                            <a:schemeClr val="tx1"/>
                          </a:solidFill>
                          <a:latin typeface="微软雅黑" panose="020B0503020204020204" pitchFamily="34" charset="-122"/>
                          <a:ea typeface="微软雅黑" panose="020B0503020204020204" pitchFamily="34" charset="-122"/>
                          <a:cs typeface="+mn-cs"/>
                        </a:rPr>
                        <a:t>研学平台</a:t>
                      </a:r>
                      <a:endParaRPr lang="zh-CN" altLang="en-US" sz="2600" b="1" kern="1200" noProof="0" dirty="0" smtClean="0">
                        <a:solidFill>
                          <a:schemeClr val="tx1"/>
                        </a:solidFill>
                        <a:latin typeface="微软雅黑" panose="020B0503020204020204" pitchFamily="34" charset="-122"/>
                        <a:ea typeface="微软雅黑" panose="020B0503020204020204" pitchFamily="34" charset="-122"/>
                        <a:cs typeface="+mn-cs"/>
                      </a:endParaRPr>
                    </a:p>
                  </a:txBody>
                  <a:tcPr anchor="ctr"/>
                </a:tc>
              </a:tr>
              <a:tr h="1214041">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600" b="1" kern="1200" dirty="0" smtClean="0">
                          <a:solidFill>
                            <a:schemeClr val="tx1"/>
                          </a:solidFill>
                          <a:latin typeface="微软雅黑" panose="020B0503020204020204" pitchFamily="34" charset="-122"/>
                          <a:ea typeface="微软雅黑" panose="020B0503020204020204" pitchFamily="34" charset="-122"/>
                          <a:cs typeface="+mn-cs"/>
                        </a:rPr>
                        <a:t>文献使用流程</a:t>
                      </a:r>
                      <a:endParaRPr lang="zh-CN" altLang="en-US" sz="2600" b="1"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400" dirty="0" smtClean="0">
                          <a:latin typeface="微软雅黑" panose="020B0503020204020204" pitchFamily="34" charset="-122"/>
                          <a:ea typeface="微软雅黑" panose="020B0503020204020204" pitchFamily="34" charset="-122"/>
                        </a:rPr>
                        <a:t>检索、下载、阅读</a:t>
                      </a:r>
                      <a:endParaRPr lang="zh-CN" altLang="en-US" sz="2400" dirty="0" smtClean="0">
                        <a:latin typeface="微软雅黑" panose="020B0503020204020204" pitchFamily="34" charset="-122"/>
                        <a:ea typeface="微软雅黑" panose="020B0503020204020204" pitchFamily="34" charset="-122"/>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dirty="0" smtClean="0">
                        <a:latin typeface="微软雅黑" panose="020B0503020204020204" pitchFamily="34" charset="-122"/>
                        <a:ea typeface="微软雅黑" panose="020B0503020204020204" pitchFamily="34" charset="-122"/>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400" dirty="0" smtClean="0">
                          <a:latin typeface="微软雅黑" panose="020B0503020204020204" pitchFamily="34" charset="-122"/>
                          <a:ea typeface="微软雅黑" panose="020B0503020204020204" pitchFamily="34" charset="-122"/>
                        </a:rPr>
                        <a:t>在线阅读</a:t>
                      </a:r>
                      <a:endParaRPr lang="zh-CN" altLang="en-US" sz="2400" dirty="0" smtClean="0">
                        <a:latin typeface="微软雅黑" panose="020B0503020204020204" pitchFamily="34" charset="-122"/>
                        <a:ea typeface="微软雅黑" panose="020B0503020204020204" pitchFamily="34" charset="-122"/>
                      </a:endParaRPr>
                    </a:p>
                  </a:txBody>
                  <a:tcPr anchor="ctr"/>
                </a:tc>
              </a:tr>
              <a:tr h="1213200">
                <a:tc>
                  <a:txBody>
                    <a:bodyPr/>
                    <a:lstStyle/>
                    <a:p>
                      <a:r>
                        <a:rPr lang="zh-CN" altLang="en-US" sz="2600" b="1" kern="1200" dirty="0" smtClean="0">
                          <a:solidFill>
                            <a:schemeClr val="tx1"/>
                          </a:solidFill>
                          <a:latin typeface="微软雅黑" panose="020B0503020204020204" pitchFamily="34" charset="-122"/>
                          <a:ea typeface="微软雅黑" panose="020B0503020204020204" pitchFamily="34" charset="-122"/>
                          <a:cs typeface="+mn-cs"/>
                        </a:rPr>
                        <a:t>阅读方式</a:t>
                      </a:r>
                      <a:endParaRPr lang="zh-CN" altLang="en-US" sz="2600" b="1"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400" kern="1200" smtClean="0">
                          <a:solidFill>
                            <a:schemeClr val="tx1"/>
                          </a:solidFill>
                          <a:latin typeface="微软雅黑" panose="020B0503020204020204" pitchFamily="34" charset="-122"/>
                          <a:ea typeface="微软雅黑" panose="020B0503020204020204" pitchFamily="34" charset="-122"/>
                          <a:cs typeface="+mn-cs"/>
                        </a:rPr>
                        <a:t>静态的版式</a:t>
                      </a: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化阅读</a:t>
                      </a: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动态、交互、</a:t>
                      </a:r>
                      <a:r>
                        <a:rPr lang="zh-CN" altLang="en-US" sz="2400" kern="1200" smtClean="0">
                          <a:solidFill>
                            <a:schemeClr val="tx1"/>
                          </a:solidFill>
                          <a:latin typeface="微软雅黑" panose="020B0503020204020204" pitchFamily="34" charset="-122"/>
                          <a:ea typeface="微软雅黑" panose="020B0503020204020204" pitchFamily="34" charset="-122"/>
                          <a:cs typeface="+mn-cs"/>
                        </a:rPr>
                        <a:t>图谱化的增强</a:t>
                      </a: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阅读</a:t>
                      </a: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r h="1213200">
                <a:tc>
                  <a:txBody>
                    <a:bodyPr/>
                    <a:lstStyle/>
                    <a:p>
                      <a:r>
                        <a:rPr lang="zh-CN" altLang="en-US" sz="2600" b="1" kern="1200" dirty="0" smtClean="0">
                          <a:solidFill>
                            <a:schemeClr val="tx1"/>
                          </a:solidFill>
                          <a:latin typeface="微软雅黑" panose="020B0503020204020204" pitchFamily="34" charset="-122"/>
                          <a:ea typeface="微软雅黑" panose="020B0503020204020204" pitchFamily="34" charset="-122"/>
                          <a:cs typeface="+mn-cs"/>
                        </a:rPr>
                        <a:t>核心功能</a:t>
                      </a:r>
                      <a:endParaRPr lang="zh-CN" altLang="en-US" sz="2600" b="1"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阅读</a:t>
                      </a: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a:t>
                      </a: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有限的编辑</a:t>
                      </a: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XML</a:t>
                      </a: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碎片化、笔记、知识网络、</a:t>
                      </a:r>
                      <a:endParaRPr lang="en-US" altLang="zh-CN" sz="240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2400" kern="1200" dirty="0" smtClean="0">
                          <a:solidFill>
                            <a:schemeClr val="tx1"/>
                          </a:solidFill>
                          <a:latin typeface="微软雅黑" panose="020B0503020204020204" pitchFamily="34" charset="-122"/>
                          <a:ea typeface="微软雅黑" panose="020B0503020204020204" pitchFamily="34" charset="-122"/>
                          <a:cs typeface="+mn-cs"/>
                        </a:rPr>
                        <a:t>内容重组、创作、交流协作等</a:t>
                      </a: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
                                        </p:tgtEl>
                                        <p:attrNameLst>
                                          <p:attrName>ppt_x</p:attrName>
                                          <p:attrName>ppt_y</p:attrName>
                                        </p:attrNameLst>
                                      </p:cBhvr>
                                    </p:animMotion>
                                    <p:animEffect transition="in" filter="fade">
                                      <p:cBhvr>
                                        <p:cTn id="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5885" y="297933"/>
            <a:ext cx="2954655"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怎么进入中国知网？</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55575" y="935355"/>
            <a:ext cx="11593830" cy="2750185"/>
          </a:xfrm>
          <a:prstGeom prst="rect">
            <a:avLst/>
          </a:prstGeom>
        </p:spPr>
      </p:pic>
      <p:pic>
        <p:nvPicPr>
          <p:cNvPr id="9" name="图片 8"/>
          <p:cNvPicPr>
            <a:picLocks noChangeAspect="1"/>
          </p:cNvPicPr>
          <p:nvPr/>
        </p:nvPicPr>
        <p:blipFill>
          <a:blip r:embed="rId2"/>
          <a:stretch>
            <a:fillRect/>
          </a:stretch>
        </p:blipFill>
        <p:spPr>
          <a:xfrm>
            <a:off x="275766" y="1051837"/>
            <a:ext cx="11760238" cy="5319486"/>
          </a:xfrm>
          <a:prstGeom prst="rect">
            <a:avLst/>
          </a:prstGeom>
        </p:spPr>
      </p:pic>
      <p:pic>
        <p:nvPicPr>
          <p:cNvPr id="10" name="图片 9"/>
          <p:cNvPicPr>
            <a:picLocks noChangeAspect="1"/>
          </p:cNvPicPr>
          <p:nvPr/>
        </p:nvPicPr>
        <p:blipFill>
          <a:blip r:embed="rId3"/>
          <a:stretch>
            <a:fillRect/>
          </a:stretch>
        </p:blipFill>
        <p:spPr>
          <a:xfrm>
            <a:off x="155575" y="1519555"/>
            <a:ext cx="11922760" cy="30867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371" y="845639"/>
            <a:ext cx="10953323" cy="1952530"/>
          </a:xfrm>
          <a:prstGeom prst="rect">
            <a:avLst/>
          </a:prstGeom>
          <a:ln>
            <a:solidFill>
              <a:schemeClr val="tx1"/>
            </a:solidFill>
            <a:prstDash val="dash"/>
          </a:ln>
        </p:spPr>
        <p:txBody>
          <a:bodyPr wrap="square" lIns="144000" tIns="144000" rIns="144000" bIns="144000">
            <a:noAutofit/>
          </a:bodyPr>
          <a:lstStyle/>
          <a:p>
            <a:pPr eaLnBrk="0" hangingPunct="0">
              <a:lnSpc>
                <a:spcPts val="3465"/>
              </a:lnSpc>
              <a:buClr>
                <a:srgbClr val="C00000"/>
              </a:buClr>
            </a:pPr>
            <a:r>
              <a:rPr lang="en-US" altLang="zh-CN" sz="2135" kern="0" dirty="0">
                <a:solidFill>
                  <a:srgbClr val="1B539D"/>
                </a:solidFill>
                <a:latin typeface="微软雅黑" panose="020B0503020204020204" pitchFamily="34" charset="-122"/>
                <a:ea typeface="微软雅黑" panose="020B0503020204020204" pitchFamily="34" charset="-122"/>
              </a:rPr>
              <a:t>       CNKI</a:t>
            </a:r>
            <a:r>
              <a:rPr lang="zh-CN" altLang="zh-CN" sz="2135" kern="0" dirty="0">
                <a:solidFill>
                  <a:srgbClr val="1B539D"/>
                </a:solidFill>
                <a:latin typeface="微软雅黑" panose="020B0503020204020204" pitchFamily="34" charset="-122"/>
                <a:ea typeface="微软雅黑" panose="020B0503020204020204" pitchFamily="34" charset="-122"/>
              </a:rPr>
              <a:t>协同研学平台</a:t>
            </a:r>
            <a:r>
              <a:rPr lang="zh-CN" altLang="zh-CN" sz="2135" kern="0" dirty="0" smtClean="0">
                <a:solidFill>
                  <a:srgbClr val="1B539D"/>
                </a:solidFill>
                <a:latin typeface="微软雅黑" panose="020B0503020204020204" pitchFamily="34" charset="-122"/>
                <a:ea typeface="微软雅黑" panose="020B0503020204020204" pitchFamily="34" charset="-122"/>
              </a:rPr>
              <a:t>（</a:t>
            </a:r>
            <a:r>
              <a:rPr lang="en-US" altLang="zh-CN" sz="2135" kern="0" dirty="0" smtClean="0">
                <a:solidFill>
                  <a:srgbClr val="1B539D"/>
                </a:solidFill>
                <a:latin typeface="微软雅黑" panose="020B0503020204020204" pitchFamily="34" charset="-122"/>
                <a:ea typeface="微软雅黑" panose="020B0503020204020204" pitchFamily="34" charset="-122"/>
              </a:rPr>
              <a:t>ECSP</a:t>
            </a:r>
            <a:r>
              <a:rPr lang="zh-CN" altLang="zh-CN" sz="2135" kern="0" dirty="0" smtClean="0">
                <a:solidFill>
                  <a:srgbClr val="1B539D"/>
                </a:solidFill>
                <a:latin typeface="微软雅黑" panose="020B0503020204020204" pitchFamily="34" charset="-122"/>
                <a:ea typeface="微软雅黑" panose="020B0503020204020204" pitchFamily="34" charset="-122"/>
              </a:rPr>
              <a:t>）</a:t>
            </a:r>
            <a:r>
              <a:rPr lang="zh-CN" altLang="zh-CN" sz="2135" kern="0" dirty="0">
                <a:solidFill>
                  <a:srgbClr val="1B539D"/>
                </a:solidFill>
                <a:latin typeface="微软雅黑" panose="020B0503020204020204" pitchFamily="34" charset="-122"/>
                <a:ea typeface="微软雅黑" panose="020B0503020204020204" pitchFamily="34" charset="-122"/>
              </a:rPr>
              <a:t>是以</a:t>
            </a:r>
            <a:r>
              <a:rPr lang="zh-CN" altLang="zh-CN" sz="2135" kern="0" dirty="0">
                <a:solidFill>
                  <a:srgbClr val="FF0000"/>
                </a:solidFill>
                <a:latin typeface="微软雅黑" panose="020B0503020204020204" pitchFamily="34" charset="-122"/>
                <a:ea typeface="微软雅黑" panose="020B0503020204020204" pitchFamily="34" charset="-122"/>
              </a:rPr>
              <a:t>全新的文献学习和利用方式</a:t>
            </a:r>
            <a:r>
              <a:rPr lang="zh-CN" altLang="zh-CN" sz="2135" kern="0" dirty="0">
                <a:solidFill>
                  <a:srgbClr val="1B539D"/>
                </a:solidFill>
                <a:latin typeface="微软雅黑" panose="020B0503020204020204" pitchFamily="34" charset="-122"/>
                <a:ea typeface="微软雅黑" panose="020B0503020204020204" pitchFamily="34" charset="-122"/>
              </a:rPr>
              <a:t>，在</a:t>
            </a:r>
            <a:r>
              <a:rPr lang="en-US" altLang="zh-CN" sz="2135" b="1" kern="0" dirty="0">
                <a:solidFill>
                  <a:srgbClr val="FF0000"/>
                </a:solidFill>
                <a:latin typeface="微软雅黑" panose="020B0503020204020204" pitchFamily="34" charset="-122"/>
                <a:ea typeface="微软雅黑" panose="020B0503020204020204" pitchFamily="34" charset="-122"/>
              </a:rPr>
              <a:t>XML</a:t>
            </a:r>
            <a:r>
              <a:rPr lang="zh-CN" altLang="zh-CN" sz="2135" b="1" kern="0" dirty="0">
                <a:solidFill>
                  <a:srgbClr val="FF0000"/>
                </a:solidFill>
                <a:latin typeface="微软雅黑" panose="020B0503020204020204" pitchFamily="34" charset="-122"/>
                <a:ea typeface="微软雅黑" panose="020B0503020204020204" pitchFamily="34" charset="-122"/>
              </a:rPr>
              <a:t>碎片化</a:t>
            </a:r>
            <a:r>
              <a:rPr lang="zh-CN" altLang="zh-CN" sz="2135" kern="0" dirty="0">
                <a:solidFill>
                  <a:srgbClr val="1B539D"/>
                </a:solidFill>
                <a:latin typeface="微软雅黑" panose="020B0503020204020204" pitchFamily="34" charset="-122"/>
                <a:ea typeface="微软雅黑" panose="020B0503020204020204" pitchFamily="34" charset="-122"/>
              </a:rPr>
              <a:t>和</a:t>
            </a:r>
            <a:r>
              <a:rPr lang="zh-CN" altLang="zh-CN" sz="2135" b="1" kern="0" dirty="0">
                <a:solidFill>
                  <a:srgbClr val="FF0000"/>
                </a:solidFill>
                <a:latin typeface="微软雅黑" panose="020B0503020204020204" pitchFamily="34" charset="-122"/>
                <a:ea typeface="微软雅黑" panose="020B0503020204020204" pitchFamily="34" charset="-122"/>
                <a:hlinkClick r:id="rId1" action="ppaction://hlinkfile"/>
              </a:rPr>
              <a:t>增强出版</a:t>
            </a:r>
            <a:r>
              <a:rPr lang="zh-CN" altLang="zh-CN" sz="2135" kern="0" dirty="0">
                <a:solidFill>
                  <a:srgbClr val="1B539D"/>
                </a:solidFill>
                <a:latin typeface="微软雅黑" panose="020B0503020204020204" pitchFamily="34" charset="-122"/>
                <a:ea typeface="微软雅黑" panose="020B0503020204020204" pitchFamily="34" charset="-122"/>
              </a:rPr>
              <a:t>的基础上将文献服务、知识服务深入到读者个人的研究和学习业务中，改变传统静态的版式化阅读方式，</a:t>
            </a:r>
            <a:r>
              <a:rPr lang="zh-CN" altLang="zh-CN" sz="2135" b="1" kern="0" dirty="0">
                <a:solidFill>
                  <a:srgbClr val="FF0000"/>
                </a:solidFill>
                <a:latin typeface="微软雅黑" panose="020B0503020204020204" pitchFamily="34" charset="-122"/>
                <a:ea typeface="微软雅黑" panose="020B0503020204020204" pitchFamily="34" charset="-122"/>
              </a:rPr>
              <a:t>提供动态、交互、图谱化的增强阅读模式</a:t>
            </a:r>
            <a:r>
              <a:rPr lang="zh-CN" altLang="zh-CN" sz="2135" kern="0" dirty="0">
                <a:solidFill>
                  <a:srgbClr val="1B539D"/>
                </a:solidFill>
                <a:latin typeface="微软雅黑" panose="020B0503020204020204" pitchFamily="34" charset="-122"/>
                <a:ea typeface="微软雅黑" panose="020B0503020204020204" pitchFamily="34" charset="-122"/>
              </a:rPr>
              <a:t>，服务个人探究式移动学习，构建</a:t>
            </a:r>
            <a:r>
              <a:rPr lang="zh-CN" altLang="zh-CN" sz="2135" b="1" kern="0" dirty="0">
                <a:solidFill>
                  <a:srgbClr val="FF0000"/>
                </a:solidFill>
                <a:latin typeface="微软雅黑" panose="020B0503020204020204" pitchFamily="34" charset="-122"/>
                <a:ea typeface="微软雅黑" panose="020B0503020204020204" pitchFamily="34" charset="-122"/>
              </a:rPr>
              <a:t>新一代研学型数字图书馆</a:t>
            </a:r>
            <a:r>
              <a:rPr lang="zh-CN" altLang="zh-CN" sz="2135" kern="0" dirty="0" smtClean="0">
                <a:solidFill>
                  <a:srgbClr val="1B539D"/>
                </a:solidFill>
                <a:latin typeface="微软雅黑" panose="020B0503020204020204" pitchFamily="34" charset="-122"/>
                <a:ea typeface="微软雅黑" panose="020B0503020204020204" pitchFamily="34" charset="-122"/>
              </a:rPr>
              <a:t>。</a:t>
            </a:r>
            <a:endParaRPr lang="en-US" altLang="zh-CN" sz="2135" kern="0" dirty="0" smtClean="0">
              <a:solidFill>
                <a:srgbClr val="1B539D"/>
              </a:solidFill>
              <a:latin typeface="微软雅黑" panose="020B0503020204020204" pitchFamily="34" charset="-122"/>
              <a:ea typeface="微软雅黑" panose="020B0503020204020204" pitchFamily="34" charset="-122"/>
            </a:endParaRPr>
          </a:p>
          <a:p>
            <a:pPr eaLnBrk="0" hangingPunct="0">
              <a:lnSpc>
                <a:spcPts val="3465"/>
              </a:lnSpc>
              <a:buClr>
                <a:srgbClr val="C00000"/>
              </a:buClr>
            </a:pPr>
            <a:r>
              <a:rPr lang="en-US" altLang="zh-CN" sz="2135" kern="0" dirty="0">
                <a:solidFill>
                  <a:srgbClr val="1B539D"/>
                </a:solidFill>
                <a:latin typeface="微软雅黑" panose="020B0503020204020204" pitchFamily="34" charset="-122"/>
                <a:ea typeface="微软雅黑" panose="020B0503020204020204" pitchFamily="34" charset="-122"/>
              </a:rPr>
              <a:t> </a:t>
            </a:r>
            <a:r>
              <a:rPr lang="en-US" altLang="zh-CN" sz="2135" kern="0" dirty="0" smtClean="0">
                <a:solidFill>
                  <a:srgbClr val="1B539D"/>
                </a:solidFill>
                <a:latin typeface="微软雅黑" panose="020B0503020204020204" pitchFamily="34" charset="-122"/>
                <a:ea typeface="微软雅黑" panose="020B0503020204020204" pitchFamily="34" charset="-122"/>
              </a:rPr>
              <a:t>  </a:t>
            </a:r>
            <a:endParaRPr lang="zh-CN" altLang="en-US" sz="2135" kern="0" dirty="0">
              <a:solidFill>
                <a:srgbClr val="1B539D"/>
              </a:solidFill>
              <a:latin typeface="微软雅黑" panose="020B0503020204020204" pitchFamily="34" charset="-122"/>
              <a:ea typeface="微软雅黑" panose="020B0503020204020204" pitchFamily="34" charset="-122"/>
            </a:endParaRPr>
          </a:p>
        </p:txBody>
      </p:sp>
      <p:sp>
        <p:nvSpPr>
          <p:cNvPr id="14" name="MH_SubTitle_3"/>
          <p:cNvSpPr/>
          <p:nvPr>
            <p:custDataLst>
              <p:tags r:id="rId2"/>
            </p:custDataLst>
          </p:nvPr>
        </p:nvSpPr>
        <p:spPr>
          <a:xfrm>
            <a:off x="2351585" y="3785659"/>
            <a:ext cx="2961057" cy="672075"/>
          </a:xfrm>
          <a:prstGeom prst="rect">
            <a:avLst/>
          </a:prstGeom>
          <a:solidFill>
            <a:srgbClr val="FD8B07"/>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增强出版</a:t>
            </a:r>
            <a:endParaRPr lang="en-US" altLang="zh-CN" sz="1865" b="1" dirty="0">
              <a:solidFill>
                <a:srgbClr val="FFFFFF"/>
              </a:solidFill>
              <a:ea typeface="微软雅黑" panose="020B0503020204020204" pitchFamily="34" charset="-122"/>
            </a:endParaRPr>
          </a:p>
        </p:txBody>
      </p:sp>
      <p:sp>
        <p:nvSpPr>
          <p:cNvPr id="15" name="MH_SubTitle_3"/>
          <p:cNvSpPr/>
          <p:nvPr>
            <p:custDataLst>
              <p:tags r:id="rId3"/>
            </p:custDataLst>
          </p:nvPr>
        </p:nvSpPr>
        <p:spPr>
          <a:xfrm>
            <a:off x="2351585" y="4612416"/>
            <a:ext cx="2961057" cy="672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在线创作</a:t>
            </a:r>
            <a:endParaRPr lang="en-US" altLang="zh-CN" sz="1865" b="1" dirty="0">
              <a:solidFill>
                <a:srgbClr val="FFFFFF"/>
              </a:solidFill>
              <a:ea typeface="微软雅黑" panose="020B0503020204020204" pitchFamily="34" charset="-122"/>
            </a:endParaRPr>
          </a:p>
        </p:txBody>
      </p:sp>
      <p:sp>
        <p:nvSpPr>
          <p:cNvPr id="16" name="MH_SubTitle_3"/>
          <p:cNvSpPr/>
          <p:nvPr>
            <p:custDataLst>
              <p:tags r:id="rId4"/>
            </p:custDataLst>
          </p:nvPr>
        </p:nvSpPr>
        <p:spPr>
          <a:xfrm>
            <a:off x="6576054" y="5445224"/>
            <a:ext cx="2961057" cy="6720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prstClr val="white"/>
                </a:solidFill>
                <a:ea typeface="微软雅黑" panose="020B0503020204020204" pitchFamily="34" charset="-122"/>
              </a:rPr>
              <a:t>探究式学习</a:t>
            </a:r>
            <a:endParaRPr lang="en-US" altLang="zh-CN" sz="1865" b="1" dirty="0">
              <a:solidFill>
                <a:prstClr val="white"/>
              </a:solidFill>
              <a:ea typeface="微软雅黑" panose="020B0503020204020204" pitchFamily="34" charset="-122"/>
            </a:endParaRPr>
          </a:p>
        </p:txBody>
      </p:sp>
      <p:sp>
        <p:nvSpPr>
          <p:cNvPr id="17" name="MH_SubTitle_3"/>
          <p:cNvSpPr/>
          <p:nvPr>
            <p:custDataLst>
              <p:tags r:id="rId5"/>
            </p:custDataLst>
          </p:nvPr>
        </p:nvSpPr>
        <p:spPr>
          <a:xfrm>
            <a:off x="6576054" y="3785659"/>
            <a:ext cx="2961057" cy="672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碎片化阅读</a:t>
            </a:r>
            <a:endParaRPr lang="en-US" altLang="zh-CN" sz="1865" b="1" dirty="0">
              <a:solidFill>
                <a:srgbClr val="FFFFFF"/>
              </a:solidFill>
              <a:ea typeface="微软雅黑" panose="020B0503020204020204" pitchFamily="34" charset="-122"/>
            </a:endParaRPr>
          </a:p>
        </p:txBody>
      </p:sp>
      <p:sp>
        <p:nvSpPr>
          <p:cNvPr id="18" name="MH_SubTitle_3"/>
          <p:cNvSpPr/>
          <p:nvPr>
            <p:custDataLst>
              <p:tags r:id="rId6"/>
            </p:custDataLst>
          </p:nvPr>
        </p:nvSpPr>
        <p:spPr>
          <a:xfrm>
            <a:off x="2351585" y="5445224"/>
            <a:ext cx="2961057" cy="6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学术社交</a:t>
            </a:r>
            <a:endParaRPr lang="en-US" altLang="zh-CN" sz="1865" b="1" dirty="0">
              <a:solidFill>
                <a:srgbClr val="FFFFFF"/>
              </a:solidFill>
              <a:ea typeface="微软雅黑" panose="020B0503020204020204" pitchFamily="34" charset="-122"/>
            </a:endParaRPr>
          </a:p>
        </p:txBody>
      </p:sp>
      <p:sp>
        <p:nvSpPr>
          <p:cNvPr id="19" name="MH_SubTitle_3"/>
          <p:cNvSpPr/>
          <p:nvPr>
            <p:custDataLst>
              <p:tags r:id="rId7"/>
            </p:custDataLst>
          </p:nvPr>
        </p:nvSpPr>
        <p:spPr>
          <a:xfrm>
            <a:off x="6591328" y="4612416"/>
            <a:ext cx="2961057" cy="67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Autofit/>
          </a:bodyPr>
          <a:lstStyle/>
          <a:p>
            <a:pPr algn="ctr">
              <a:defRPr/>
            </a:pPr>
            <a:r>
              <a:rPr lang="zh-CN" altLang="en-US" sz="1865" b="1" dirty="0">
                <a:solidFill>
                  <a:prstClr val="white"/>
                </a:solidFill>
                <a:ea typeface="微软雅黑" panose="020B0503020204020204" pitchFamily="34" charset="-122"/>
              </a:rPr>
              <a:t>知网型笔记</a:t>
            </a:r>
            <a:endParaRPr lang="en-US" altLang="zh-CN" sz="1865" b="1" dirty="0">
              <a:solidFill>
                <a:prstClr val="white"/>
              </a:solidFill>
              <a:ea typeface="微软雅黑" panose="020B0503020204020204" pitchFamily="34" charset="-122"/>
            </a:endParaRPr>
          </a:p>
        </p:txBody>
      </p:sp>
      <p:sp>
        <p:nvSpPr>
          <p:cNvPr id="11" name="标题 1"/>
          <p:cNvSpPr txBox="1"/>
          <p:nvPr/>
        </p:nvSpPr>
        <p:spPr bwMode="auto">
          <a:xfrm>
            <a:off x="203261" y="169359"/>
            <a:ext cx="9097180"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研究型协同学习平台（</a:t>
            </a:r>
            <a:r>
              <a:rPr lang="en-US" altLang="zh-CN" sz="3735" b="1" kern="0" dirty="0" smtClean="0">
                <a:solidFill>
                  <a:srgbClr val="1B539D"/>
                </a:solidFill>
                <a:latin typeface="微软雅黑" panose="020B0503020204020204" pitchFamily="34" charset="-122"/>
                <a:ea typeface="微软雅黑" panose="020B0503020204020204" pitchFamily="34" charset="-122"/>
              </a:rPr>
              <a:t>ECSP</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2" name="矩形 1"/>
          <p:cNvSpPr/>
          <p:nvPr/>
        </p:nvSpPr>
        <p:spPr>
          <a:xfrm>
            <a:off x="431370" y="2838846"/>
            <a:ext cx="10953324" cy="932756"/>
          </a:xfrm>
          <a:prstGeom prst="rect">
            <a:avLst/>
          </a:prstGeom>
          <a:ln>
            <a:solidFill>
              <a:schemeClr val="accent1"/>
            </a:solidFill>
          </a:ln>
        </p:spPr>
        <p:txBody>
          <a:bodyPr wrap="square">
            <a:spAutoFit/>
          </a:bodyPr>
          <a:lstStyle/>
          <a:p>
            <a:pPr eaLnBrk="0" hangingPunct="0">
              <a:lnSpc>
                <a:spcPts val="3465"/>
              </a:lnSpc>
              <a:buClr>
                <a:srgbClr val="C00000"/>
              </a:buClr>
            </a:pPr>
            <a:r>
              <a:rPr lang="zh-CN" altLang="en-US" b="1" kern="0" dirty="0">
                <a:solidFill>
                  <a:srgbClr val="1B539D"/>
                </a:solidFill>
                <a:latin typeface="微软雅黑" panose="020B0503020204020204" pitchFamily="34" charset="-122"/>
                <a:ea typeface="微软雅黑" panose="020B0503020204020204" pitchFamily="34" charset="-122"/>
              </a:rPr>
              <a:t>网址：</a:t>
            </a:r>
            <a:r>
              <a:rPr lang="en-US" altLang="zh-CN" b="1" kern="0" dirty="0">
                <a:solidFill>
                  <a:srgbClr val="1B539D"/>
                </a:solidFill>
                <a:latin typeface="微软雅黑" panose="020B0503020204020204" pitchFamily="34" charset="-122"/>
                <a:ea typeface="微软雅黑" panose="020B0503020204020204" pitchFamily="34" charset="-122"/>
              </a:rPr>
              <a:t>x.cnki.net</a:t>
            </a:r>
            <a:endParaRPr lang="en-US" altLang="zh-CN" b="1" kern="0" dirty="0">
              <a:solidFill>
                <a:srgbClr val="1B539D"/>
              </a:solidFill>
              <a:latin typeface="微软雅黑" panose="020B0503020204020204" pitchFamily="34" charset="-122"/>
              <a:ea typeface="微软雅黑" panose="020B0503020204020204" pitchFamily="34" charset="-122"/>
            </a:endParaRPr>
          </a:p>
          <a:p>
            <a:pPr eaLnBrk="0" hangingPunct="0">
              <a:lnSpc>
                <a:spcPts val="3465"/>
              </a:lnSpc>
              <a:buClr>
                <a:srgbClr val="C00000"/>
              </a:buClr>
            </a:pPr>
            <a:r>
              <a:rPr lang="zh-CN" altLang="en-US" b="1" kern="0" dirty="0" smtClean="0">
                <a:solidFill>
                  <a:srgbClr val="1B539D"/>
                </a:solidFill>
                <a:latin typeface="微软雅黑" panose="020B0503020204020204" pitchFamily="34" charset="-122"/>
                <a:ea typeface="微软雅黑" panose="020B0503020204020204" pitchFamily="34" charset="-122"/>
              </a:rPr>
              <a:t>账号</a:t>
            </a:r>
            <a:r>
              <a:rPr lang="zh-CN" altLang="en-US" b="1" kern="0" dirty="0">
                <a:solidFill>
                  <a:srgbClr val="1B539D"/>
                </a:solidFill>
                <a:latin typeface="微软雅黑" panose="020B0503020204020204" pitchFamily="34" charset="-122"/>
                <a:ea typeface="微软雅黑" panose="020B0503020204020204" pitchFamily="34" charset="-122"/>
              </a:rPr>
              <a:t>密码：手机号注册，学习</a:t>
            </a:r>
            <a:r>
              <a:rPr lang="en-US" altLang="zh-CN" b="1" kern="0" dirty="0">
                <a:solidFill>
                  <a:srgbClr val="1B539D"/>
                </a:solidFill>
                <a:latin typeface="微软雅黑" panose="020B0503020204020204" pitchFamily="34" charset="-122"/>
                <a:ea typeface="微软雅黑" panose="020B0503020204020204" pitchFamily="34" charset="-122"/>
              </a:rPr>
              <a:t>IP</a:t>
            </a:r>
            <a:r>
              <a:rPr lang="zh-CN" altLang="en-US" b="1" kern="0" dirty="0">
                <a:solidFill>
                  <a:srgbClr val="1B539D"/>
                </a:solidFill>
                <a:latin typeface="微软雅黑" panose="020B0503020204020204" pitchFamily="34" charset="-122"/>
                <a:ea typeface="微软雅黑" panose="020B0503020204020204" pitchFamily="34" charset="-122"/>
              </a:rPr>
              <a:t>段就可以使用平台。</a:t>
            </a:r>
            <a:endParaRPr lang="zh-CN" altLang="en-US" b="1" kern="0"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8629" y="406402"/>
            <a:ext cx="6589486" cy="584775"/>
          </a:xfrm>
          <a:prstGeom prst="rect">
            <a:avLst/>
          </a:prstGeom>
          <a:noFill/>
        </p:spPr>
        <p:txBody>
          <a:bodyPr wrap="square" rtlCol="0">
            <a:spAutoFit/>
          </a:bodyPr>
          <a:lstStyle/>
          <a:p>
            <a:r>
              <a:rPr lang="zh-CN" altLang="en-US" sz="3200" b="1" dirty="0" smtClean="0">
                <a:latin typeface="微软雅黑" panose="020B0503020204020204" pitchFamily="34" charset="-122"/>
                <a:ea typeface="微软雅黑" panose="020B0503020204020204" pitchFamily="34" charset="-122"/>
              </a:rPr>
              <a:t>核心功能</a:t>
            </a:r>
            <a:endParaRPr lang="zh-CN" altLang="en-US" sz="3200" b="1"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754741" y="5656910"/>
            <a:ext cx="655090" cy="925118"/>
            <a:chOff x="733187" y="1831290"/>
            <a:chExt cx="655090" cy="925118"/>
          </a:xfrm>
        </p:grpSpPr>
        <p:sp>
          <p:nvSpPr>
            <p:cNvPr id="4"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 name="TextBox 4"/>
            <p:cNvSpPr txBox="1"/>
            <p:nvPr/>
          </p:nvSpPr>
          <p:spPr>
            <a:xfrm>
              <a:off x="855159" y="1863921"/>
              <a:ext cx="364203" cy="523220"/>
            </a:xfrm>
            <a:prstGeom prst="rect">
              <a:avLst/>
            </a:prstGeom>
            <a:noFill/>
          </p:spPr>
          <p:txBody>
            <a:bodyPr wrap="none" rtlCol="0">
              <a:spAutoFit/>
            </a:bodyPr>
            <a:lstStyle/>
            <a:p>
              <a:pPr algn="ctr"/>
              <a:r>
                <a:rPr lang="en-US" sz="2800" b="1" dirty="0" smtClean="0">
                  <a:solidFill>
                    <a:srgbClr val="6F3293"/>
                  </a:solidFill>
                  <a:latin typeface="CAJ FNT03" panose="02000000000000000000" pitchFamily="2" charset="0"/>
                </a:rPr>
                <a:t>5</a:t>
              </a:r>
              <a:endParaRPr lang="vi-VN" sz="2800" b="1" dirty="0">
                <a:solidFill>
                  <a:srgbClr val="6F3293"/>
                </a:solidFill>
              </a:endParaRPr>
            </a:p>
          </p:txBody>
        </p:sp>
      </p:grpSp>
      <p:grpSp>
        <p:nvGrpSpPr>
          <p:cNvPr id="6" name="Group 5"/>
          <p:cNvGrpSpPr/>
          <p:nvPr/>
        </p:nvGrpSpPr>
        <p:grpSpPr>
          <a:xfrm>
            <a:off x="754741" y="2557606"/>
            <a:ext cx="655090" cy="925117"/>
            <a:chOff x="3811105" y="1855811"/>
            <a:chExt cx="655090" cy="925117"/>
          </a:xfrm>
        </p:grpSpPr>
        <p:sp>
          <p:nvSpPr>
            <p:cNvPr id="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8" name="TextBox 7"/>
            <p:cNvSpPr txBox="1"/>
            <p:nvPr/>
          </p:nvSpPr>
          <p:spPr>
            <a:xfrm>
              <a:off x="3963312" y="1900486"/>
              <a:ext cx="364202" cy="523220"/>
            </a:xfrm>
            <a:prstGeom prst="rect">
              <a:avLst/>
            </a:prstGeom>
            <a:noFill/>
          </p:spPr>
          <p:txBody>
            <a:bodyPr wrap="none" rtlCol="0">
              <a:spAutoFit/>
            </a:bodyPr>
            <a:lstStyle/>
            <a:p>
              <a:pPr lvl="0" algn="ctr"/>
              <a:r>
                <a:rPr lang="en-US" altLang="zh-CN" sz="2800" b="1" dirty="0" smtClean="0">
                  <a:solidFill>
                    <a:srgbClr val="6F3293"/>
                  </a:solidFill>
                  <a:latin typeface="CAJ FNT03" panose="02000000000000000000" pitchFamily="2" charset="0"/>
                </a:rPr>
                <a:t>2</a:t>
              </a:r>
              <a:endParaRPr lang="vi-VN" altLang="zh-CN" sz="2800" b="1" dirty="0">
                <a:solidFill>
                  <a:srgbClr val="6F3293"/>
                </a:solidFill>
              </a:endParaRPr>
            </a:p>
          </p:txBody>
        </p:sp>
      </p:grpSp>
      <p:grpSp>
        <p:nvGrpSpPr>
          <p:cNvPr id="90" name="组合 89"/>
          <p:cNvGrpSpPr/>
          <p:nvPr/>
        </p:nvGrpSpPr>
        <p:grpSpPr>
          <a:xfrm>
            <a:off x="754741" y="3554121"/>
            <a:ext cx="655090" cy="925117"/>
            <a:chOff x="5744337" y="1404207"/>
            <a:chExt cx="655090" cy="925117"/>
          </a:xfrm>
        </p:grpSpPr>
        <p:grpSp>
          <p:nvGrpSpPr>
            <p:cNvPr id="9" name="Group 8"/>
            <p:cNvGrpSpPr/>
            <p:nvPr/>
          </p:nvGrpSpPr>
          <p:grpSpPr>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1" name="TextBox 10"/>
              <p:cNvSpPr txBox="1"/>
              <p:nvPr/>
            </p:nvSpPr>
            <p:spPr>
              <a:xfrm>
                <a:off x="5974760" y="1987570"/>
                <a:ext cx="184730" cy="369332"/>
              </a:xfrm>
              <a:prstGeom prst="rect">
                <a:avLst/>
              </a:prstGeom>
              <a:noFill/>
            </p:spPr>
            <p:txBody>
              <a:bodyPr wrap="none" rtlCol="0">
                <a:spAutoFit/>
              </a:bodyPr>
              <a:lstStyle/>
              <a:p>
                <a:pPr algn="ctr"/>
                <a:endParaRPr lang="vi-VN" dirty="0">
                  <a:solidFill>
                    <a:srgbClr val="FA1230"/>
                  </a:solidFill>
                </a:endParaRPr>
              </a:p>
            </p:txBody>
          </p:sp>
        </p:grpSp>
        <p:sp>
          <p:nvSpPr>
            <p:cNvPr id="77" name="矩形 76"/>
            <p:cNvSpPr/>
            <p:nvPr/>
          </p:nvSpPr>
          <p:spPr>
            <a:xfrm>
              <a:off x="5889781" y="1457903"/>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3</a:t>
              </a:r>
              <a:endParaRPr lang="vi-VN" altLang="zh-CN" sz="2800" b="1" dirty="0">
                <a:solidFill>
                  <a:srgbClr val="6F3293"/>
                </a:solidFill>
              </a:endParaRPr>
            </a:p>
          </p:txBody>
        </p:sp>
      </p:grpSp>
      <p:grpSp>
        <p:nvGrpSpPr>
          <p:cNvPr id="84" name="组合 83"/>
          <p:cNvGrpSpPr/>
          <p:nvPr/>
        </p:nvGrpSpPr>
        <p:grpSpPr>
          <a:xfrm>
            <a:off x="754741" y="4578954"/>
            <a:ext cx="655090" cy="925117"/>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9" name="矩形 78"/>
            <p:cNvSpPr/>
            <p:nvPr/>
          </p:nvSpPr>
          <p:spPr>
            <a:xfrm>
              <a:off x="7891930"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4</a:t>
              </a:r>
              <a:endParaRPr lang="vi-VN" altLang="zh-CN" sz="2800" b="1" dirty="0">
                <a:solidFill>
                  <a:srgbClr val="6F3293"/>
                </a:solidFill>
              </a:endParaRPr>
            </a:p>
          </p:txBody>
        </p:sp>
      </p:grpSp>
      <p:grpSp>
        <p:nvGrpSpPr>
          <p:cNvPr id="85" name="组合 84"/>
          <p:cNvGrpSpPr/>
          <p:nvPr/>
        </p:nvGrpSpPr>
        <p:grpSpPr>
          <a:xfrm>
            <a:off x="754741" y="1582631"/>
            <a:ext cx="655090" cy="925117"/>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81" name="矩形 80"/>
            <p:cNvSpPr/>
            <p:nvPr/>
          </p:nvSpPr>
          <p:spPr>
            <a:xfrm>
              <a:off x="9895473"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1</a:t>
              </a:r>
              <a:endParaRPr lang="vi-VN" altLang="zh-CN" sz="2800" b="1" dirty="0">
                <a:solidFill>
                  <a:srgbClr val="6F3293"/>
                </a:solidFill>
              </a:endParaRPr>
            </a:p>
          </p:txBody>
        </p:sp>
      </p:grpSp>
      <p:grpSp>
        <p:nvGrpSpPr>
          <p:cNvPr id="17" name="组合 16"/>
          <p:cNvGrpSpPr/>
          <p:nvPr/>
        </p:nvGrpSpPr>
        <p:grpSpPr>
          <a:xfrm>
            <a:off x="1761636" y="1709287"/>
            <a:ext cx="2340000" cy="607751"/>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3" name="文本框 82"/>
            <p:cNvSpPr txBox="1"/>
            <p:nvPr/>
          </p:nvSpPr>
          <p:spPr>
            <a:xfrm>
              <a:off x="1997318" y="1912878"/>
              <a:ext cx="1469809"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增强出版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761636" y="2716289"/>
            <a:ext cx="2340000" cy="607751"/>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6" name="文本框 85"/>
            <p:cNvSpPr txBox="1"/>
            <p:nvPr/>
          </p:nvSpPr>
          <p:spPr>
            <a:xfrm>
              <a:off x="1869386" y="3074020"/>
              <a:ext cx="177090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研究型学习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761636" y="3712804"/>
            <a:ext cx="2340000" cy="607751"/>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7" name="文本框 86"/>
            <p:cNvSpPr txBox="1"/>
            <p:nvPr/>
          </p:nvSpPr>
          <p:spPr>
            <a:xfrm>
              <a:off x="1869386" y="4280940"/>
              <a:ext cx="1770904" cy="461665"/>
            </a:xfrm>
            <a:prstGeom prst="rect">
              <a:avLst/>
            </a:prstGeom>
            <a:grp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创作投稿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761636" y="4737637"/>
            <a:ext cx="2340000" cy="607751"/>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8" name="文本框 87"/>
            <p:cNvSpPr txBox="1"/>
            <p:nvPr/>
          </p:nvSpPr>
          <p:spPr>
            <a:xfrm>
              <a:off x="1972136" y="5277689"/>
              <a:ext cx="153475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学术社交</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761636" y="5812432"/>
            <a:ext cx="2340000" cy="614075"/>
            <a:chOff x="1604402" y="5812397"/>
            <a:chExt cx="2340000" cy="614075"/>
          </a:xfrm>
          <a:solidFill>
            <a:srgbClr val="00B0F0"/>
          </a:solidFill>
        </p:grpSpPr>
        <p:sp>
          <p:nvSpPr>
            <p:cNvPr id="24"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9" name="文本框 88"/>
            <p:cNvSpPr txBox="1"/>
            <p:nvPr/>
          </p:nvSpPr>
          <p:spPr>
            <a:xfrm>
              <a:off x="2063430" y="5888602"/>
              <a:ext cx="1642690" cy="461665"/>
            </a:xfrm>
            <a:prstGeom prst="rect">
              <a:avLst/>
            </a:prstGeom>
            <a:grpFill/>
            <a:ln>
              <a:solidFill>
                <a:srgbClr val="00B0F0"/>
              </a:solidFill>
            </a:ln>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知识管理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19" name="矩形 18"/>
          <p:cNvSpPr/>
          <p:nvPr/>
        </p:nvSpPr>
        <p:spPr>
          <a:xfrm>
            <a:off x="4479367" y="1627306"/>
            <a:ext cx="6772401"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文献内容全部</a:t>
            </a:r>
            <a:r>
              <a:rPr lang="en-US" altLang="zh-CN" sz="2000" dirty="0">
                <a:solidFill>
                  <a:prstClr val="black"/>
                </a:solidFill>
                <a:latin typeface="微软雅黑" panose="020B0503020204020204" pitchFamily="34" charset="-122"/>
                <a:ea typeface="微软雅黑" panose="020B0503020204020204" pitchFamily="34" charset="-122"/>
              </a:rPr>
              <a:t>XML</a:t>
            </a:r>
            <a:r>
              <a:rPr lang="zh-CN" altLang="en-US" sz="2000" dirty="0">
                <a:solidFill>
                  <a:prstClr val="black"/>
                </a:solidFill>
                <a:latin typeface="微软雅黑" panose="020B0503020204020204" pitchFamily="34" charset="-122"/>
                <a:ea typeface="微软雅黑" panose="020B0503020204020204" pitchFamily="34" charset="-122"/>
              </a:rPr>
              <a:t>碎片化，支持富媒体和交互的增强出版，全新的碎片化阅读</a:t>
            </a:r>
            <a:r>
              <a:rPr lang="zh-CN" altLang="en-US" sz="2000" dirty="0" smtClean="0">
                <a:solidFill>
                  <a:prstClr val="black"/>
                </a:solidFill>
                <a:latin typeface="微软雅黑" panose="020B0503020204020204" pitchFamily="34" charset="-122"/>
                <a:ea typeface="微软雅黑" panose="020B0503020204020204" pitchFamily="34" charset="-122"/>
              </a:rPr>
              <a:t>体验。</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0" name="矩形 19"/>
          <p:cNvSpPr/>
          <p:nvPr/>
        </p:nvSpPr>
        <p:spPr>
          <a:xfrm>
            <a:off x="4479368" y="2700109"/>
            <a:ext cx="6772400"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探究式深度学习、摘录、笔记汇编、知识网络构建、内容动态重组</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1" name="矩形 20"/>
          <p:cNvSpPr/>
          <p:nvPr/>
        </p:nvSpPr>
        <p:spPr>
          <a:xfrm>
            <a:off x="4479367" y="3726418"/>
            <a:ext cx="6648415"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在线创作、素材及笔记引用，引文自动管理，实现一站式投稿及自动排版</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2" name="矩形 21"/>
          <p:cNvSpPr/>
          <p:nvPr/>
        </p:nvSpPr>
        <p:spPr>
          <a:xfrm>
            <a:off x="4479368" y="4861213"/>
            <a:ext cx="5827236" cy="430887"/>
          </a:xfrm>
          <a:prstGeom prst="rect">
            <a:avLst/>
          </a:prstGeom>
        </p:spPr>
        <p:txBody>
          <a:bodyPr wrap="non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与其他读者和研究人员进行研讨、交流及科研合作</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3" name="矩形 22"/>
          <p:cNvSpPr/>
          <p:nvPr/>
        </p:nvSpPr>
        <p:spPr>
          <a:xfrm>
            <a:off x="4453441" y="5765938"/>
            <a:ext cx="6648414" cy="769441"/>
          </a:xfrm>
          <a:prstGeom prst="rect">
            <a:avLst/>
          </a:prstGeom>
        </p:spPr>
        <p:txBody>
          <a:bodyPr wrap="square">
            <a:spAutoFit/>
          </a:bodyPr>
          <a:lstStyle/>
          <a:p>
            <a:pPr lvl="0">
              <a:lnSpc>
                <a:spcPct val="110000"/>
              </a:lnSpc>
              <a:defRPr/>
            </a:pPr>
            <a:r>
              <a:rPr lang="zh-CN" altLang="en-US" sz="2000" dirty="0" smtClean="0">
                <a:solidFill>
                  <a:prstClr val="black"/>
                </a:solidFill>
                <a:latin typeface="微软雅黑" panose="020B0503020204020204" pitchFamily="34" charset="-122"/>
                <a:ea typeface="微软雅黑" panose="020B0503020204020204" pitchFamily="34" charset="-122"/>
              </a:rPr>
              <a:t>管理</a:t>
            </a:r>
            <a:r>
              <a:rPr lang="zh-CN" altLang="en-US" sz="2000" dirty="0">
                <a:solidFill>
                  <a:prstClr val="black"/>
                </a:solidFill>
                <a:latin typeface="微软雅黑" panose="020B0503020204020204" pitchFamily="34" charset="-122"/>
                <a:ea typeface="微软雅黑" panose="020B0503020204020204" pitchFamily="34" charset="-122"/>
              </a:rPr>
              <a:t>学习资料、研究成果，随时随地获取和利用，构建和管理个人知识结构</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475933"/>
            <a:ext cx="12914286" cy="5819048"/>
          </a:xfrm>
          <a:prstGeom prst="rect">
            <a:avLst/>
          </a:prstGeom>
        </p:spPr>
      </p:pic>
      <p:pic>
        <p:nvPicPr>
          <p:cNvPr id="3" name="图片 2"/>
          <p:cNvPicPr>
            <a:picLocks noChangeAspect="1"/>
          </p:cNvPicPr>
          <p:nvPr/>
        </p:nvPicPr>
        <p:blipFill>
          <a:blip r:embed="rId2"/>
          <a:stretch>
            <a:fillRect/>
          </a:stretch>
        </p:blipFill>
        <p:spPr>
          <a:xfrm>
            <a:off x="199694" y="698866"/>
            <a:ext cx="12866667" cy="586666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5308" y="835501"/>
            <a:ext cx="11258800" cy="6329984"/>
          </a:xfrm>
          <a:prstGeom prst="rect">
            <a:avLst/>
          </a:prstGeom>
        </p:spPr>
      </p:pic>
      <p:sp>
        <p:nvSpPr>
          <p:cNvPr id="4" name="矩形 3"/>
          <p:cNvSpPr/>
          <p:nvPr/>
        </p:nvSpPr>
        <p:spPr>
          <a:xfrm>
            <a:off x="758211" y="171464"/>
            <a:ext cx="7007046"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学习笔记：</a:t>
            </a:r>
            <a:r>
              <a:rPr lang="zh-CN" altLang="en-US" sz="2800" b="1" dirty="0">
                <a:solidFill>
                  <a:srgbClr val="1F497D"/>
                </a:solidFill>
                <a:ea typeface="微软雅黑" panose="020B0503020204020204" pitchFamily="34" charset="-122"/>
              </a:rPr>
              <a:t>直接在原文上添加各种学习笔记</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8" name="矩形 7"/>
          <p:cNvSpPr/>
          <p:nvPr/>
        </p:nvSpPr>
        <p:spPr>
          <a:xfrm>
            <a:off x="5796366" y="2778858"/>
            <a:ext cx="2545832" cy="48005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931200" y="1071399"/>
            <a:ext cx="7171428" cy="4657143"/>
          </a:xfrm>
          <a:prstGeom prst="rect">
            <a:avLst/>
          </a:prstGeom>
        </p:spPr>
      </p:pic>
      <p:sp>
        <p:nvSpPr>
          <p:cNvPr id="6" name="矩形 5"/>
          <p:cNvSpPr/>
          <p:nvPr/>
        </p:nvSpPr>
        <p:spPr>
          <a:xfrm>
            <a:off x="1282690" y="3999656"/>
            <a:ext cx="9697077" cy="240026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支持笔记、标注、划线、摘录等多种学习方式</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支持文字、图片、视频、语音等形式的笔记</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支持多维度知识标签</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支持图片上涂鸦式的笔记</a:t>
            </a:r>
            <a:endParaRPr lang="en-US" altLang="zh-CN" sz="2400" b="1" dirty="0">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3023659" y="4197085"/>
            <a:ext cx="5472608" cy="237288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6288022" y="3013544"/>
            <a:ext cx="2717089" cy="906688"/>
          </a:xfrm>
          <a:prstGeom prst="wedgeRectCallout">
            <a:avLst>
              <a:gd name="adj1" fmla="val -44718"/>
              <a:gd name="adj2" fmla="val 853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笔记内容直接在原文中显示，方便阅读</a:t>
            </a:r>
            <a:endParaRPr lang="zh-CN" altLang="en-US" sz="1865" dirty="0">
              <a:solidFill>
                <a:srgbClr val="FF0000"/>
              </a:solidFill>
              <a:ea typeface="微软雅黑" panose="020B0503020204020204" pitchFamily="34" charset="-122"/>
            </a:endParaRPr>
          </a:p>
        </p:txBody>
      </p:sp>
      <p:sp>
        <p:nvSpPr>
          <p:cNvPr id="7" name="矩形 6"/>
          <p:cNvSpPr/>
          <p:nvPr/>
        </p:nvSpPr>
        <p:spPr>
          <a:xfrm>
            <a:off x="157583" y="1028734"/>
            <a:ext cx="849852" cy="422684"/>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矩形标注 7"/>
          <p:cNvSpPr/>
          <p:nvPr/>
        </p:nvSpPr>
        <p:spPr>
          <a:xfrm>
            <a:off x="1419453" y="431669"/>
            <a:ext cx="2688300" cy="597065"/>
          </a:xfrm>
          <a:prstGeom prst="wedgeRectCallout">
            <a:avLst>
              <a:gd name="adj1" fmla="val -65967"/>
              <a:gd name="adj2" fmla="val 4979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笔记标签在目录中展示</a:t>
            </a:r>
            <a:endParaRPr lang="zh-CN" altLang="en-US" sz="1865" dirty="0">
              <a:solidFill>
                <a:srgbClr val="FF0000"/>
              </a:solidFill>
              <a:ea typeface="微软雅黑" panose="020B0503020204020204" pitchFamily="34" charset="-122"/>
            </a:endParaRPr>
          </a:p>
        </p:txBody>
      </p:sp>
      <p:sp>
        <p:nvSpPr>
          <p:cNvPr id="10" name="矩形 9"/>
          <p:cNvSpPr/>
          <p:nvPr/>
        </p:nvSpPr>
        <p:spPr>
          <a:xfrm>
            <a:off x="1225921" y="2693749"/>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知网型笔记模拟了用户真实的学习过程，并发挥增强出版的优势将笔记作为增强的内容单元嵌入原文和内容大纲中，支持导航、定位和链接</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509" y="932723"/>
            <a:ext cx="10416480" cy="5856411"/>
          </a:xfrm>
          <a:prstGeom prst="rect">
            <a:avLst/>
          </a:prstGeom>
        </p:spPr>
      </p:pic>
      <p:sp>
        <p:nvSpPr>
          <p:cNvPr id="5" name="矩形 4"/>
          <p:cNvSpPr/>
          <p:nvPr/>
        </p:nvSpPr>
        <p:spPr>
          <a:xfrm>
            <a:off x="2801533" y="4374056"/>
            <a:ext cx="4896544" cy="134414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3915695" y="2953084"/>
            <a:ext cx="2668219" cy="1025828"/>
          </a:xfrm>
          <a:prstGeom prst="wedgeRectCallout">
            <a:avLst>
              <a:gd name="adj1" fmla="val -46889"/>
              <a:gd name="adj2" fmla="val 8507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鼠标选中内容添加到自己的文摘框中，在总结和创作是直接使用</a:t>
            </a:r>
            <a:endParaRPr lang="zh-CN" altLang="en-US" sz="1865" dirty="0">
              <a:solidFill>
                <a:srgbClr val="FF0000"/>
              </a:solidFill>
              <a:ea typeface="微软雅黑" panose="020B0503020204020204" pitchFamily="34" charset="-122"/>
            </a:endParaRPr>
          </a:p>
        </p:txBody>
      </p:sp>
      <p:sp>
        <p:nvSpPr>
          <p:cNvPr id="7" name="矩形 6"/>
          <p:cNvSpPr/>
          <p:nvPr/>
        </p:nvSpPr>
        <p:spPr>
          <a:xfrm>
            <a:off x="7824193" y="1254757"/>
            <a:ext cx="2904607" cy="107002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8110430">
            <a:off x="6799560" y="3183067"/>
            <a:ext cx="1152128" cy="24012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400">
              <a:solidFill>
                <a:prstClr val="black"/>
              </a:solidFill>
            </a:endParaRPr>
          </a:p>
        </p:txBody>
      </p:sp>
      <p:sp>
        <p:nvSpPr>
          <p:cNvPr id="2" name="矩形 1"/>
          <p:cNvSpPr/>
          <p:nvPr/>
        </p:nvSpPr>
        <p:spPr>
          <a:xfrm>
            <a:off x="758211" y="142435"/>
            <a:ext cx="8802410" cy="954107"/>
          </a:xfrm>
          <a:prstGeom prst="rect">
            <a:avLst/>
          </a:prstGeom>
        </p:spPr>
        <p:txBody>
          <a:bodyPr wrap="none">
            <a:spAutoFit/>
          </a:bodyPr>
          <a:lstStyle/>
          <a:p>
            <a:r>
              <a:rPr lang="zh-CN" altLang="en-US" sz="2800" b="1" dirty="0">
                <a:solidFill>
                  <a:srgbClr val="AB1B44"/>
                </a:solidFill>
                <a:ea typeface="微软雅黑" panose="020B0503020204020204" pitchFamily="34" charset="-122"/>
              </a:rPr>
              <a:t>内容摘录：</a:t>
            </a:r>
            <a:r>
              <a:rPr lang="zh-CN" altLang="en-US" sz="2800" b="1" dirty="0">
                <a:solidFill>
                  <a:srgbClr val="1F497D"/>
                </a:solidFill>
                <a:ea typeface="微软雅黑" panose="020B0503020204020204" pitchFamily="34" charset="-122"/>
              </a:rPr>
              <a:t>学习过程中随时摘录重要的碎片化内容单元</a:t>
            </a:r>
            <a:endParaRPr lang="en-US" altLang="zh-CN" sz="2800" b="1" dirty="0">
              <a:solidFill>
                <a:srgbClr val="1F497D"/>
              </a:solidFill>
              <a:ea typeface="微软雅黑" panose="020B0503020204020204" pitchFamily="34" charset="-122"/>
            </a:endParaRPr>
          </a:p>
          <a:p>
            <a:r>
              <a:rPr lang="en-US" altLang="zh-CN" sz="2800" b="1" dirty="0">
                <a:solidFill>
                  <a:srgbClr val="1F497D"/>
                </a:solidFill>
                <a:ea typeface="微软雅黑" panose="020B0503020204020204" pitchFamily="34" charset="-122"/>
              </a:rPr>
              <a:t>                       </a:t>
            </a:r>
            <a:r>
              <a:rPr lang="zh-CN" altLang="en-US" sz="2800" b="1" dirty="0">
                <a:solidFill>
                  <a:srgbClr val="1F497D"/>
                </a:solidFill>
                <a:ea typeface="微软雅黑" panose="020B0503020204020204" pitchFamily="34" charset="-122"/>
              </a:rPr>
              <a:t>包括段落、句子、图片等</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9" name="矩形 8"/>
          <p:cNvSpPr/>
          <p:nvPr/>
        </p:nvSpPr>
        <p:spPr>
          <a:xfrm>
            <a:off x="532669" y="3013844"/>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pitchFamily="34" charset="-122"/>
                <a:ea typeface="微软雅黑" panose="020B0503020204020204" pitchFamily="34" charset="-122"/>
              </a:rPr>
              <a:t>为读者提供了“购物车式”的内容摘录功能，解决传统学习过程中频繁的“复制”、“粘贴”操作，方便管理和引用</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7258" y="851228"/>
            <a:ext cx="10684284" cy="6006977"/>
          </a:xfrm>
          <a:prstGeom prst="rect">
            <a:avLst/>
          </a:prstGeom>
        </p:spPr>
      </p:pic>
      <p:sp>
        <p:nvSpPr>
          <p:cNvPr id="2" name="矩形 1"/>
          <p:cNvSpPr/>
          <p:nvPr/>
        </p:nvSpPr>
        <p:spPr>
          <a:xfrm>
            <a:off x="815414" y="159293"/>
            <a:ext cx="9161482" cy="954107"/>
          </a:xfrm>
          <a:prstGeom prst="rect">
            <a:avLst/>
          </a:prstGeom>
        </p:spPr>
        <p:txBody>
          <a:bodyPr wrap="none">
            <a:spAutoFit/>
          </a:bodyPr>
          <a:lstStyle/>
          <a:p>
            <a:r>
              <a:rPr lang="zh-CN" altLang="en-US" sz="2800" b="1" dirty="0">
                <a:solidFill>
                  <a:srgbClr val="AB1B44"/>
                </a:solidFill>
                <a:ea typeface="微软雅黑" panose="020B0503020204020204" pitchFamily="34" charset="-122"/>
              </a:rPr>
              <a:t>内容编改重组：</a:t>
            </a:r>
            <a:r>
              <a:rPr lang="zh-CN" altLang="en-US" sz="2800" b="1" dirty="0">
                <a:solidFill>
                  <a:srgbClr val="1F497D"/>
                </a:solidFill>
                <a:ea typeface="微软雅黑" panose="020B0503020204020204" pitchFamily="34" charset="-122"/>
              </a:rPr>
              <a:t>在当前文献内容的基础上修改大纲和内容</a:t>
            </a:r>
            <a:endParaRPr lang="en-US" altLang="zh-CN" sz="2800" b="1" dirty="0">
              <a:solidFill>
                <a:srgbClr val="1F497D"/>
              </a:solidFill>
              <a:ea typeface="微软雅黑" panose="020B0503020204020204" pitchFamily="34" charset="-122"/>
            </a:endParaRPr>
          </a:p>
          <a:p>
            <a:r>
              <a:rPr lang="en-US" altLang="zh-CN" sz="2800" b="1" dirty="0">
                <a:solidFill>
                  <a:srgbClr val="1F497D"/>
                </a:solidFill>
                <a:ea typeface="微软雅黑" panose="020B0503020204020204" pitchFamily="34" charset="-122"/>
                <a:sym typeface="宋体" panose="02010600030101010101" pitchFamily="2" charset="-122"/>
              </a:rPr>
              <a:t>                               </a:t>
            </a:r>
            <a:r>
              <a:rPr lang="zh-CN" altLang="en-US" sz="2800" b="1" dirty="0">
                <a:solidFill>
                  <a:srgbClr val="1F497D"/>
                </a:solidFill>
                <a:ea typeface="微软雅黑" panose="020B0503020204020204" pitchFamily="34" charset="-122"/>
                <a:sym typeface="宋体" panose="02010600030101010101" pitchFamily="2" charset="-122"/>
              </a:rPr>
              <a:t>实现碎片的内容重组，边学习边重组</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5" name="矩形 4"/>
          <p:cNvSpPr/>
          <p:nvPr/>
        </p:nvSpPr>
        <p:spPr>
          <a:xfrm>
            <a:off x="455687" y="2065416"/>
            <a:ext cx="1703876" cy="126757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2433355" y="2307162"/>
            <a:ext cx="2894559" cy="1025828"/>
          </a:xfrm>
          <a:prstGeom prst="wedgeRectCallout">
            <a:avLst>
              <a:gd name="adj1" fmla="val -59410"/>
              <a:gd name="adj2" fmla="val -2907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支持对大纲目录进行编改，可添加同级和子级目录</a:t>
            </a:r>
            <a:endParaRPr lang="zh-CN" altLang="en-US" sz="1865" dirty="0">
              <a:solidFill>
                <a:srgbClr val="FF0000"/>
              </a:solidFill>
              <a:ea typeface="微软雅黑" panose="020B0503020204020204" pitchFamily="34" charset="-122"/>
            </a:endParaRPr>
          </a:p>
        </p:txBody>
      </p:sp>
      <p:sp>
        <p:nvSpPr>
          <p:cNvPr id="7" name="矩形 6"/>
          <p:cNvSpPr/>
          <p:nvPr/>
        </p:nvSpPr>
        <p:spPr>
          <a:xfrm>
            <a:off x="2584452" y="1440848"/>
            <a:ext cx="1296181" cy="62456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9527347">
            <a:off x="2165137" y="1645780"/>
            <a:ext cx="384043" cy="243819"/>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400">
              <a:solidFill>
                <a:prstClr val="white"/>
              </a:solidFill>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08"/>
            <a:ext cx="12192000" cy="6854653"/>
          </a:xfrm>
          <a:prstGeom prst="rect">
            <a:avLst/>
          </a:prstGeom>
        </p:spPr>
      </p:pic>
      <p:sp>
        <p:nvSpPr>
          <p:cNvPr id="10" name="矩形 9"/>
          <p:cNvSpPr/>
          <p:nvPr/>
        </p:nvSpPr>
        <p:spPr>
          <a:xfrm>
            <a:off x="8577876" y="3811624"/>
            <a:ext cx="1454563" cy="1249557"/>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1" name="矩形标注 10"/>
          <p:cNvSpPr/>
          <p:nvPr/>
        </p:nvSpPr>
        <p:spPr>
          <a:xfrm>
            <a:off x="10237213" y="4000760"/>
            <a:ext cx="1748656" cy="1056117"/>
          </a:xfrm>
          <a:prstGeom prst="wedgeRectCallout">
            <a:avLst>
              <a:gd name="adj1" fmla="val -60982"/>
              <a:gd name="adj2" fmla="val -1835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可在段前段后插入其他文献的内容单元</a:t>
            </a:r>
            <a:endParaRPr lang="zh-CN" altLang="en-US" sz="1865" dirty="0">
              <a:solidFill>
                <a:srgbClr val="FF0000"/>
              </a:solidFill>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1073503" y="1632475"/>
            <a:ext cx="7401987" cy="4444479"/>
          </a:xfrm>
          <a:prstGeom prst="rect">
            <a:avLst/>
          </a:prstGeom>
          <a:ln w="12700">
            <a:solidFill>
              <a:schemeClr val="tx1">
                <a:lumMod val="75000"/>
                <a:lumOff val="25000"/>
              </a:schemeClr>
            </a:solidFill>
          </a:ln>
        </p:spPr>
      </p:pic>
      <p:sp>
        <p:nvSpPr>
          <p:cNvPr id="13" name="矩形标注 12"/>
          <p:cNvSpPr/>
          <p:nvPr/>
        </p:nvSpPr>
        <p:spPr>
          <a:xfrm>
            <a:off x="5769399" y="1218263"/>
            <a:ext cx="2951091" cy="754071"/>
          </a:xfrm>
          <a:prstGeom prst="wedgeRectCallout">
            <a:avLst>
              <a:gd name="adj1" fmla="val -38031"/>
              <a:gd name="adj2" fmla="val 8672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选择文摘、笔记、其他文献段落或者自由输入内容</a:t>
            </a:r>
            <a:endParaRPr lang="zh-CN" altLang="en-US" sz="1865" dirty="0">
              <a:solidFill>
                <a:srgbClr val="FF0000"/>
              </a:solidFill>
              <a:ea typeface="微软雅黑" panose="020B0503020204020204" pitchFamily="34" charset="-122"/>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46"/>
            <a:ext cx="12192000" cy="6854653"/>
          </a:xfrm>
          <a:prstGeom prst="rect">
            <a:avLst/>
          </a:prstGeom>
        </p:spPr>
      </p:pic>
      <p:sp>
        <p:nvSpPr>
          <p:cNvPr id="15" name="矩形 14"/>
          <p:cNvSpPr/>
          <p:nvPr/>
        </p:nvSpPr>
        <p:spPr>
          <a:xfrm>
            <a:off x="2735030" y="1440846"/>
            <a:ext cx="5740460" cy="4292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6" name="直接连接符 6"/>
          <p:cNvSpPr>
            <a:spLocks noChangeShapeType="1"/>
          </p:cNvSpPr>
          <p:nvPr/>
        </p:nvSpPr>
        <p:spPr bwMode="auto">
          <a:xfrm flipH="1">
            <a:off x="8265229" y="2948223"/>
            <a:ext cx="828076" cy="0"/>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7" name="矩形 15"/>
          <p:cNvSpPr>
            <a:spLocks noChangeArrowheads="1"/>
          </p:cNvSpPr>
          <p:nvPr/>
        </p:nvSpPr>
        <p:spPr bwMode="auto">
          <a:xfrm>
            <a:off x="9006331" y="2692406"/>
            <a:ext cx="2846312" cy="665903"/>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65" dirty="0">
                <a:solidFill>
                  <a:prstClr val="black"/>
                </a:solidFill>
              </a:rPr>
              <a:t>刚才重组的内容单元，用不同的颜色加以区分</a:t>
            </a:r>
            <a:endParaRPr lang="zh-CN" altLang="en-US" sz="1865" dirty="0">
              <a:solidFill>
                <a:prstClr val="black"/>
              </a:solidFill>
            </a:endParaRPr>
          </a:p>
        </p:txBody>
      </p:sp>
      <p:sp>
        <p:nvSpPr>
          <p:cNvPr id="18" name="矩形 17"/>
          <p:cNvSpPr/>
          <p:nvPr/>
        </p:nvSpPr>
        <p:spPr>
          <a:xfrm>
            <a:off x="1307624" y="2924143"/>
            <a:ext cx="979308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pitchFamily="34" charset="-122"/>
                <a:ea typeface="微软雅黑" panose="020B0503020204020204" pitchFamily="34" charset="-122"/>
              </a:rPr>
              <a:t>内容编改重组功能边学习边汇编，完成了知识框架的梳理和内容汇编，直接形成个人学习成果文档</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Effect transition="in" filter="fade">
                                      <p:cBhvr>
                                        <p:cTn id="31" dur="750"/>
                                        <p:tgtEl>
                                          <p:spTgt spid="9"/>
                                        </p:tgtEl>
                                      </p:cBhvr>
                                    </p:animEffect>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3"/>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childTnLst>
                          </p:cTn>
                        </p:par>
                        <p:par>
                          <p:cTn id="62" fill="hold">
                            <p:stCondLst>
                              <p:cond delay="1000"/>
                            </p:stCondLst>
                            <p:childTnLst>
                              <p:par>
                                <p:cTn id="63" presetID="17"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P spid="11" grpId="0" bldLvl="0" animBg="1"/>
      <p:bldP spid="13" grpId="0" bldLvl="0" animBg="1"/>
      <p:bldP spid="15" grpId="0" bldLvl="0" animBg="1"/>
      <p:bldP spid="16" grpId="0" bldLvl="0" animBg="1"/>
      <p:bldP spid="17" grpId="0" bldLvl="0" animBg="1"/>
      <p:bldP spid="18"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7423" y="1124745"/>
            <a:ext cx="10766156" cy="605596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169" y="1023382"/>
            <a:ext cx="6389652" cy="5455076"/>
          </a:xfrm>
          <a:prstGeom prst="rect">
            <a:avLst/>
          </a:prstGeom>
        </p:spPr>
      </p:pic>
      <p:sp>
        <p:nvSpPr>
          <p:cNvPr id="4" name="矩形 3"/>
          <p:cNvSpPr/>
          <p:nvPr/>
        </p:nvSpPr>
        <p:spPr>
          <a:xfrm>
            <a:off x="9215644" y="3098282"/>
            <a:ext cx="2247935" cy="746355"/>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5" name="直接连接符 4"/>
          <p:cNvSpPr>
            <a:spLocks noChangeShapeType="1"/>
          </p:cNvSpPr>
          <p:nvPr/>
        </p:nvSpPr>
        <p:spPr bwMode="auto">
          <a:xfrm flipH="1" flipV="1">
            <a:off x="10339610" y="3816688"/>
            <a:ext cx="1" cy="672075"/>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6" name="矩形 15"/>
          <p:cNvSpPr>
            <a:spLocks noChangeArrowheads="1"/>
          </p:cNvSpPr>
          <p:nvPr/>
        </p:nvSpPr>
        <p:spPr bwMode="auto">
          <a:xfrm>
            <a:off x="9288905" y="4456946"/>
            <a:ext cx="2457763"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参考文献和引证文献直接进入学习界面</a:t>
            </a:r>
            <a:endParaRPr lang="zh-CN" altLang="en-US" sz="1600" dirty="0">
              <a:solidFill>
                <a:prstClr val="white"/>
              </a:solidFill>
              <a:ea typeface="微软雅黑" panose="020B0503020204020204" pitchFamily="34" charset="-122"/>
            </a:endParaRPr>
          </a:p>
        </p:txBody>
      </p:sp>
      <p:sp>
        <p:nvSpPr>
          <p:cNvPr id="7" name="矩形 6"/>
          <p:cNvSpPr/>
          <p:nvPr/>
        </p:nvSpPr>
        <p:spPr>
          <a:xfrm>
            <a:off x="2250629" y="1023382"/>
            <a:ext cx="6755187" cy="5834618"/>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8" name="直接连接符 7"/>
          <p:cNvSpPr>
            <a:spLocks noChangeShapeType="1"/>
          </p:cNvSpPr>
          <p:nvPr/>
        </p:nvSpPr>
        <p:spPr bwMode="auto">
          <a:xfrm flipV="1">
            <a:off x="1827070" y="1399346"/>
            <a:ext cx="480053" cy="13431"/>
          </a:xfrm>
          <a:prstGeom prst="line">
            <a:avLst/>
          </a:prstGeom>
          <a:noFill/>
          <a:ln w="28575">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9" name="矩形 15"/>
          <p:cNvSpPr>
            <a:spLocks noChangeArrowheads="1"/>
          </p:cNvSpPr>
          <p:nvPr/>
        </p:nvSpPr>
        <p:spPr bwMode="auto">
          <a:xfrm>
            <a:off x="0" y="1124745"/>
            <a:ext cx="1967541" cy="850665"/>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在同一界面上以图层遮罩的方式阅读引用和引证文献</a:t>
            </a:r>
            <a:endParaRPr lang="zh-CN" altLang="en-US" sz="1600" dirty="0">
              <a:solidFill>
                <a:prstClr val="white"/>
              </a:solidFill>
              <a:ea typeface="微软雅黑" panose="020B0503020204020204" pitchFamily="34" charset="-122"/>
            </a:endParaRPr>
          </a:p>
        </p:txBody>
      </p:sp>
      <p:sp>
        <p:nvSpPr>
          <p:cNvPr id="10" name="矩形 9"/>
          <p:cNvSpPr/>
          <p:nvPr/>
        </p:nvSpPr>
        <p:spPr>
          <a:xfrm>
            <a:off x="3285642" y="5574123"/>
            <a:ext cx="4494507" cy="795679"/>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4477683" y="4677139"/>
            <a:ext cx="2362292" cy="733629"/>
          </a:xfrm>
          <a:prstGeom prst="wedgeRectCallout">
            <a:avLst>
              <a:gd name="adj1" fmla="val 3210"/>
              <a:gd name="adj2" fmla="val 95167"/>
            </a:avLst>
          </a:prstGeom>
          <a:solidFill>
            <a:srgbClr val="00B050"/>
          </a:solidFill>
          <a:ln w="25400" cap="flat" cmpd="sng" algn="ctr">
            <a:noFill/>
            <a:prstDash val="solid"/>
          </a:ln>
          <a:effectLst/>
        </p:spPr>
        <p:txBody>
          <a:bodyPr rtlCol="0" anchor="ctr"/>
          <a:lstStyle/>
          <a:p>
            <a:pPr algn="ctr" defTabSz="685165">
              <a:defRPr/>
            </a:pPr>
            <a:r>
              <a:rPr lang="zh-CN" altLang="en-US" sz="1600" kern="0" dirty="0">
                <a:solidFill>
                  <a:prstClr val="white"/>
                </a:solidFill>
                <a:latin typeface="微软雅黑" panose="020B0503020204020204" pitchFamily="34" charset="-122"/>
                <a:ea typeface="微软雅黑" panose="020B0503020204020204" pitchFamily="34" charset="-122"/>
              </a:rPr>
              <a:t>引用和引证文献中边学习边添加笔记</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630740" y="214679"/>
            <a:ext cx="8802410"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参考引证文献笔记：</a:t>
            </a:r>
            <a:r>
              <a:rPr lang="zh-CN" altLang="en-US" sz="2800" b="1" dirty="0">
                <a:solidFill>
                  <a:srgbClr val="1F497D"/>
                </a:solidFill>
                <a:ea typeface="微软雅黑" panose="020B0503020204020204" pitchFamily="34" charset="-122"/>
                <a:sym typeface="宋体" panose="02010600030101010101" pitchFamily="2" charset="-122"/>
              </a:rPr>
              <a:t>按参考引证关系统一管理学习笔记</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1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750" fill="hold"/>
                                        <p:tgtEl>
                                          <p:spTgt spid="3"/>
                                        </p:tgtEl>
                                        <p:attrNameLst>
                                          <p:attrName>ppt_x</p:attrName>
                                        </p:attrNameLst>
                                      </p:cBhvr>
                                      <p:tavLst>
                                        <p:tav tm="0">
                                          <p:val>
                                            <p:strVal val="#ppt_x"/>
                                          </p:val>
                                        </p:tav>
                                        <p:tav tm="100000">
                                          <p:val>
                                            <p:strVal val="#ppt_x"/>
                                          </p:val>
                                        </p:tav>
                                      </p:tavLst>
                                    </p:anim>
                                    <p:anim calcmode="lin" valueType="num">
                                      <p:cBhvr additive="base">
                                        <p:cTn id="25"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strVal val="#ppt_x"/>
                                          </p:val>
                                        </p:tav>
                                        <p:tav tm="100000">
                                          <p:val>
                                            <p:strVal val="#ppt_x"/>
                                          </p:val>
                                        </p:tav>
                                      </p:tavLst>
                                    </p:anim>
                                    <p:anim calcmode="lin" valueType="num">
                                      <p:cBhvr>
                                        <p:cTn id="5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8189" y="1220755"/>
            <a:ext cx="10323595" cy="5253203"/>
          </a:xfrm>
          <a:prstGeom prst="rect">
            <a:avLst/>
          </a:prstGeom>
          <a:ln>
            <a:noFill/>
          </a:ln>
          <a:effectLst>
            <a:outerShdw blurRad="50800" dist="38100" dir="2700000" algn="tl" rotWithShape="0">
              <a:prstClr val="black">
                <a:alpha val="40000"/>
              </a:prstClr>
            </a:outerShdw>
          </a:effectLst>
        </p:spPr>
      </p:pic>
      <p:sp>
        <p:nvSpPr>
          <p:cNvPr id="12" name="矩形 11"/>
          <p:cNvSpPr/>
          <p:nvPr/>
        </p:nvSpPr>
        <p:spPr>
          <a:xfrm>
            <a:off x="2864111" y="2673787"/>
            <a:ext cx="4963752" cy="1811331"/>
          </a:xfrm>
          <a:prstGeom prst="rect">
            <a:avLst/>
          </a:prstGeom>
          <a:noFill/>
          <a:ln w="28575" cap="flat" cmpd="sng" algn="ctr">
            <a:solidFill>
              <a:srgbClr val="F79646">
                <a:lumMod val="75000"/>
              </a:srgbClr>
            </a:solidFill>
            <a:prstDash val="solid"/>
          </a:ln>
          <a:effectLst/>
        </p:spPr>
        <p:txBody>
          <a:bodyPr rtlCol="0" anchor="ctr"/>
          <a:lstStyle/>
          <a:p>
            <a:pPr algn="ctr" defTabSz="913765">
              <a:defRPr/>
            </a:pPr>
            <a:endParaRPr lang="zh-CN" altLang="en-US" kern="0">
              <a:solidFill>
                <a:prstClr val="black"/>
              </a:solidFill>
              <a:ea typeface="微软雅黑" panose="020B0503020204020204" pitchFamily="34" charset="-122"/>
            </a:endParaRPr>
          </a:p>
        </p:txBody>
      </p:sp>
      <p:sp>
        <p:nvSpPr>
          <p:cNvPr id="13" name="右箭头 12"/>
          <p:cNvSpPr/>
          <p:nvPr/>
        </p:nvSpPr>
        <p:spPr>
          <a:xfrm>
            <a:off x="7056107" y="3447096"/>
            <a:ext cx="1177836" cy="472553"/>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65">
              <a:defRPr/>
            </a:pPr>
            <a:r>
              <a:rPr lang="zh-CN" altLang="en-US" sz="1200" b="1" kern="0" dirty="0">
                <a:solidFill>
                  <a:srgbClr val="002060"/>
                </a:solidFill>
                <a:ea typeface="微软雅黑" panose="020B0503020204020204" pitchFamily="34" charset="-122"/>
              </a:rPr>
              <a:t>点击段落</a:t>
            </a:r>
            <a:endParaRPr lang="zh-CN" altLang="en-US" sz="1200" b="1" kern="0" dirty="0">
              <a:solidFill>
                <a:srgbClr val="002060"/>
              </a:solidFill>
              <a:ea typeface="微软雅黑" panose="020B0503020204020204" pitchFamily="34" charset="-122"/>
            </a:endParaRPr>
          </a:p>
        </p:txBody>
      </p:sp>
      <p:sp>
        <p:nvSpPr>
          <p:cNvPr id="14" name="矩形 13"/>
          <p:cNvSpPr/>
          <p:nvPr/>
        </p:nvSpPr>
        <p:spPr>
          <a:xfrm>
            <a:off x="10388174" y="2593050"/>
            <a:ext cx="474844" cy="319047"/>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0" name="矩形 9"/>
          <p:cNvSpPr/>
          <p:nvPr/>
        </p:nvSpPr>
        <p:spPr>
          <a:xfrm>
            <a:off x="8773846" y="2935053"/>
            <a:ext cx="2128833" cy="3374267"/>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9792952" y="5260498"/>
            <a:ext cx="2142920" cy="733629"/>
          </a:xfrm>
          <a:prstGeom prst="wedgeRectCallout">
            <a:avLst>
              <a:gd name="adj1" fmla="val -36050"/>
              <a:gd name="adj2" fmla="val -109787"/>
            </a:avLst>
          </a:prstGeom>
          <a:solidFill>
            <a:srgbClr val="00B05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rPr>
              <a:t>直接显示参考文献的笔记</a:t>
            </a:r>
            <a:endParaRPr lang="zh-CN" altLang="en-US" b="1" kern="0" dirty="0">
              <a:solidFill>
                <a:prstClr val="white"/>
              </a:solidFill>
              <a:latin typeface="微软雅黑" panose="020B0503020204020204" pitchFamily="34" charset="-122"/>
              <a:ea typeface="微软雅黑" panose="020B0503020204020204" pitchFamily="34" charset="-122"/>
            </a:endParaRPr>
          </a:p>
        </p:txBody>
      </p:sp>
      <p:sp>
        <p:nvSpPr>
          <p:cNvPr id="15" name="直接连接符 14"/>
          <p:cNvSpPr>
            <a:spLocks noChangeShapeType="1"/>
          </p:cNvSpPr>
          <p:nvPr/>
        </p:nvSpPr>
        <p:spPr bwMode="auto">
          <a:xfrm flipH="1" flipV="1">
            <a:off x="10811573" y="2770416"/>
            <a:ext cx="212132"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11023706" y="2439053"/>
            <a:ext cx="1168295" cy="662727"/>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b="1" dirty="0">
                <a:solidFill>
                  <a:prstClr val="white"/>
                </a:solidFill>
                <a:ea typeface="微软雅黑" panose="020B0503020204020204" pitchFamily="34" charset="-122"/>
              </a:rPr>
              <a:t>参考文献笔记条数</a:t>
            </a:r>
            <a:endParaRPr lang="zh-CN" altLang="en-US" sz="1600" b="1" dirty="0">
              <a:solidFill>
                <a:prstClr val="white"/>
              </a:solidFill>
              <a:ea typeface="微软雅黑" panose="020B0503020204020204" pitchFamily="34" charset="-122"/>
            </a:endParaRPr>
          </a:p>
        </p:txBody>
      </p:sp>
      <p:sp>
        <p:nvSpPr>
          <p:cNvPr id="17" name="MH_SubTitle_1"/>
          <p:cNvSpPr/>
          <p:nvPr>
            <p:custDataLst>
              <p:tags r:id="rId2"/>
            </p:custDataLst>
          </p:nvPr>
        </p:nvSpPr>
        <p:spPr>
          <a:xfrm>
            <a:off x="1411723" y="4558574"/>
            <a:ext cx="4128459" cy="643628"/>
          </a:xfrm>
          <a:prstGeom prst="rect">
            <a:avLst/>
          </a:prstGeom>
          <a:solidFill>
            <a:srgbClr val="B27AD8"/>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pitchFamily="34" charset="-122"/>
                <a:ea typeface="微软雅黑" panose="020B0503020204020204" pitchFamily="34" charset="-122"/>
              </a:rPr>
              <a:t>参考文献（探究原理）</a:t>
            </a:r>
            <a:endParaRPr lang="zh-CN" altLang="en-US" sz="2135" b="1" dirty="0">
              <a:solidFill>
                <a:srgbClr val="FFFFFF"/>
              </a:solidFill>
              <a:latin typeface="微软雅黑" panose="020B0503020204020204" pitchFamily="34" charset="-122"/>
              <a:ea typeface="微软雅黑" panose="020B0503020204020204" pitchFamily="34" charset="-122"/>
            </a:endParaRPr>
          </a:p>
        </p:txBody>
      </p:sp>
      <p:sp>
        <p:nvSpPr>
          <p:cNvPr id="18" name="MH_SubTitle_1"/>
          <p:cNvSpPr/>
          <p:nvPr>
            <p:custDataLst>
              <p:tags r:id="rId3"/>
            </p:custDataLst>
          </p:nvPr>
        </p:nvSpPr>
        <p:spPr>
          <a:xfrm>
            <a:off x="5759103" y="4553098"/>
            <a:ext cx="4087471" cy="643628"/>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pitchFamily="34" charset="-122"/>
                <a:ea typeface="微软雅黑" panose="020B0503020204020204" pitchFamily="34" charset="-122"/>
              </a:rPr>
              <a:t>引证文献（探究最新方法）</a:t>
            </a:r>
            <a:endParaRPr lang="zh-CN" altLang="en-US" sz="2135" b="1" dirty="0">
              <a:solidFill>
                <a:srgbClr val="FFFFFF"/>
              </a:solidFill>
              <a:latin typeface="微软雅黑" panose="020B0503020204020204" pitchFamily="34" charset="-122"/>
              <a:ea typeface="微软雅黑" panose="020B0503020204020204" pitchFamily="34" charset="-122"/>
            </a:endParaRPr>
          </a:p>
        </p:txBody>
      </p:sp>
      <p:sp>
        <p:nvSpPr>
          <p:cNvPr id="20" name="矩形 19"/>
          <p:cNvSpPr/>
          <p:nvPr/>
        </p:nvSpPr>
        <p:spPr>
          <a:xfrm>
            <a:off x="1085467" y="2993351"/>
            <a:ext cx="9697077" cy="1154552"/>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black">
                    <a:lumMod val="85000"/>
                    <a:lumOff val="15000"/>
                  </a:prstClr>
                </a:solidFill>
                <a:latin typeface="微软雅黑" panose="020B0503020204020204" pitchFamily="34" charset="-122"/>
                <a:ea typeface="微软雅黑" panose="020B0503020204020204" pitchFamily="34" charset="-122"/>
              </a:rPr>
              <a:t>以当前文献为起点，通过参考文献和引证文献扩展学习内容，针对具体知识点进行深度学习，</a:t>
            </a:r>
            <a:r>
              <a:rPr lang="zh-CN" altLang="en-US" sz="2135" b="1" dirty="0">
                <a:solidFill>
                  <a:srgbClr val="FFFFFF"/>
                </a:solidFill>
                <a:latin typeface="微软雅黑" panose="020B0503020204020204" pitchFamily="34" charset="-122"/>
                <a:ea typeface="微软雅黑" panose="020B0503020204020204" pitchFamily="34" charset="-122"/>
              </a:rPr>
              <a:t>将学习资料读厚</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ppt_x</p:attrName>
                                        </p:attrNameLst>
                                      </p:cBhvr>
                                      <p:tavLst>
                                        <p:tav tm="0">
                                          <p:val>
                                            <p:strVal val="#ppt_x-#ppt_w*1.125000"/>
                                          </p:val>
                                        </p:tav>
                                        <p:tav tm="100000">
                                          <p:val>
                                            <p:strVal val="#ppt_x"/>
                                          </p:val>
                                        </p:tav>
                                      </p:tavLst>
                                    </p:anim>
                                    <p:animEffect transition="in" filter="wipe(right)">
                                      <p:cBhvr>
                                        <p:cTn id="29" dur="500"/>
                                        <p:tgtEl>
                                          <p:spTgt spid="15"/>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ppt_x</p:attrName>
                                        </p:attrNameLst>
                                      </p:cBhvr>
                                      <p:tavLst>
                                        <p:tav tm="0">
                                          <p:val>
                                            <p:strVal val="#ppt_x-#ppt_w*1.125000"/>
                                          </p:val>
                                        </p:tav>
                                        <p:tav tm="100000">
                                          <p:val>
                                            <p:strVal val="#ppt_x"/>
                                          </p:val>
                                        </p:tav>
                                      </p:tavLst>
                                    </p:anim>
                                    <p:animEffect transition="in" filter="wipe(right)">
                                      <p:cBhvr>
                                        <p:cTn id="34" dur="500"/>
                                        <p:tgtEl>
                                          <p:spTgt spid="16"/>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strVal val="#ppt_h"/>
                                          </p:val>
                                        </p:tav>
                                        <p:tav tm="100000">
                                          <p:val>
                                            <p:strVal val="#ppt_h"/>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3" grpId="0" bldLvl="0" animBg="1"/>
      <p:bldP spid="14" grpId="0" bldLvl="0" animBg="1"/>
      <p:bldP spid="14" grpId="1" bldLvl="0" animBg="1"/>
      <p:bldP spid="10" grpId="0" bldLvl="0" animBg="1"/>
      <p:bldP spid="10" grpId="1" bldLvl="0" animBg="1"/>
      <p:bldP spid="11" grpId="0" bldLvl="0" animBg="1"/>
      <p:bldP spid="11" grpId="1" bldLvl="0" animBg="1"/>
      <p:bldP spid="15" grpId="0" bldLvl="0" animBg="1"/>
      <p:bldP spid="15" grpId="1" bldLvl="0" animBg="1"/>
      <p:bldP spid="16" grpId="0" bldLvl="0" animBg="1"/>
      <p:bldP spid="16" grpId="1" bldLvl="0" animBg="1"/>
      <p:bldP spid="17" grpId="0" bldLvl="0" animBg="1"/>
      <p:bldP spid="18" grpId="0" bldLvl="0" animBg="1"/>
      <p:bldP spid="20"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2698175"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笔记汇编和总结</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4" name="矩形 3"/>
          <p:cNvSpPr/>
          <p:nvPr/>
        </p:nvSpPr>
        <p:spPr>
          <a:xfrm>
            <a:off x="1103446" y="1796819"/>
            <a:ext cx="9697077" cy="1474991"/>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pitchFamily="34" charset="-122"/>
                <a:ea typeface="微软雅黑" panose="020B0503020204020204" pitchFamily="34" charset="-122"/>
              </a:rPr>
              <a:t>通过笔记汇编和总结将</a:t>
            </a:r>
            <a:r>
              <a:rPr lang="zh-CN" altLang="en-US" sz="2135" b="1" dirty="0">
                <a:solidFill>
                  <a:srgbClr val="FF0000"/>
                </a:solidFill>
                <a:latin typeface="微软雅黑" panose="020B0503020204020204" pitchFamily="34" charset="-122"/>
                <a:ea typeface="微软雅黑" panose="020B0503020204020204" pitchFamily="34" charset="-122"/>
              </a:rPr>
              <a:t>“读厚”</a:t>
            </a:r>
            <a:r>
              <a:rPr lang="zh-CN" altLang="en-US" sz="2135" b="1" dirty="0">
                <a:solidFill>
                  <a:prstClr val="white"/>
                </a:solidFill>
                <a:latin typeface="微软雅黑" panose="020B0503020204020204" pitchFamily="34" charset="-122"/>
                <a:ea typeface="微软雅黑" panose="020B0503020204020204" pitchFamily="34" charset="-122"/>
              </a:rPr>
              <a:t>了的内容再“</a:t>
            </a:r>
            <a:r>
              <a:rPr lang="zh-CN" altLang="en-US" sz="2135" b="1" dirty="0">
                <a:solidFill>
                  <a:srgbClr val="FF0000"/>
                </a:solidFill>
                <a:latin typeface="微软雅黑" panose="020B0503020204020204" pitchFamily="34" charset="-122"/>
                <a:ea typeface="微软雅黑" panose="020B0503020204020204" pitchFamily="34" charset="-122"/>
              </a:rPr>
              <a:t>读薄”</a:t>
            </a:r>
            <a:r>
              <a:rPr lang="zh-CN" altLang="en-US" sz="2135" b="1" dirty="0">
                <a:solidFill>
                  <a:prstClr val="white"/>
                </a:solidFill>
                <a:latin typeface="微软雅黑" panose="020B0503020204020204" pitchFamily="34" charset="-122"/>
                <a:ea typeface="微软雅黑" panose="020B0503020204020204" pitchFamily="34" charset="-122"/>
              </a:rPr>
              <a:t>，按知识点进行归纳总结</a:t>
            </a:r>
            <a:endParaRPr lang="en-US" altLang="zh-CN" sz="2135" b="1" dirty="0">
              <a:solidFill>
                <a:prstClr val="white"/>
              </a:solidFill>
              <a:latin typeface="微软雅黑" panose="020B0503020204020204" pitchFamily="34" charset="-122"/>
              <a:ea typeface="微软雅黑" panose="020B0503020204020204" pitchFamily="34" charset="-122"/>
            </a:endParaRPr>
          </a:p>
          <a:p>
            <a:pPr algn="ctr">
              <a:lnSpc>
                <a:spcPct val="150000"/>
              </a:lnSpc>
              <a:buClr>
                <a:srgbClr val="0070C0"/>
              </a:buClr>
            </a:pPr>
            <a:r>
              <a:rPr lang="zh-CN" altLang="en-US" sz="2135" b="1" dirty="0">
                <a:solidFill>
                  <a:srgbClr val="FFFFFF"/>
                </a:solidFill>
                <a:latin typeface="微软雅黑" panose="020B0503020204020204" pitchFamily="34" charset="-122"/>
                <a:ea typeface="微软雅黑" panose="020B0503020204020204" pitchFamily="34" charset="-122"/>
              </a:rPr>
              <a:t>支持按时间、文献来源、知识标签多维度对笔记进行汇编</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556658" y="3912579"/>
            <a:ext cx="7435887" cy="936060"/>
            <a:chOff x="4329540" y="2859783"/>
            <a:chExt cx="3194788" cy="775115"/>
          </a:xfrm>
        </p:grpSpPr>
        <p:sp>
          <p:nvSpPr>
            <p:cNvPr id="6" name="MH_Other_3"/>
            <p:cNvSpPr/>
            <p:nvPr>
              <p:custDataLst>
                <p:tags r:id="rId1"/>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a:solidFill>
                  <a:prstClr val="white"/>
                </a:solidFill>
                <a:ea typeface="微软雅黑" panose="020B0503020204020204" pitchFamily="34" charset="-122"/>
              </a:endParaRPr>
            </a:p>
          </p:txBody>
        </p:sp>
        <p:sp>
          <p:nvSpPr>
            <p:cNvPr id="7" name="MH_SubTitle_2"/>
            <p:cNvSpPr/>
            <p:nvPr>
              <p:custDataLst>
                <p:tags r:id="rId2"/>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文档：</a:t>
              </a:r>
              <a:r>
                <a:rPr lang="zh-CN" altLang="en-US" sz="2135" dirty="0">
                  <a:solidFill>
                    <a:srgbClr val="333333"/>
                  </a:solidFill>
                  <a:ea typeface="微软雅黑" panose="020B0503020204020204" pitchFamily="34" charset="-122"/>
                </a:rPr>
                <a:t>将笔记按知识标签、来源汇编成一个文档</a:t>
              </a:r>
              <a:endParaRPr lang="zh-CN" altLang="en-US" sz="2135" dirty="0">
                <a:solidFill>
                  <a:srgbClr val="333333"/>
                </a:solidFill>
                <a:ea typeface="微软雅黑" panose="020B0503020204020204" pitchFamily="34" charset="-122"/>
              </a:endParaRPr>
            </a:p>
          </p:txBody>
        </p:sp>
      </p:grpSp>
      <p:grpSp>
        <p:nvGrpSpPr>
          <p:cNvPr id="8" name="组合 7"/>
          <p:cNvGrpSpPr/>
          <p:nvPr/>
        </p:nvGrpSpPr>
        <p:grpSpPr>
          <a:xfrm>
            <a:off x="3556659" y="5445224"/>
            <a:ext cx="7392821" cy="946920"/>
            <a:chOff x="-2754466" y="2633005"/>
            <a:chExt cx="3287712" cy="1209675"/>
          </a:xfrm>
        </p:grpSpPr>
        <p:sp>
          <p:nvSpPr>
            <p:cNvPr id="9" name="MH_Other_9"/>
            <p:cNvSpPr/>
            <p:nvPr>
              <p:custDataLst>
                <p:tags r:id="rId3"/>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5">
                <a:solidFill>
                  <a:prstClr val="white"/>
                </a:solidFill>
                <a:ea typeface="微软雅黑" panose="020B0503020204020204" pitchFamily="34" charset="-122"/>
              </a:endParaRPr>
            </a:p>
          </p:txBody>
        </p:sp>
        <p:sp>
          <p:nvSpPr>
            <p:cNvPr id="10" name="MH_SubTitle_5"/>
            <p:cNvSpPr/>
            <p:nvPr>
              <p:custDataLst>
                <p:tags r:id="rId4"/>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图谱：</a:t>
              </a:r>
              <a:r>
                <a:rPr lang="zh-CN" altLang="en-US" sz="2135" dirty="0">
                  <a:solidFill>
                    <a:srgbClr val="333333"/>
                  </a:solidFill>
                  <a:ea typeface="微软雅黑" panose="020B0503020204020204" pitchFamily="34" charset="-122"/>
                </a:rPr>
                <a:t>将文献、笔记、文摘等学习成果汇集到一张图上</a:t>
              </a:r>
              <a:endParaRPr lang="zh-CN" altLang="en-US" sz="2135" dirty="0">
                <a:solidFill>
                  <a:srgbClr val="333333"/>
                </a:solidFill>
                <a:ea typeface="微软雅黑" panose="020B0503020204020204" pitchFamily="34" charset="-122"/>
              </a:endParaRPr>
            </a:p>
          </p:txBody>
        </p:sp>
      </p:grpSp>
      <p:sp>
        <p:nvSpPr>
          <p:cNvPr id="11" name="MH_SubTitle_4"/>
          <p:cNvSpPr/>
          <p:nvPr>
            <p:custDataLst>
              <p:tags r:id="rId5"/>
            </p:custDataLst>
          </p:nvPr>
        </p:nvSpPr>
        <p:spPr>
          <a:xfrm>
            <a:off x="964371" y="4555288"/>
            <a:ext cx="1626333" cy="126053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rPr>
              <a:t>笔记汇编</a:t>
            </a:r>
            <a:endParaRPr lang="en-US" altLang="zh-CN" sz="2135" b="1" kern="0" dirty="0">
              <a:solidFill>
                <a:prstClr val="black"/>
              </a:solidFill>
              <a:latin typeface="Arial" panose="020B0604020202020204" pitchFamily="34" charset="0"/>
              <a:ea typeface="幼圆" panose="02010509060101010101" pitchFamily="49" charset="-122"/>
              <a:cs typeface="Arial" panose="020B0604020202020204" pitchFamily="34" charset="0"/>
            </a:endParaRPr>
          </a:p>
          <a:p>
            <a:pPr algn="ctr">
              <a:defRPr/>
            </a:pPr>
            <a:r>
              <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rPr>
              <a:t>形式</a:t>
            </a:r>
            <a:endPar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endParaRPr>
          </a:p>
        </p:txBody>
      </p:sp>
      <p:sp>
        <p:nvSpPr>
          <p:cNvPr id="12" name="左大括号 11"/>
          <p:cNvSpPr/>
          <p:nvPr/>
        </p:nvSpPr>
        <p:spPr>
          <a:xfrm>
            <a:off x="2760563" y="3912579"/>
            <a:ext cx="384043" cy="247956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a:solidFill>
                <a:prstClr val="black"/>
              </a:solidFill>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35829" y="14516"/>
            <a:ext cx="4963886" cy="6858000"/>
          </a:xfrm>
          <a:prstGeom prst="rect">
            <a:avLst/>
          </a:prstGeom>
        </p:spPr>
      </p:pic>
      <p:sp>
        <p:nvSpPr>
          <p:cNvPr id="4" name="矩形 3"/>
          <p:cNvSpPr/>
          <p:nvPr/>
        </p:nvSpPr>
        <p:spPr bwMode="auto">
          <a:xfrm>
            <a:off x="4034972" y="217717"/>
            <a:ext cx="4165600" cy="725713"/>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3991430" y="1079503"/>
            <a:ext cx="1204686"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5297716" y="1064989"/>
            <a:ext cx="1727200" cy="676727"/>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297716" y="2391234"/>
            <a:ext cx="1727200" cy="70031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206344" y="1064989"/>
            <a:ext cx="994228"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3947888" y="3425373"/>
            <a:ext cx="4252684" cy="15240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3933375" y="5054604"/>
            <a:ext cx="1596568"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5609776" y="5052789"/>
            <a:ext cx="1415140"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7101117" y="5052788"/>
            <a:ext cx="1099455" cy="158024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750974" y="118908"/>
            <a:ext cx="1107996"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新首页</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24133" y="43661"/>
            <a:ext cx="9772400" cy="6745713"/>
          </a:xfrm>
          <a:prstGeom prst="rect">
            <a:avLst/>
          </a:prstGeom>
        </p:spPr>
      </p:pic>
      <p:sp>
        <p:nvSpPr>
          <p:cNvPr id="5"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800" b="1" dirty="0">
                <a:solidFill>
                  <a:prstClr val="black"/>
                </a:solidFill>
                <a:ea typeface="微软雅黑" panose="020B0503020204020204" pitchFamily="34" charset="-122"/>
              </a:rPr>
              <a:t>文档形式的汇编成果</a:t>
            </a:r>
            <a:endParaRPr lang="zh-CN" altLang="en-US" sz="1800" b="1" dirty="0">
              <a:solidFill>
                <a:prstClr val="black"/>
              </a:solidFill>
              <a:ea typeface="微软雅黑" panose="020B0503020204020204" pitchFamily="34" charset="-122"/>
            </a:endParaRPr>
          </a:p>
        </p:txBody>
      </p:sp>
      <p:sp>
        <p:nvSpPr>
          <p:cNvPr id="6" name="矩形 5"/>
          <p:cNvSpPr/>
          <p:nvPr/>
        </p:nvSpPr>
        <p:spPr>
          <a:xfrm>
            <a:off x="2701066" y="763501"/>
            <a:ext cx="8195468" cy="6025872"/>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flipH="1" flipV="1">
            <a:off x="8765914" y="3760363"/>
            <a:ext cx="1693415"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9368606" y="3425644"/>
            <a:ext cx="2621700" cy="1152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a:solidFill>
                  <a:prstClr val="white"/>
                </a:solidFill>
                <a:ea typeface="微软雅黑" panose="020B0503020204020204" pitchFamily="34" charset="-122"/>
              </a:rPr>
              <a:t>所有笔记按选择的模板自动汇编成一个文档，支持二次编辑</a:t>
            </a:r>
            <a:endParaRPr lang="zh-CN" altLang="en-US" sz="1800" b="1" dirty="0">
              <a:solidFill>
                <a:prstClr val="white"/>
              </a:solidFill>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5"/>
          <p:cNvSpPr>
            <a:spLocks noChangeArrowheads="1"/>
          </p:cNvSpPr>
          <p:nvPr/>
        </p:nvSpPr>
        <p:spPr bwMode="auto">
          <a:xfrm>
            <a:off x="620205" y="2327840"/>
            <a:ext cx="3243318" cy="1210101"/>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a:solidFill>
                  <a:prstClr val="white"/>
                </a:solidFill>
                <a:latin typeface="微软雅黑" panose="020B0503020204020204" pitchFamily="34" charset="-122"/>
                <a:ea typeface="微软雅黑" panose="020B0503020204020204" pitchFamily="34" charset="-122"/>
              </a:rPr>
              <a:t>支持各种学习成果撰写模板</a:t>
            </a:r>
            <a:endParaRPr lang="zh-CN" altLang="en-US" sz="2200" b="1" dirty="0">
              <a:solidFill>
                <a:prstClr val="white"/>
              </a:solidFill>
              <a:latin typeface="微软雅黑" panose="020B0503020204020204" pitchFamily="34" charset="-122"/>
              <a:ea typeface="微软雅黑" panose="020B0503020204020204" pitchFamily="34" charset="-122"/>
            </a:endParaRPr>
          </a:p>
        </p:txBody>
      </p:sp>
      <p:sp>
        <p:nvSpPr>
          <p:cNvPr id="6" name="矩形 15"/>
          <p:cNvSpPr>
            <a:spLocks noChangeArrowheads="1"/>
          </p:cNvSpPr>
          <p:nvPr/>
        </p:nvSpPr>
        <p:spPr bwMode="auto">
          <a:xfrm>
            <a:off x="620205" y="4046401"/>
            <a:ext cx="3243318" cy="1218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a:solidFill>
                  <a:prstClr val="white"/>
                </a:solidFill>
                <a:latin typeface="微软雅黑" panose="020B0503020204020204" pitchFamily="34" charset="-122"/>
                <a:ea typeface="微软雅黑" panose="020B0503020204020204" pitchFamily="34" charset="-122"/>
              </a:rPr>
              <a:t>基于</a:t>
            </a:r>
            <a:r>
              <a:rPr lang="en-US" altLang="zh-CN" sz="2200" b="1" dirty="0">
                <a:solidFill>
                  <a:prstClr val="white"/>
                </a:solidFill>
                <a:latin typeface="微软雅黑" panose="020B0503020204020204" pitchFamily="34" charset="-122"/>
                <a:ea typeface="微软雅黑" panose="020B0503020204020204" pitchFamily="34" charset="-122"/>
              </a:rPr>
              <a:t>XML</a:t>
            </a:r>
            <a:r>
              <a:rPr lang="zh-CN" altLang="en-US" sz="2200" b="1" dirty="0">
                <a:solidFill>
                  <a:prstClr val="white"/>
                </a:solidFill>
                <a:latin typeface="微软雅黑" panose="020B0503020204020204" pitchFamily="34" charset="-122"/>
                <a:ea typeface="微软雅黑" panose="020B0503020204020204" pitchFamily="34" charset="-122"/>
              </a:rPr>
              <a:t>编辑器，可多格式输出和投稿</a:t>
            </a:r>
            <a:endParaRPr lang="zh-CN" altLang="en-US" sz="2200" b="1" dirty="0">
              <a:solidFill>
                <a:prstClr val="white"/>
              </a:solidFill>
              <a:latin typeface="微软雅黑" panose="020B0503020204020204" pitchFamily="34" charset="-122"/>
              <a:ea typeface="微软雅黑" panose="020B0503020204020204" pitchFamily="34" charset="-122"/>
            </a:endParaRPr>
          </a:p>
        </p:txBody>
      </p:sp>
      <p:sp>
        <p:nvSpPr>
          <p:cNvPr id="7" name="矩形 15"/>
          <p:cNvSpPr>
            <a:spLocks noChangeArrowheads="1"/>
          </p:cNvSpPr>
          <p:nvPr/>
        </p:nvSpPr>
        <p:spPr bwMode="auto">
          <a:xfrm>
            <a:off x="4422476" y="2263789"/>
            <a:ext cx="3243318" cy="1278722"/>
          </a:xfrm>
          <a:prstGeom prst="rect">
            <a:avLst/>
          </a:prstGeom>
          <a:solidFill>
            <a:schemeClr val="accent6"/>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u="sng" dirty="0" smtClean="0">
                <a:solidFill>
                  <a:prstClr val="white"/>
                </a:solidFill>
                <a:latin typeface="微软雅黑" panose="020B0503020204020204" pitchFamily="34" charset="-122"/>
                <a:ea typeface="微软雅黑" panose="020B0503020204020204" pitchFamily="34" charset="-122"/>
              </a:rPr>
              <a:t>文摘、笔记、网盘等</a:t>
            </a:r>
            <a:r>
              <a:rPr lang="zh-CN" altLang="en-US" sz="2200" b="1" dirty="0" smtClean="0">
                <a:solidFill>
                  <a:prstClr val="white"/>
                </a:solidFill>
                <a:latin typeface="微软雅黑" panose="020B0503020204020204" pitchFamily="34" charset="-122"/>
                <a:ea typeface="微软雅黑" panose="020B0503020204020204" pitchFamily="34" charset="-122"/>
              </a:rPr>
              <a:t>可</a:t>
            </a:r>
            <a:r>
              <a:rPr lang="zh-CN" altLang="en-US" sz="2200" b="1" dirty="0">
                <a:solidFill>
                  <a:prstClr val="white"/>
                </a:solidFill>
                <a:latin typeface="微软雅黑" panose="020B0503020204020204" pitchFamily="34" charset="-122"/>
                <a:ea typeface="微软雅黑" panose="020B0503020204020204" pitchFamily="34" charset="-122"/>
              </a:rPr>
              <a:t>作创作素材直接引用</a:t>
            </a:r>
            <a:endParaRPr lang="zh-CN" altLang="en-US" sz="2200" b="1" dirty="0">
              <a:solidFill>
                <a:prstClr val="white"/>
              </a:solidFill>
              <a:latin typeface="微软雅黑" panose="020B0503020204020204" pitchFamily="34" charset="-122"/>
              <a:ea typeface="微软雅黑" panose="020B0503020204020204" pitchFamily="34" charset="-122"/>
            </a:endParaRPr>
          </a:p>
        </p:txBody>
      </p:sp>
      <p:sp>
        <p:nvSpPr>
          <p:cNvPr id="8" name="矩形 15"/>
          <p:cNvSpPr>
            <a:spLocks noChangeArrowheads="1"/>
          </p:cNvSpPr>
          <p:nvPr/>
        </p:nvSpPr>
        <p:spPr bwMode="auto">
          <a:xfrm>
            <a:off x="4422476" y="4023318"/>
            <a:ext cx="3243318" cy="1241211"/>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smtClean="0">
                <a:solidFill>
                  <a:prstClr val="white"/>
                </a:solidFill>
                <a:latin typeface="微软雅黑" panose="020B0503020204020204" pitchFamily="34" charset="-122"/>
                <a:ea typeface="微软雅黑" panose="020B0503020204020204" pitchFamily="34" charset="-122"/>
              </a:rPr>
              <a:t> 创新</a:t>
            </a:r>
            <a:r>
              <a:rPr lang="zh-CN" altLang="en-US" sz="2200" b="1" dirty="0">
                <a:solidFill>
                  <a:prstClr val="white"/>
                </a:solidFill>
                <a:latin typeface="微软雅黑" panose="020B0503020204020204" pitchFamily="34" charset="-122"/>
                <a:ea typeface="微软雅黑" panose="020B0503020204020204" pitchFamily="34" charset="-122"/>
              </a:rPr>
              <a:t>成果直接对接采编平台，实现一键式投稿</a:t>
            </a:r>
            <a:endParaRPr lang="zh-CN" altLang="en-US" sz="2200" b="1" dirty="0">
              <a:solidFill>
                <a:prstClr val="white"/>
              </a:solidFill>
              <a:latin typeface="微软雅黑" panose="020B0503020204020204" pitchFamily="34" charset="-122"/>
              <a:ea typeface="微软雅黑" panose="020B0503020204020204" pitchFamily="34" charset="-122"/>
            </a:endParaRPr>
          </a:p>
        </p:txBody>
      </p:sp>
      <p:sp>
        <p:nvSpPr>
          <p:cNvPr id="9" name="MH_SubTitle_1"/>
          <p:cNvSpPr>
            <a:spLocks noChangeArrowheads="1"/>
          </p:cNvSpPr>
          <p:nvPr>
            <p:custDataLst>
              <p:tags r:id="rId1"/>
            </p:custDataLst>
          </p:nvPr>
        </p:nvSpPr>
        <p:spPr bwMode="auto">
          <a:xfrm>
            <a:off x="8640974" y="1509322"/>
            <a:ext cx="2592288" cy="78113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pitchFamily="34" charset="-122"/>
              </a:rPr>
              <a:t>内容创作</a:t>
            </a:r>
            <a:endParaRPr lang="zh-CN" altLang="en-US" sz="2135" b="1" dirty="0">
              <a:solidFill>
                <a:srgbClr val="0070C0"/>
              </a:solidFill>
              <a:ea typeface="微软雅黑" panose="020B0503020204020204" pitchFamily="34" charset="-122"/>
            </a:endParaRPr>
          </a:p>
        </p:txBody>
      </p:sp>
      <p:sp>
        <p:nvSpPr>
          <p:cNvPr id="10" name="MH_SubTitle_2"/>
          <p:cNvSpPr>
            <a:spLocks noChangeArrowheads="1"/>
          </p:cNvSpPr>
          <p:nvPr>
            <p:custDataLst>
              <p:tags r:id="rId2"/>
            </p:custDataLst>
          </p:nvPr>
        </p:nvSpPr>
        <p:spPr bwMode="auto">
          <a:xfrm>
            <a:off x="8640974" y="2685593"/>
            <a:ext cx="2592288" cy="74002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pitchFamily="34" charset="-122"/>
              </a:rPr>
              <a:t>选期刊</a:t>
            </a:r>
            <a:endParaRPr lang="zh-CN" altLang="en-US" sz="2135" b="1" dirty="0">
              <a:solidFill>
                <a:srgbClr val="0070C0"/>
              </a:solidFill>
              <a:ea typeface="微软雅黑" panose="020B0503020204020204" pitchFamily="34" charset="-122"/>
            </a:endParaRPr>
          </a:p>
        </p:txBody>
      </p:sp>
      <p:cxnSp>
        <p:nvCxnSpPr>
          <p:cNvPr id="11" name="直接箭头连接符 10"/>
          <p:cNvCxnSpPr/>
          <p:nvPr/>
        </p:nvCxnSpPr>
        <p:spPr>
          <a:xfrm>
            <a:off x="9889113" y="2261429"/>
            <a:ext cx="0" cy="4241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MH_SubTitle_2"/>
          <p:cNvSpPr>
            <a:spLocks noChangeArrowheads="1"/>
          </p:cNvSpPr>
          <p:nvPr>
            <p:custDataLst>
              <p:tags r:id="rId3"/>
            </p:custDataLst>
          </p:nvPr>
        </p:nvSpPr>
        <p:spPr bwMode="auto">
          <a:xfrm>
            <a:off x="8640974" y="3837720"/>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pitchFamily="34" charset="-122"/>
              </a:rPr>
              <a:t>版面排版</a:t>
            </a:r>
            <a:endParaRPr lang="zh-CN" altLang="en-US" sz="2135" b="1" dirty="0">
              <a:solidFill>
                <a:srgbClr val="0070C0"/>
              </a:solidFill>
              <a:ea typeface="微软雅黑" panose="020B0503020204020204" pitchFamily="34" charset="-122"/>
            </a:endParaRPr>
          </a:p>
        </p:txBody>
      </p:sp>
      <p:cxnSp>
        <p:nvCxnSpPr>
          <p:cNvPr id="14" name="直接箭头连接符 13"/>
          <p:cNvCxnSpPr/>
          <p:nvPr/>
        </p:nvCxnSpPr>
        <p:spPr>
          <a:xfrm>
            <a:off x="9889113" y="3391805"/>
            <a:ext cx="0" cy="4478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p:cNvCxnSpPr/>
          <p:nvPr/>
        </p:nvCxnSpPr>
        <p:spPr>
          <a:xfrm>
            <a:off x="9889113" y="4615954"/>
            <a:ext cx="0" cy="3310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MH_SubTitle_2"/>
          <p:cNvSpPr>
            <a:spLocks noChangeArrowheads="1"/>
          </p:cNvSpPr>
          <p:nvPr>
            <p:custDataLst>
              <p:tags r:id="rId4"/>
            </p:custDataLst>
          </p:nvPr>
        </p:nvSpPr>
        <p:spPr bwMode="auto">
          <a:xfrm>
            <a:off x="8640974" y="4977375"/>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pitchFamily="34" charset="-122"/>
              </a:rPr>
              <a:t>稿件投送</a:t>
            </a:r>
            <a:endParaRPr lang="zh-CN" altLang="en-US" sz="2135" b="1" dirty="0">
              <a:solidFill>
                <a:srgbClr val="0070C0"/>
              </a:solidFill>
              <a:ea typeface="微软雅黑" panose="020B0503020204020204" pitchFamily="34" charset="-122"/>
            </a:endParaRPr>
          </a:p>
        </p:txBody>
      </p:sp>
      <p:sp>
        <p:nvSpPr>
          <p:cNvPr id="17" name="标题 1"/>
          <p:cNvSpPr txBox="1">
            <a:spLocks noChangeArrowheads="1"/>
          </p:cNvSpPr>
          <p:nvPr/>
        </p:nvSpPr>
        <p:spPr bwMode="auto">
          <a:xfrm>
            <a:off x="480063" y="267042"/>
            <a:ext cx="7045589" cy="583565"/>
          </a:xfrm>
          <a:prstGeom prst="rect">
            <a:avLst/>
          </a:prstGeom>
          <a:noFill/>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zh-CN" altLang="en-US" dirty="0" smtClean="0"/>
              <a:t>基于</a:t>
            </a:r>
            <a:r>
              <a:rPr lang="en-US" altLang="zh-CN" dirty="0" smtClean="0"/>
              <a:t>XML</a:t>
            </a:r>
            <a:r>
              <a:rPr lang="zh-CN" altLang="en-US" dirty="0" smtClean="0"/>
              <a:t>的在线编辑创作</a:t>
            </a:r>
            <a:endParaRPr lang="zh-CN"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43339" y="715197"/>
            <a:ext cx="11233248" cy="6074177"/>
          </a:xfrm>
          <a:prstGeom prst="rect">
            <a:avLst/>
          </a:prstGeom>
        </p:spPr>
      </p:pic>
      <p:sp>
        <p:nvSpPr>
          <p:cNvPr id="9" name="矩形 8"/>
          <p:cNvSpPr/>
          <p:nvPr/>
        </p:nvSpPr>
        <p:spPr>
          <a:xfrm>
            <a:off x="3023601" y="2491971"/>
            <a:ext cx="5821220" cy="494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直接连接符 6"/>
          <p:cNvSpPr>
            <a:spLocks noChangeShapeType="1"/>
          </p:cNvSpPr>
          <p:nvPr/>
        </p:nvSpPr>
        <p:spPr bwMode="auto">
          <a:xfrm flipH="1" flipV="1">
            <a:off x="8039692" y="2822925"/>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1" name="矩形 10"/>
          <p:cNvSpPr/>
          <p:nvPr/>
        </p:nvSpPr>
        <p:spPr>
          <a:xfrm>
            <a:off x="3042862" y="3138597"/>
            <a:ext cx="5823349" cy="2713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15"/>
          <p:cNvSpPr>
            <a:spLocks noChangeArrowheads="1"/>
          </p:cNvSpPr>
          <p:nvPr/>
        </p:nvSpPr>
        <p:spPr bwMode="auto">
          <a:xfrm>
            <a:off x="9072273" y="2380055"/>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支持各种文档模板</a:t>
            </a:r>
            <a:endParaRPr lang="zh-CN" altLang="en-US" sz="2135" dirty="0">
              <a:solidFill>
                <a:prstClr val="black"/>
              </a:solidFill>
            </a:endParaRPr>
          </a:p>
        </p:txBody>
      </p:sp>
      <p:sp>
        <p:nvSpPr>
          <p:cNvPr id="14" name="矩形 13"/>
          <p:cNvSpPr/>
          <p:nvPr/>
        </p:nvSpPr>
        <p:spPr>
          <a:xfrm>
            <a:off x="1179643" y="1273987"/>
            <a:ext cx="1214720" cy="52335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15" name="矩形标注 14"/>
          <p:cNvSpPr/>
          <p:nvPr/>
        </p:nvSpPr>
        <p:spPr>
          <a:xfrm>
            <a:off x="3023601" y="1000826"/>
            <a:ext cx="2533217" cy="646627"/>
          </a:xfrm>
          <a:prstGeom prst="wedgeRectCallout">
            <a:avLst>
              <a:gd name="adj1" fmla="val -74865"/>
              <a:gd name="adj2" fmla="val 377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srgbClr val="FF0000"/>
                </a:solidFill>
                <a:ea typeface="微软雅黑" panose="020B0503020204020204" pitchFamily="34" charset="-122"/>
              </a:rPr>
              <a:t>创建新文档</a:t>
            </a:r>
            <a:endParaRPr lang="zh-CN" altLang="en-US" sz="2400" dirty="0">
              <a:solidFill>
                <a:srgbClr val="FF0000"/>
              </a:solidFill>
              <a:ea typeface="微软雅黑" panose="020B0503020204020204" pitchFamily="34" charset="-122"/>
            </a:endParaRPr>
          </a:p>
        </p:txBody>
      </p:sp>
      <p:pic>
        <p:nvPicPr>
          <p:cNvPr id="16" name="图片 15"/>
          <p:cNvPicPr>
            <a:picLocks noChangeAspect="1"/>
          </p:cNvPicPr>
          <p:nvPr/>
        </p:nvPicPr>
        <p:blipFill>
          <a:blip r:embed="rId2"/>
          <a:stretch>
            <a:fillRect/>
          </a:stretch>
        </p:blipFill>
        <p:spPr>
          <a:xfrm>
            <a:off x="143339" y="728307"/>
            <a:ext cx="11853943" cy="6078945"/>
          </a:xfrm>
          <a:prstGeom prst="rect">
            <a:avLst/>
          </a:prstGeom>
        </p:spPr>
      </p:pic>
      <p:sp>
        <p:nvSpPr>
          <p:cNvPr id="6" name="矩形 5"/>
          <p:cNvSpPr/>
          <p:nvPr/>
        </p:nvSpPr>
        <p:spPr>
          <a:xfrm>
            <a:off x="461574" y="1743222"/>
            <a:ext cx="3067953" cy="4712989"/>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7" name="矩形标注 6"/>
          <p:cNvSpPr/>
          <p:nvPr/>
        </p:nvSpPr>
        <p:spPr>
          <a:xfrm>
            <a:off x="2683045" y="2052930"/>
            <a:ext cx="2717089" cy="906688"/>
          </a:xfrm>
          <a:prstGeom prst="wedgeRectCallout">
            <a:avLst>
              <a:gd name="adj1" fmla="val -75376"/>
              <a:gd name="adj2" fmla="val 4038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pitchFamily="34" charset="-122"/>
              </a:rPr>
              <a:t>自由便捷的拟定创作大纲</a:t>
            </a:r>
            <a:endParaRPr lang="zh-CN" altLang="en-US" sz="2000" dirty="0">
              <a:solidFill>
                <a:srgbClr val="FF0000"/>
              </a:solidFill>
              <a:ea typeface="微软雅黑" panose="020B0503020204020204" pitchFamily="34" charset="-122"/>
            </a:endParaRPr>
          </a:p>
        </p:txBody>
      </p:sp>
      <p:sp>
        <p:nvSpPr>
          <p:cNvPr id="17" name="矩形 16"/>
          <p:cNvSpPr/>
          <p:nvPr/>
        </p:nvSpPr>
        <p:spPr>
          <a:xfrm>
            <a:off x="5219095" y="2237704"/>
            <a:ext cx="5038989" cy="381041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18" name="直接连接符 6"/>
          <p:cNvSpPr>
            <a:spLocks noChangeShapeType="1"/>
          </p:cNvSpPr>
          <p:nvPr/>
        </p:nvSpPr>
        <p:spPr bwMode="auto">
          <a:xfrm flipH="1" flipV="1">
            <a:off x="8471492" y="3434513"/>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9" name="矩形 15"/>
          <p:cNvSpPr>
            <a:spLocks noChangeArrowheads="1"/>
          </p:cNvSpPr>
          <p:nvPr/>
        </p:nvSpPr>
        <p:spPr bwMode="auto">
          <a:xfrm>
            <a:off x="9504073" y="2991643"/>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支持多媒体采编</a:t>
            </a:r>
            <a:endParaRPr lang="zh-CN" altLang="en-US" sz="2135" dirty="0">
              <a:solidFill>
                <a:prstClr val="black"/>
              </a:solidFill>
            </a:endParaRPr>
          </a:p>
        </p:txBody>
      </p:sp>
      <p:sp>
        <p:nvSpPr>
          <p:cNvPr id="21" name="矩形 20"/>
          <p:cNvSpPr/>
          <p:nvPr/>
        </p:nvSpPr>
        <p:spPr>
          <a:xfrm>
            <a:off x="657914" y="119427"/>
            <a:ext cx="305724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在线创作学习成果</a:t>
            </a:r>
            <a:endParaRPr lang="zh-CN" altLang="en-US" sz="2800" b="1" dirty="0">
              <a:solidFill>
                <a:srgbClr val="AB1B44"/>
              </a:solidFill>
              <a:ea typeface="微软雅黑" panose="020B0503020204020204" pitchFamily="34" charset="-122"/>
              <a:sym typeface="宋体" panose="02010600030101010101" pitchFamily="2" charset="-122"/>
            </a:endParaRPr>
          </a:p>
        </p:txBody>
      </p:sp>
      <p:sp>
        <p:nvSpPr>
          <p:cNvPr id="22" name="KSO_Shape"/>
          <p:cNvSpPr/>
          <p:nvPr/>
        </p:nvSpPr>
        <p:spPr>
          <a:xfrm>
            <a:off x="179605" y="105721"/>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6" grpId="0" bldLvl="0" animBg="1"/>
      <p:bldP spid="7" grpId="0" bldLvl="0" animBg="1"/>
      <p:bldP spid="17" grpId="0" bldLvl="0" animBg="1"/>
      <p:bldP spid="18" grpId="0" bldLvl="0" animBg="1"/>
      <p:bldP spid="19"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5"/>
          <p:cNvSpPr>
            <a:spLocks noChangeArrowheads="1"/>
          </p:cNvSpPr>
          <p:nvPr/>
        </p:nvSpPr>
        <p:spPr bwMode="auto">
          <a:xfrm>
            <a:off x="239349" y="300037"/>
            <a:ext cx="180000" cy="180000"/>
          </a:xfrm>
          <a:prstGeom prst="ellipse">
            <a:avLst/>
          </a:prstGeom>
          <a:solidFill>
            <a:srgbClr val="000066"/>
          </a:solidFill>
          <a:ln w="9525">
            <a:solidFill>
              <a:srgbClr val="EEECE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3765">
              <a:defRPr/>
            </a:pPr>
            <a:endParaRPr lang="zh-CN" altLang="en-US" sz="2400" kern="0">
              <a:solidFill>
                <a:prstClr val="black"/>
              </a:solidFill>
              <a:ea typeface="微软雅黑" panose="020B0503020204020204" pitchFamily="34" charset="-122"/>
            </a:endParaRPr>
          </a:p>
        </p:txBody>
      </p:sp>
      <p:sp>
        <p:nvSpPr>
          <p:cNvPr id="6" name="矩形 5"/>
          <p:cNvSpPr/>
          <p:nvPr/>
        </p:nvSpPr>
        <p:spPr>
          <a:xfrm>
            <a:off x="657914" y="119427"/>
            <a:ext cx="866775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方便快捷地引用各种素材</a:t>
            </a:r>
            <a:r>
              <a:rPr lang="en-US" altLang="zh-CN" sz="2800" b="1" dirty="0">
                <a:solidFill>
                  <a:srgbClr val="AB1B44"/>
                </a:solidFill>
                <a:ea typeface="微软雅黑" panose="020B0503020204020204" pitchFamily="34" charset="-122"/>
                <a:sym typeface="宋体" panose="02010600030101010101" pitchFamily="2" charset="-122"/>
              </a:rPr>
              <a:t>(</a:t>
            </a:r>
            <a:r>
              <a:rPr lang="zh-CN" altLang="en-US" sz="2800" b="1" dirty="0">
                <a:solidFill>
                  <a:srgbClr val="AB1B44"/>
                </a:solidFill>
                <a:ea typeface="微软雅黑" panose="020B0503020204020204" pitchFamily="34" charset="-122"/>
                <a:sym typeface="宋体" panose="02010600030101010101" pitchFamily="2" charset="-122"/>
              </a:rPr>
              <a:t>笔记、文摘、碎片化内容等</a:t>
            </a:r>
            <a:r>
              <a:rPr lang="en-US" altLang="zh-CN" sz="2800" b="1" dirty="0">
                <a:solidFill>
                  <a:srgbClr val="AB1B44"/>
                </a:solidFill>
                <a:ea typeface="微软雅黑" panose="020B0503020204020204" pitchFamily="34" charset="-122"/>
                <a:sym typeface="宋体" panose="02010600030101010101" pitchFamily="2" charset="-122"/>
              </a:rPr>
              <a:t>)</a:t>
            </a:r>
            <a:endParaRPr lang="zh-CN" altLang="en-US" sz="2800" b="1" dirty="0">
              <a:solidFill>
                <a:srgbClr val="AB1B44"/>
              </a:solidFill>
              <a:ea typeface="微软雅黑" panose="020B0503020204020204" pitchFamily="34" charset="-122"/>
              <a:sym typeface="宋体" panose="02010600030101010101" pitchFamily="2" charset="-122"/>
            </a:endParaRPr>
          </a:p>
        </p:txBody>
      </p:sp>
      <p:pic>
        <p:nvPicPr>
          <p:cNvPr id="7" name="图片 6"/>
          <p:cNvPicPr>
            <a:picLocks noChangeAspect="1"/>
          </p:cNvPicPr>
          <p:nvPr/>
        </p:nvPicPr>
        <p:blipFill>
          <a:blip r:embed="rId1"/>
          <a:stretch>
            <a:fillRect/>
          </a:stretch>
        </p:blipFill>
        <p:spPr>
          <a:xfrm>
            <a:off x="655472" y="757986"/>
            <a:ext cx="10813464" cy="6079604"/>
          </a:xfrm>
          <a:prstGeom prst="rect">
            <a:avLst/>
          </a:prstGeom>
        </p:spPr>
      </p:pic>
      <p:sp>
        <p:nvSpPr>
          <p:cNvPr id="8" name="矩形 7"/>
          <p:cNvSpPr/>
          <p:nvPr/>
        </p:nvSpPr>
        <p:spPr>
          <a:xfrm>
            <a:off x="6772957" y="1700808"/>
            <a:ext cx="3931556" cy="67207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9" name="直接连接符 8"/>
          <p:cNvSpPr>
            <a:spLocks noChangeShapeType="1"/>
          </p:cNvSpPr>
          <p:nvPr/>
        </p:nvSpPr>
        <p:spPr bwMode="auto">
          <a:xfrm flipH="1">
            <a:off x="9752495" y="1272552"/>
            <a:ext cx="0" cy="620277"/>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15"/>
          <p:cNvSpPr>
            <a:spLocks noChangeArrowheads="1"/>
          </p:cNvSpPr>
          <p:nvPr/>
        </p:nvSpPr>
        <p:spPr bwMode="auto">
          <a:xfrm>
            <a:off x="8880309" y="954796"/>
            <a:ext cx="2688299"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笔记、摘录、碎片内容直接引用</a:t>
            </a:r>
            <a:endParaRPr lang="zh-CN" altLang="en-US" sz="1335" b="1" dirty="0">
              <a:solidFill>
                <a:prstClr val="white"/>
              </a:solidFill>
              <a:ea typeface="微软雅黑" panose="020B0503020204020204" pitchFamily="34" charset="-122"/>
            </a:endParaRPr>
          </a:p>
        </p:txBody>
      </p:sp>
      <p:sp>
        <p:nvSpPr>
          <p:cNvPr id="11" name="矩形 10"/>
          <p:cNvSpPr/>
          <p:nvPr/>
        </p:nvSpPr>
        <p:spPr>
          <a:xfrm>
            <a:off x="6300992" y="2844293"/>
            <a:ext cx="4979584" cy="173683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2" name="直接连接符 11"/>
          <p:cNvSpPr>
            <a:spLocks noChangeShapeType="1"/>
          </p:cNvSpPr>
          <p:nvPr/>
        </p:nvSpPr>
        <p:spPr bwMode="auto">
          <a:xfrm flipH="1" flipV="1">
            <a:off x="10992544" y="3140968"/>
            <a:ext cx="0" cy="725401"/>
          </a:xfrm>
          <a:prstGeom prst="line">
            <a:avLst/>
          </a:prstGeom>
          <a:noFill/>
          <a:ln w="1905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3" name="矩形 15"/>
          <p:cNvSpPr>
            <a:spLocks noChangeArrowheads="1"/>
          </p:cNvSpPr>
          <p:nvPr/>
        </p:nvSpPr>
        <p:spPr bwMode="auto">
          <a:xfrm>
            <a:off x="9072331" y="3866369"/>
            <a:ext cx="2688299" cy="549203"/>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点击添加到原文中</a:t>
            </a:r>
            <a:endParaRPr lang="zh-CN" altLang="en-US" sz="1335" b="1" dirty="0">
              <a:solidFill>
                <a:prstClr val="white"/>
              </a:solidFill>
              <a:ea typeface="微软雅黑" panose="020B0503020204020204" pitchFamily="34" charset="-122"/>
            </a:endParaRPr>
          </a:p>
        </p:txBody>
      </p:sp>
      <p:sp>
        <p:nvSpPr>
          <p:cNvPr id="14" name="矩形 13"/>
          <p:cNvSpPr/>
          <p:nvPr/>
        </p:nvSpPr>
        <p:spPr>
          <a:xfrm>
            <a:off x="3613900" y="3287484"/>
            <a:ext cx="384043" cy="251704"/>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5" name="直接连接符 14"/>
          <p:cNvSpPr>
            <a:spLocks noChangeShapeType="1"/>
          </p:cNvSpPr>
          <p:nvPr/>
        </p:nvSpPr>
        <p:spPr bwMode="auto">
          <a:xfrm flipH="1" flipV="1">
            <a:off x="3805319" y="3539189"/>
            <a:ext cx="0" cy="725401"/>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1299015" y="4001884"/>
            <a:ext cx="2688299"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系统自动添加引用关系，作者双击可修改</a:t>
            </a:r>
            <a:endParaRPr lang="zh-CN" altLang="en-US" sz="1335" b="1" dirty="0">
              <a:solidFill>
                <a:prstClr val="white"/>
              </a:solidFill>
              <a:ea typeface="微软雅黑" panose="020B0503020204020204" pitchFamily="34" charset="-122"/>
            </a:endParaRPr>
          </a:p>
        </p:txBody>
      </p:sp>
      <p:pic>
        <p:nvPicPr>
          <p:cNvPr id="17" name="图片 16"/>
          <p:cNvPicPr>
            <a:picLocks noChangeAspect="1"/>
          </p:cNvPicPr>
          <p:nvPr/>
        </p:nvPicPr>
        <p:blipFill>
          <a:blip r:embed="rId2"/>
          <a:stretch>
            <a:fillRect/>
          </a:stretch>
        </p:blipFill>
        <p:spPr>
          <a:xfrm>
            <a:off x="4159473" y="3295259"/>
            <a:ext cx="4985347" cy="1637872"/>
          </a:xfrm>
          <a:prstGeom prst="rect">
            <a:avLst/>
          </a:prstGeom>
          <a:ln w="12700">
            <a:solidFill>
              <a:schemeClr val="tx1"/>
            </a:solidFill>
          </a:ln>
        </p:spPr>
      </p:pic>
      <p:sp>
        <p:nvSpPr>
          <p:cNvPr id="18" name="矩形 17"/>
          <p:cNvSpPr/>
          <p:nvPr/>
        </p:nvSpPr>
        <p:spPr>
          <a:xfrm>
            <a:off x="1398956" y="2973390"/>
            <a:ext cx="960472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在线创作解决了富媒体内容采编和多元发布，提供了参考文献、创作素材等的自动化管理</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1000"/>
                            </p:stCondLst>
                            <p:childTnLst>
                              <p:par>
                                <p:cTn id="33" presetID="1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par>
                          <p:cTn id="49" fill="hold">
                            <p:stCondLst>
                              <p:cond delay="1000"/>
                            </p:stCondLst>
                            <p:childTnLst>
                              <p:par>
                                <p:cTn id="50" presetID="1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ppt_x</p:attrName>
                                        </p:attrNameLst>
                                      </p:cBhvr>
                                      <p:tavLst>
                                        <p:tav tm="0">
                                          <p:val>
                                            <p:strVal val="#ppt_x-#ppt_w*1.125000"/>
                                          </p:val>
                                        </p:tav>
                                        <p:tav tm="100000">
                                          <p:val>
                                            <p:strVal val="#ppt_x"/>
                                          </p:val>
                                        </p:tav>
                                      </p:tavLst>
                                    </p:anim>
                                    <p:animEffect transition="in" filter="wipe(right)">
                                      <p:cBhvr>
                                        <p:cTn id="53" dur="500"/>
                                        <p:tgtEl>
                                          <p:spTgt spid="16"/>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par>
                          <p:cTn id="66" fill="hold">
                            <p:stCondLst>
                              <p:cond delay="1500"/>
                            </p:stCondLst>
                            <p:childTnLst>
                              <p:par>
                                <p:cTn id="67" presetID="9"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dissolv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5" grpId="0" bldLvl="0" animBg="1"/>
      <p:bldP spid="16" grpId="0" bldLvl="0" animBg="1"/>
      <p:bldP spid="18"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99297"/>
            <a:ext cx="12192000" cy="60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533400" y="144780"/>
            <a:ext cx="4663440" cy="521970"/>
          </a:xfrm>
          <a:prstGeom prst="rect">
            <a:avLst/>
          </a:prstGeom>
          <a:noFill/>
        </p:spPr>
        <p:txBody>
          <a:bodyPr wrap="square" rtlCol="0">
            <a:spAutoFit/>
          </a:bodyPr>
          <a:p>
            <a:r>
              <a:rPr lang="zh-CN" altLang="en-US" sz="2800" b="1" dirty="0">
                <a:solidFill>
                  <a:srgbClr val="AB1B44"/>
                </a:solidFill>
                <a:ea typeface="微软雅黑" panose="020B0503020204020204" pitchFamily="34" charset="-122"/>
              </a:rPr>
              <a:t>读写修炼季</a:t>
            </a:r>
            <a:endParaRPr lang="zh-CN" altLang="en-US" sz="2800" b="1" dirty="0">
              <a:solidFill>
                <a:srgbClr val="AB1B44"/>
              </a:solidFill>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8190" r="18362"/>
          <a:stretch>
            <a:fillRect/>
          </a:stretch>
        </p:blipFill>
        <p:spPr bwMode="auto">
          <a:xfrm>
            <a:off x="-1" y="1508760"/>
            <a:ext cx="12192001" cy="405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4325"/>
            <a:ext cx="126492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7175" y="561975"/>
            <a:ext cx="11676063"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bwMode="auto">
          <a:xfrm>
            <a:off x="6507480" y="777240"/>
            <a:ext cx="1264920" cy="51816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975"/>
          <a:stretch>
            <a:fillRect/>
          </a:stretch>
        </p:blipFill>
        <p:spPr bwMode="auto">
          <a:xfrm>
            <a:off x="335280" y="929639"/>
            <a:ext cx="11126554" cy="530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1065"/>
          <a:stretch>
            <a:fillRect/>
          </a:stretch>
        </p:blipFill>
        <p:spPr bwMode="auto">
          <a:xfrm>
            <a:off x="0" y="1249679"/>
            <a:ext cx="12192000" cy="431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一</a:t>
            </a:r>
            <a:r>
              <a:rPr lang="zh-CN" altLang="en-US" b="1" dirty="0" smtClean="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模块化结构</a:t>
            </a:r>
            <a:br>
              <a:rPr lang="zh-CN" altLang="en-US" dirty="0">
                <a:solidFill>
                  <a:srgbClr val="0070C0"/>
                </a:solidFill>
              </a:rPr>
            </a:br>
            <a:endParaRPr lang="zh-CN" altLang="en-US" dirty="0">
              <a:solidFill>
                <a:srgbClr val="0070C0"/>
              </a:solidFill>
            </a:endParaRPr>
          </a:p>
        </p:txBody>
      </p:sp>
      <p:sp>
        <p:nvSpPr>
          <p:cNvPr id="2" name="矩形 1"/>
          <p:cNvSpPr/>
          <p:nvPr/>
        </p:nvSpPr>
        <p:spPr>
          <a:xfrm>
            <a:off x="464456" y="885149"/>
            <a:ext cx="10508343"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新版首页主要划分为数据库检索、行业数据库、研究学习平台、教育、大众阅读及软件产品等</a:t>
            </a:r>
            <a:r>
              <a:rPr lang="zh-CN" altLang="en-US" dirty="0" smtClean="0">
                <a:latin typeface="微软雅黑" panose="020B0503020204020204" pitchFamily="34" charset="-122"/>
                <a:ea typeface="微软雅黑" panose="020B0503020204020204" pitchFamily="34" charset="-122"/>
              </a:rPr>
              <a:t>模块。</a:t>
            </a:r>
            <a:endParaRPr lang="en-US" altLang="zh-CN"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93714" y="1771474"/>
            <a:ext cx="11552381" cy="2704762"/>
          </a:xfrm>
          <a:prstGeom prst="rect">
            <a:avLst/>
          </a:prstGeom>
        </p:spPr>
      </p:pic>
      <p:pic>
        <p:nvPicPr>
          <p:cNvPr id="5" name="图片 4"/>
          <p:cNvPicPr>
            <a:picLocks noChangeAspect="1"/>
          </p:cNvPicPr>
          <p:nvPr/>
        </p:nvPicPr>
        <p:blipFill>
          <a:blip r:embed="rId2"/>
          <a:stretch>
            <a:fillRect/>
          </a:stretch>
        </p:blipFill>
        <p:spPr>
          <a:xfrm>
            <a:off x="193714" y="1254481"/>
            <a:ext cx="11104762" cy="5603519"/>
          </a:xfrm>
          <a:prstGeom prst="rect">
            <a:avLst/>
          </a:prstGeom>
        </p:spPr>
      </p:pic>
      <p:pic>
        <p:nvPicPr>
          <p:cNvPr id="6" name="图片 5"/>
          <p:cNvPicPr>
            <a:picLocks noChangeAspect="1"/>
          </p:cNvPicPr>
          <p:nvPr/>
        </p:nvPicPr>
        <p:blipFill>
          <a:blip r:embed="rId3"/>
          <a:stretch>
            <a:fillRect/>
          </a:stretch>
        </p:blipFill>
        <p:spPr>
          <a:xfrm>
            <a:off x="193714" y="1358074"/>
            <a:ext cx="11314286" cy="4380952"/>
          </a:xfrm>
          <a:prstGeom prst="rect">
            <a:avLst/>
          </a:prstGeom>
        </p:spPr>
      </p:pic>
      <p:pic>
        <p:nvPicPr>
          <p:cNvPr id="7" name="图片 6"/>
          <p:cNvPicPr>
            <a:picLocks noChangeAspect="1"/>
          </p:cNvPicPr>
          <p:nvPr/>
        </p:nvPicPr>
        <p:blipFill>
          <a:blip r:embed="rId4"/>
          <a:stretch>
            <a:fillRect/>
          </a:stretch>
        </p:blipFill>
        <p:spPr>
          <a:xfrm>
            <a:off x="227048" y="1358074"/>
            <a:ext cx="11190476" cy="45047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599723"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2667005" y="3044957"/>
            <a:ext cx="7143751" cy="23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pitchFamily="34" charset="-122"/>
                <a:ea typeface="微软雅黑" panose="020B0503020204020204" pitchFamily="34" charset="-122"/>
              </a:rPr>
              <a:t>同方知网（北京）技术有限公司</a:t>
            </a:r>
            <a:endParaRPr lang="zh-CN" altLang="en-US" sz="2135" b="1" dirty="0">
              <a:solidFill>
                <a:srgbClr val="3D4044"/>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地址：北京市海淀区西小口路</a:t>
            </a:r>
            <a:r>
              <a:rPr lang="en-US" altLang="zh-CN" sz="2135" dirty="0">
                <a:solidFill>
                  <a:srgbClr val="3D3E40"/>
                </a:solidFill>
                <a:latin typeface="微软雅黑" panose="020B0503020204020204" pitchFamily="34" charset="-122"/>
                <a:ea typeface="微软雅黑" panose="020B0503020204020204" pitchFamily="34" charset="-122"/>
              </a:rPr>
              <a:t>66</a:t>
            </a:r>
            <a:r>
              <a:rPr lang="zh-CN" altLang="en-US" sz="2135" dirty="0">
                <a:solidFill>
                  <a:srgbClr val="3D3E40"/>
                </a:solidFill>
                <a:latin typeface="微软雅黑" panose="020B0503020204020204" pitchFamily="34" charset="-122"/>
                <a:ea typeface="微软雅黑" panose="020B0503020204020204" pitchFamily="34" charset="-122"/>
              </a:rPr>
              <a:t>号东升科技园北领地</a:t>
            </a:r>
            <a:r>
              <a:rPr lang="en-US" altLang="zh-CN" sz="2135" dirty="0">
                <a:solidFill>
                  <a:srgbClr val="3D3E40"/>
                </a:solidFill>
                <a:latin typeface="微软雅黑" panose="020B0503020204020204" pitchFamily="34" charset="-122"/>
                <a:ea typeface="微软雅黑" panose="020B0503020204020204" pitchFamily="34" charset="-122"/>
              </a:rPr>
              <a:t>A1</a:t>
            </a:r>
            <a:r>
              <a:rPr lang="zh-CN" altLang="en-US" sz="2135" dirty="0">
                <a:solidFill>
                  <a:srgbClr val="3D3E40"/>
                </a:solidFill>
                <a:latin typeface="微软雅黑" panose="020B0503020204020204" pitchFamily="34" charset="-122"/>
                <a:ea typeface="微软雅黑" panose="020B0503020204020204" pitchFamily="34" charset="-122"/>
              </a:rPr>
              <a:t>楼</a:t>
            </a:r>
            <a:endParaRPr lang="en-US" altLang="zh-CN"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安徽分公司：安徽省合肥市高新区黄山路</a:t>
            </a:r>
            <a:r>
              <a:rPr lang="en-US" altLang="zh-CN" sz="2135" dirty="0">
                <a:solidFill>
                  <a:srgbClr val="3D3E40"/>
                </a:solidFill>
                <a:latin typeface="微软雅黑" panose="020B0503020204020204" pitchFamily="34" charset="-122"/>
                <a:ea typeface="微软雅黑" panose="020B0503020204020204" pitchFamily="34" charset="-122"/>
              </a:rPr>
              <a:t>601</a:t>
            </a:r>
            <a:r>
              <a:rPr lang="zh-CN" altLang="en-US" sz="2135" dirty="0">
                <a:solidFill>
                  <a:srgbClr val="3D3E40"/>
                </a:solidFill>
                <a:latin typeface="微软雅黑" panose="020B0503020204020204" pitchFamily="34" charset="-122"/>
                <a:ea typeface="微软雅黑" panose="020B0503020204020204" pitchFamily="34" charset="-122"/>
              </a:rPr>
              <a:t>号科创中心</a:t>
            </a:r>
            <a:endParaRPr lang="zh-CN" altLang="en-US"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15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电话</a:t>
            </a:r>
            <a:r>
              <a:rPr lang="zh-CN" altLang="en-US" sz="2135" dirty="0" smtClean="0">
                <a:solidFill>
                  <a:srgbClr val="3D3E40"/>
                </a:solidFill>
                <a:latin typeface="微软雅黑" panose="020B0503020204020204" pitchFamily="34" charset="-122"/>
                <a:ea typeface="微软雅黑" panose="020B0503020204020204" pitchFamily="34" charset="-122"/>
              </a:rPr>
              <a:t>：</a:t>
            </a:r>
            <a:r>
              <a:rPr lang="en-US" altLang="zh-CN" sz="2135" dirty="0" smtClean="0">
                <a:solidFill>
                  <a:srgbClr val="3D3E40"/>
                </a:solidFill>
                <a:latin typeface="微软雅黑" panose="020B0503020204020204" pitchFamily="34" charset="-122"/>
                <a:ea typeface="微软雅黑" panose="020B0503020204020204" pitchFamily="34" charset="-122"/>
              </a:rPr>
              <a:t>15055788675      </a:t>
            </a:r>
            <a:r>
              <a:rPr lang="zh-CN" altLang="en-US" sz="2135" dirty="0">
                <a:solidFill>
                  <a:srgbClr val="3D3E40"/>
                </a:solidFill>
                <a:latin typeface="微软雅黑" panose="020B0503020204020204" pitchFamily="34" charset="-122"/>
                <a:ea typeface="微软雅黑" panose="020B0503020204020204" pitchFamily="34" charset="-122"/>
              </a:rPr>
              <a:t>网址：</a:t>
            </a:r>
            <a:r>
              <a:rPr lang="en-US" altLang="zh-CN" sz="2135" dirty="0">
                <a:solidFill>
                  <a:srgbClr val="3D3E40"/>
                </a:solidFill>
                <a:latin typeface="微软雅黑" panose="020B0503020204020204" pitchFamily="34" charset="-122"/>
                <a:ea typeface="微软雅黑" panose="020B0503020204020204" pitchFamily="34" charset="-122"/>
              </a:rPr>
              <a:t>www.cnki.net</a:t>
            </a:r>
            <a:endParaRPr lang="zh-CN" altLang="en-US" sz="2135" dirty="0">
              <a:solidFill>
                <a:srgbClr val="3D3E40"/>
              </a:solidFill>
              <a:latin typeface="微软雅黑" panose="020B0503020204020204" pitchFamily="34" charset="-122"/>
              <a:ea typeface="微软雅黑" panose="020B0503020204020204" pitchFamily="34" charset="-122"/>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63368" y="866688"/>
            <a:ext cx="24606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二、多检索入口</a:t>
            </a:r>
            <a:br>
              <a:rPr lang="zh-CN" altLang="en-US" dirty="0">
                <a:solidFill>
                  <a:srgbClr val="0070C0"/>
                </a:solidFill>
              </a:rPr>
            </a:br>
            <a:endParaRPr lang="zh-CN" altLang="en-US" dirty="0">
              <a:solidFill>
                <a:srgbClr val="0070C0"/>
              </a:solidFill>
            </a:endParaRPr>
          </a:p>
        </p:txBody>
      </p:sp>
      <p:sp>
        <p:nvSpPr>
          <p:cNvPr id="3" name="矩形 2"/>
          <p:cNvSpPr/>
          <p:nvPr/>
        </p:nvSpPr>
        <p:spPr>
          <a:xfrm>
            <a:off x="566057" y="798063"/>
            <a:ext cx="9144000" cy="369332"/>
          </a:xfrm>
          <a:prstGeom prst="rect">
            <a:avLst/>
          </a:prstGeom>
        </p:spPr>
        <p:txBody>
          <a:bodyPr wrap="square">
            <a:spAutoFit/>
          </a:bodyPr>
          <a:lstStyle/>
          <a:p>
            <a:pPr lvl="0"/>
            <a:r>
              <a:rPr lang="zh-CN" altLang="en-US" dirty="0">
                <a:solidFill>
                  <a:prstClr val="black"/>
                </a:solidFill>
                <a:latin typeface="微软雅黑" panose="020B0503020204020204" pitchFamily="34" charset="-122"/>
                <a:ea typeface="微软雅黑" panose="020B0503020204020204" pitchFamily="34" charset="-122"/>
              </a:rPr>
              <a:t>数据库检索模块提供文献检索、知识元检索和引文检索三个</a:t>
            </a:r>
            <a:r>
              <a:rPr lang="zh-CN" altLang="en-US" dirty="0" smtClean="0">
                <a:solidFill>
                  <a:prstClr val="black"/>
                </a:solidFill>
                <a:latin typeface="微软雅黑" panose="020B0503020204020204" pitchFamily="34" charset="-122"/>
                <a:ea typeface="微软雅黑" panose="020B0503020204020204" pitchFamily="34" charset="-122"/>
              </a:rPr>
              <a:t>入口。</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93714" y="1270224"/>
            <a:ext cx="11838095" cy="2638095"/>
          </a:xfrm>
          <a:prstGeom prst="rect">
            <a:avLst/>
          </a:prstGeom>
        </p:spPr>
      </p:pic>
      <p:pic>
        <p:nvPicPr>
          <p:cNvPr id="5" name="图片 4"/>
          <p:cNvPicPr>
            <a:picLocks noChangeAspect="1"/>
          </p:cNvPicPr>
          <p:nvPr/>
        </p:nvPicPr>
        <p:blipFill>
          <a:blip r:embed="rId2"/>
          <a:stretch>
            <a:fillRect/>
          </a:stretch>
        </p:blipFill>
        <p:spPr>
          <a:xfrm>
            <a:off x="193714" y="3908319"/>
            <a:ext cx="10561905" cy="1895238"/>
          </a:xfrm>
          <a:prstGeom prst="rect">
            <a:avLst/>
          </a:prstGeom>
        </p:spPr>
      </p:pic>
      <p:pic>
        <p:nvPicPr>
          <p:cNvPr id="6" name="图片 5"/>
          <p:cNvPicPr>
            <a:picLocks noChangeAspect="1"/>
          </p:cNvPicPr>
          <p:nvPr/>
        </p:nvPicPr>
        <p:blipFill>
          <a:blip r:embed="rId3"/>
          <a:stretch>
            <a:fillRect/>
          </a:stretch>
        </p:blipFill>
        <p:spPr>
          <a:xfrm>
            <a:off x="1067466" y="4855938"/>
            <a:ext cx="10666667" cy="19142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0572" y="919593"/>
            <a:ext cx="9332686" cy="923330"/>
          </a:xfrm>
          <a:prstGeom prst="rect">
            <a:avLst/>
          </a:prstGeom>
        </p:spPr>
        <p:txBody>
          <a:bodyPr wrap="square">
            <a:spAutoFit/>
          </a:bodyPr>
          <a:lstStyle/>
          <a:p>
            <a:r>
              <a:rPr lang="zh-CN" altLang="en-US" dirty="0" smtClean="0">
                <a:latin typeface="微软雅黑" panose="020B0503020204020204" pitchFamily="34" charset="-122"/>
                <a:ea typeface="微软雅黑" panose="020B0503020204020204" pitchFamily="34" charset="-122"/>
              </a:rPr>
              <a:t>文献检索</a:t>
            </a:r>
            <a:r>
              <a:rPr lang="zh-CN" altLang="en-US" dirty="0">
                <a:latin typeface="微软雅黑" panose="020B0503020204020204" pitchFamily="34" charset="-122"/>
                <a:ea typeface="微软雅黑" panose="020B0503020204020204" pitchFamily="34" charset="-122"/>
              </a:rPr>
              <a:t>按照文献类型重新组织中外文资源，实现了中外文文献的合并检索和统一排序。读者也可以按照自己的需求，在检索结果中切换显示“中文文献”或“外文文献”。文献检索既可跨库检索，也可单</a:t>
            </a:r>
            <a:r>
              <a:rPr lang="zh-CN" altLang="en-US" dirty="0" smtClean="0">
                <a:latin typeface="微软雅黑" panose="020B0503020204020204" pitchFamily="34" charset="-122"/>
                <a:ea typeface="微软雅黑" panose="020B0503020204020204" pitchFamily="34" charset="-122"/>
              </a:rPr>
              <a:t>库检索</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193714" y="368156"/>
            <a:ext cx="6096000" cy="369332"/>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三、中外文混检</a:t>
            </a:r>
            <a:endParaRPr lang="zh-CN" altLang="en-US" dirty="0">
              <a:solidFill>
                <a:srgbClr val="0070C0"/>
              </a:solidFill>
            </a:endParaRPr>
          </a:p>
        </p:txBody>
      </p:sp>
      <p:pic>
        <p:nvPicPr>
          <p:cNvPr id="4" name="图片 3"/>
          <p:cNvPicPr>
            <a:picLocks noChangeAspect="1"/>
          </p:cNvPicPr>
          <p:nvPr/>
        </p:nvPicPr>
        <p:blipFill>
          <a:blip r:embed="rId1"/>
          <a:stretch>
            <a:fillRect/>
          </a:stretch>
        </p:blipFill>
        <p:spPr>
          <a:xfrm>
            <a:off x="193714" y="2162791"/>
            <a:ext cx="11790476" cy="2590476"/>
          </a:xfrm>
          <a:prstGeom prst="rect">
            <a:avLst/>
          </a:prstGeom>
        </p:spPr>
      </p:pic>
      <p:pic>
        <p:nvPicPr>
          <p:cNvPr id="5" name="图片 4"/>
          <p:cNvPicPr>
            <a:picLocks noChangeAspect="1"/>
          </p:cNvPicPr>
          <p:nvPr/>
        </p:nvPicPr>
        <p:blipFill>
          <a:blip r:embed="rId2"/>
          <a:stretch>
            <a:fillRect/>
          </a:stretch>
        </p:blipFill>
        <p:spPr>
          <a:xfrm>
            <a:off x="580571" y="2025028"/>
            <a:ext cx="10294229" cy="4832972"/>
          </a:xfrm>
          <a:prstGeom prst="rect">
            <a:avLst/>
          </a:prstGeom>
        </p:spPr>
      </p:pic>
      <p:pic>
        <p:nvPicPr>
          <p:cNvPr id="6" name="图片 5"/>
          <p:cNvPicPr>
            <a:picLocks noChangeAspect="1"/>
          </p:cNvPicPr>
          <p:nvPr/>
        </p:nvPicPr>
        <p:blipFill>
          <a:blip r:embed="rId3"/>
          <a:stretch>
            <a:fillRect/>
          </a:stretch>
        </p:blipFill>
        <p:spPr>
          <a:xfrm>
            <a:off x="877609" y="2162791"/>
            <a:ext cx="10551886" cy="5029705"/>
          </a:xfrm>
          <a:prstGeom prst="rect">
            <a:avLst/>
          </a:prstGeom>
        </p:spPr>
      </p:pic>
      <p:pic>
        <p:nvPicPr>
          <p:cNvPr id="7" name="图片 6"/>
          <p:cNvPicPr>
            <a:picLocks noChangeAspect="1"/>
          </p:cNvPicPr>
          <p:nvPr/>
        </p:nvPicPr>
        <p:blipFill>
          <a:blip r:embed="rId4"/>
          <a:stretch>
            <a:fillRect/>
          </a:stretch>
        </p:blipFill>
        <p:spPr>
          <a:xfrm>
            <a:off x="499159" y="1815324"/>
            <a:ext cx="11308785" cy="52523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60523132948"/>
  <p:tag name="MH_LIBRARY" val="GRAPHIC"/>
  <p:tag name="MH_TYPE" val="SubTitle"/>
  <p:tag name="MH_ORDER" val="3"/>
</p:tagLst>
</file>

<file path=ppt/tags/tag10.xml><?xml version="1.0" encoding="utf-8"?>
<p:tagLst xmlns:p="http://schemas.openxmlformats.org/presentationml/2006/main">
  <p:tag name="MH" val="20160523132807"/>
  <p:tag name="MH_LIBRARY" val="GRAPHIC"/>
  <p:tag name="MH_TYPE" val="SubTitle"/>
  <p:tag name="MH_ORDER" val="2"/>
</p:tagLst>
</file>

<file path=ppt/tags/tag11.xml><?xml version="1.0" encoding="utf-8"?>
<p:tagLst xmlns:p="http://schemas.openxmlformats.org/presentationml/2006/main">
  <p:tag name="MH" val="20160523132807"/>
  <p:tag name="MH_LIBRARY" val="GRAPHIC"/>
  <p:tag name="MH_TYPE" val="Other"/>
  <p:tag name="MH_ORDER" val="9"/>
</p:tagLst>
</file>

<file path=ppt/tags/tag12.xml><?xml version="1.0" encoding="utf-8"?>
<p:tagLst xmlns:p="http://schemas.openxmlformats.org/presentationml/2006/main">
  <p:tag name="MH" val="20160523132807"/>
  <p:tag name="MH_LIBRARY" val="GRAPHIC"/>
  <p:tag name="MH_TYPE" val="SubTitle"/>
  <p:tag name="MH_ORDER" val="5"/>
</p:tagLst>
</file>

<file path=ppt/tags/tag13.xml><?xml version="1.0" encoding="utf-8"?>
<p:tagLst xmlns:p="http://schemas.openxmlformats.org/presentationml/2006/main">
  <p:tag name="MH" val="20160326095826"/>
  <p:tag name="MH_LIBRARY" val="GRAPHIC"/>
  <p:tag name="MH_TYPE" val="SubTitle"/>
  <p:tag name="MH_ORDER" val="4"/>
</p:tagLst>
</file>

<file path=ppt/tags/tag14.xml><?xml version="1.0" encoding="utf-8"?>
<p:tagLst xmlns:p="http://schemas.openxmlformats.org/presentationml/2006/main">
  <p:tag name="MH" val="20160523132750"/>
  <p:tag name="MH_LIBRARY" val="GRAPHIC"/>
  <p:tag name="MH_TYPE" val="SubTitle"/>
  <p:tag name="MH_ORDER" val="1"/>
</p:tagLst>
</file>

<file path=ppt/tags/tag15.xml><?xml version="1.0" encoding="utf-8"?>
<p:tagLst xmlns:p="http://schemas.openxmlformats.org/presentationml/2006/main">
  <p:tag name="MH" val="20160523132750"/>
  <p:tag name="MH_LIBRARY" val="GRAPHIC"/>
  <p:tag name="MH_TYPE" val="SubTitle"/>
  <p:tag name="MH_ORDER" val="2"/>
</p:tagLst>
</file>

<file path=ppt/tags/tag16.xml><?xml version="1.0" encoding="utf-8"?>
<p:tagLst xmlns:p="http://schemas.openxmlformats.org/presentationml/2006/main">
  <p:tag name="MH" val="20160523132750"/>
  <p:tag name="MH_LIBRARY" val="GRAPHIC"/>
  <p:tag name="MH_TYPE" val="SubTitle"/>
  <p:tag name="MH_ORDER" val="2"/>
</p:tagLst>
</file>

<file path=ppt/tags/tag17.xml><?xml version="1.0" encoding="utf-8"?>
<p:tagLst xmlns:p="http://schemas.openxmlformats.org/presentationml/2006/main">
  <p:tag name="MH" val="20160523132750"/>
  <p:tag name="MH_LIBRARY" val="GRAPHIC"/>
  <p:tag name="MH_TYPE" val="SubTitle"/>
  <p:tag name="MH_ORDER" val="2"/>
</p:tagLst>
</file>

<file path=ppt/tags/tag18.xml><?xml version="1.0" encoding="utf-8"?>
<p:tagLst xmlns:p="http://schemas.openxmlformats.org/presentationml/2006/main">
  <p:tag name="MH" val="20160326100456"/>
  <p:tag name="MH_LIBRARY" val="GRAPHIC"/>
  <p:tag name="MH_ORDER" val="Rectangle 30"/>
</p:tagLst>
</file>

<file path=ppt/tags/tag2.xml><?xml version="1.0" encoding="utf-8"?>
<p:tagLst xmlns:p="http://schemas.openxmlformats.org/presentationml/2006/main">
  <p:tag name="MH" val="20160523132948"/>
  <p:tag name="MH_LIBRARY" val="GRAPHIC"/>
  <p:tag name="MH_TYPE" val="SubTitle"/>
  <p:tag name="MH_ORDER" val="3"/>
</p:tagLst>
</file>

<file path=ppt/tags/tag3.xml><?xml version="1.0" encoding="utf-8"?>
<p:tagLst xmlns:p="http://schemas.openxmlformats.org/presentationml/2006/main">
  <p:tag name="MH" val="20160523132948"/>
  <p:tag name="MH_LIBRARY" val="GRAPHIC"/>
  <p:tag name="MH_TYPE" val="SubTitle"/>
  <p:tag name="MH_ORDER" val="3"/>
</p:tagLst>
</file>

<file path=ppt/tags/tag4.xml><?xml version="1.0" encoding="utf-8"?>
<p:tagLst xmlns:p="http://schemas.openxmlformats.org/presentationml/2006/main">
  <p:tag name="MH" val="20160523132948"/>
  <p:tag name="MH_LIBRARY" val="GRAPHIC"/>
  <p:tag name="MH_TYPE" val="SubTitle"/>
  <p:tag name="MH_ORDER" val="3"/>
</p:tagLst>
</file>

<file path=ppt/tags/tag5.xml><?xml version="1.0" encoding="utf-8"?>
<p:tagLst xmlns:p="http://schemas.openxmlformats.org/presentationml/2006/main">
  <p:tag name="MH" val="20160523132948"/>
  <p:tag name="MH_LIBRARY" val="GRAPHIC"/>
  <p:tag name="MH_TYPE" val="SubTitle"/>
  <p:tag name="MH_ORDER" val="3"/>
</p:tagLst>
</file>

<file path=ppt/tags/tag6.xml><?xml version="1.0" encoding="utf-8"?>
<p:tagLst xmlns:p="http://schemas.openxmlformats.org/presentationml/2006/main">
  <p:tag name="MH" val="20160523132948"/>
  <p:tag name="MH_LIBRARY" val="GRAPHIC"/>
  <p:tag name="MH_TYPE" val="SubTitle"/>
  <p:tag name="MH_ORDER" val="3"/>
</p:tagLst>
</file>

<file path=ppt/tags/tag7.xml><?xml version="1.0" encoding="utf-8"?>
<p:tagLst xmlns:p="http://schemas.openxmlformats.org/presentationml/2006/main">
  <p:tag name="MH" val="20161214221724"/>
  <p:tag name="MH_LIBRARY" val="GRAPHIC"/>
  <p:tag name="MH_TYPE" val="SubTitle"/>
  <p:tag name="MH_ORDER" val="1"/>
</p:tagLst>
</file>

<file path=ppt/tags/tag8.xml><?xml version="1.0" encoding="utf-8"?>
<p:tagLst xmlns:p="http://schemas.openxmlformats.org/presentationml/2006/main">
  <p:tag name="MH" val="20161214221724"/>
  <p:tag name="MH_LIBRARY" val="GRAPHIC"/>
  <p:tag name="MH_TYPE" val="SubTitle"/>
  <p:tag name="MH_ORDER" val="1"/>
</p:tagLst>
</file>

<file path=ppt/tags/tag9.xml><?xml version="1.0" encoding="utf-8"?>
<p:tagLst xmlns:p="http://schemas.openxmlformats.org/presentationml/2006/main">
  <p:tag name="MH" val="20160523132807"/>
  <p:tag name="MH_LIBRARY" val="GRAPHIC"/>
  <p:tag name="MH_TYPE" val="Other"/>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3808</Words>
  <Application>WPS 演示</Application>
  <PresentationFormat>宽屏</PresentationFormat>
  <Paragraphs>436</Paragraphs>
  <Slides>70</Slides>
  <Notes>7</Notes>
  <HiddenSlides>0</HiddenSlides>
  <MMClips>0</MMClips>
  <ScaleCrop>false</ScaleCrop>
  <HeadingPairs>
    <vt:vector size="6" baseType="variant">
      <vt:variant>
        <vt:lpstr>已用的字体</vt:lpstr>
      </vt:variant>
      <vt:variant>
        <vt:i4>22</vt:i4>
      </vt:variant>
      <vt:variant>
        <vt:lpstr>主题</vt:lpstr>
      </vt:variant>
      <vt:variant>
        <vt:i4>4</vt:i4>
      </vt:variant>
      <vt:variant>
        <vt:lpstr>幻灯片标题</vt:lpstr>
      </vt:variant>
      <vt:variant>
        <vt:i4>70</vt:i4>
      </vt:variant>
    </vt:vector>
  </HeadingPairs>
  <TitlesOfParts>
    <vt:vector size="96" baseType="lpstr">
      <vt:lpstr>Arial</vt:lpstr>
      <vt:lpstr>宋体</vt:lpstr>
      <vt:lpstr>Wingdings</vt:lpstr>
      <vt:lpstr>微软雅黑</vt:lpstr>
      <vt:lpstr>黑体</vt:lpstr>
      <vt:lpstr>Franklin Gothic Book</vt:lpstr>
      <vt:lpstr>Calibri</vt:lpstr>
      <vt:lpstr>Times New Roman</vt:lpstr>
      <vt:lpstr>Arial Unicode MS</vt:lpstr>
      <vt:lpstr>楷体</vt:lpstr>
      <vt:lpstr>华文楷体</vt:lpstr>
      <vt:lpstr>Wingdings 3</vt:lpstr>
      <vt:lpstr>幼圆</vt:lpstr>
      <vt:lpstr>华文行楷</vt:lpstr>
      <vt:lpstr>仿宋_GB2312</vt:lpstr>
      <vt:lpstr>Verdana</vt:lpstr>
      <vt:lpstr>CAJ FNT03</vt:lpstr>
      <vt:lpstr>Impact</vt:lpstr>
      <vt:lpstr>段宁毛笔行书</vt:lpstr>
      <vt:lpstr>Aharoni</vt:lpstr>
      <vt:lpstr>仿宋</vt:lpstr>
      <vt:lpstr>Vrinda</vt:lpstr>
      <vt:lpstr>Office 主题</vt:lpstr>
      <vt:lpstr>Office 主题​​</vt:lpstr>
      <vt:lpstr>1_Office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CNKI——做你的科研好助手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4.跟踪分享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zy</dc:creator>
  <cp:lastModifiedBy>Administrator</cp:lastModifiedBy>
  <cp:revision>212</cp:revision>
  <dcterms:created xsi:type="dcterms:W3CDTF">2017-03-21T06:05:00Z</dcterms:created>
  <dcterms:modified xsi:type="dcterms:W3CDTF">2018-05-23T05:03:01Z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