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8"/>
  </p:notesMasterIdLst>
  <p:sldIdLst>
    <p:sldId id="256" r:id="rId4"/>
    <p:sldId id="258" r:id="rId5"/>
    <p:sldId id="261" r:id="rId6"/>
    <p:sldId id="320" r:id="rId7"/>
    <p:sldId id="333" r:id="rId8"/>
    <p:sldId id="334" r:id="rId9"/>
    <p:sldId id="310" r:id="rId10"/>
    <p:sldId id="321" r:id="rId11"/>
    <p:sldId id="322" r:id="rId12"/>
    <p:sldId id="336" r:id="rId13"/>
    <p:sldId id="337" r:id="rId14"/>
    <p:sldId id="329" r:id="rId15"/>
    <p:sldId id="324" r:id="rId16"/>
    <p:sldId id="325" r:id="rId17"/>
    <p:sldId id="338" r:id="rId18"/>
    <p:sldId id="339" r:id="rId19"/>
    <p:sldId id="340" r:id="rId20"/>
    <p:sldId id="311" r:id="rId21"/>
    <p:sldId id="330" r:id="rId22"/>
    <p:sldId id="331" r:id="rId23"/>
    <p:sldId id="335" r:id="rId24"/>
    <p:sldId id="341" r:id="rId25"/>
    <p:sldId id="290" r:id="rId26"/>
    <p:sldId id="257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64" d="100"/>
          <a:sy n="64" d="100"/>
        </p:scale>
        <p:origin x="13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94F4-0C4C-4441-B92A-48A7422535E4}" type="datetimeFigureOut">
              <a:rPr lang="zh-CN" altLang="en-US" smtClean="0"/>
              <a:pPr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B2BB-5C38-4CCE-BEC1-970202CA4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97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2E92-F927-4DC9-BF96-CDA5CE525582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51800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0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作者可以直接点击查看期刊投稿和手稿准备等信息。</a:t>
            </a:r>
            <a:endParaRPr lang="en-US" altLang="zh-CN" dirty="0" smtClean="0"/>
          </a:p>
          <a:p>
            <a:r>
              <a:rPr lang="zh-CN" altLang="en-US" dirty="0" smtClean="0"/>
              <a:t>审稿人可以点击链接查看审稿的政策和进程。</a:t>
            </a:r>
            <a:endParaRPr lang="en-US" altLang="zh-CN" dirty="0" smtClean="0"/>
          </a:p>
          <a:p>
            <a:r>
              <a:rPr lang="en-US" altLang="zh-CN" dirty="0" smtClean="0"/>
              <a:t>Collections-》PRL—</a:t>
            </a:r>
          </a:p>
          <a:p>
            <a:r>
              <a:rPr lang="en-US" altLang="zh-CN" dirty="0" smtClean="0"/>
              <a:t>Subjects-》PRX-</a:t>
            </a:r>
            <a:r>
              <a:rPr lang="zh-CN" altLang="en-US" dirty="0" smtClean="0"/>
              <a:t>每篇文章都包含</a:t>
            </a:r>
            <a:r>
              <a:rPr lang="en-US" altLang="zh-CN" dirty="0" err="1" smtClean="0"/>
              <a:t>PHYsh</a:t>
            </a:r>
            <a:r>
              <a:rPr lang="zh-CN" altLang="en-US" dirty="0" smtClean="0"/>
              <a:t>（物理学科主题词）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78EC-7F72-4285-8F6D-9EFB4323AF72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5103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sz="32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>
              <a:defRPr lang="zh-CN" altLang="en-US" sz="24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>
              <a:defRPr lang="zh-CN" altLang="en-US" sz="20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>
              <a:defRPr lang="zh-CN" altLang="en-US" sz="2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</a:lstStyle>
          <a:p>
            <a:pPr marL="342900" lvl="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928926" y="6356350"/>
            <a:ext cx="4071966" cy="365125"/>
          </a:xfr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PPT 标头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95450"/>
          </a:xfrm>
          <a:prstGeom prst="rect">
            <a:avLst/>
          </a:prstGeom>
        </p:spPr>
      </p:pic>
      <p:pic>
        <p:nvPicPr>
          <p:cNvPr id="8" name="Picture 2" descr="E:\资料\iGroup模板\iGroup 应用文件201309\iGroup Logo\igroup logo 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07" y="5670586"/>
            <a:ext cx="1169646" cy="11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group ppt 封面图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BACC-4831-4511-966B-52FC34425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资料\iGroup模板\iGroup 应用文件201309\iGroup Logo\igroup logo 英文版全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496" y="5886586"/>
            <a:ext cx="2232488" cy="900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marL="74295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86050" y="6356350"/>
            <a:ext cx="4071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1527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Lycia\桌面\图片1_副本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3526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lang="zh-CN" altLang="en-US" sz="4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32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8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4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hyperlink" Target="mailto:info@igroup.com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8072494" cy="1470025"/>
          </a:xfrm>
        </p:spPr>
        <p:txBody>
          <a:bodyPr/>
          <a:lstStyle/>
          <a:p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出版社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电子期刊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副标题 4"/>
          <p:cNvSpPr txBox="1">
            <a:spLocks/>
          </p:cNvSpPr>
          <p:nvPr/>
        </p:nvSpPr>
        <p:spPr>
          <a:xfrm>
            <a:off x="1371600" y="43910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iGroup ·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429684" cy="327450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期刊界面</a:t>
            </a:r>
            <a:endParaRPr lang="zh-CN" altLang="en-US" sz="3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10</a:t>
            </a:fld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3214678" y="2857496"/>
            <a:ext cx="571504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1357290" y="3500438"/>
            <a:ext cx="1571636" cy="928694"/>
          </a:xfrm>
          <a:prstGeom prst="callout2">
            <a:avLst>
              <a:gd name="adj1" fmla="val 20313"/>
              <a:gd name="adj2" fmla="val 101453"/>
              <a:gd name="adj3" fmla="val 20313"/>
              <a:gd name="adj4" fmla="val 115299"/>
              <a:gd name="adj5" fmla="val -20476"/>
              <a:gd name="adj6" fmla="val 13032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点此可查看每本期刊的简介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119603" y="1586002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86182" y="2857496"/>
            <a:ext cx="49664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线形标注 2(无边框) 12"/>
          <p:cNvSpPr/>
          <p:nvPr/>
        </p:nvSpPr>
        <p:spPr>
          <a:xfrm>
            <a:off x="4786314" y="2643182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14282" y="1714488"/>
            <a:ext cx="500066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线形标注 2(无边框) 15"/>
          <p:cNvSpPr/>
          <p:nvPr/>
        </p:nvSpPr>
        <p:spPr>
          <a:xfrm>
            <a:off x="1214414" y="1428736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选择期刊</a:t>
            </a:r>
          </a:p>
        </p:txBody>
      </p:sp>
      <p:sp>
        <p:nvSpPr>
          <p:cNvPr id="17" name="线形标注 2(无边框) 16"/>
          <p:cNvSpPr/>
          <p:nvPr/>
        </p:nvSpPr>
        <p:spPr>
          <a:xfrm>
            <a:off x="7215206" y="1000108"/>
            <a:ext cx="1714512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4358"/>
              <a:gd name="adj6" fmla="val -4810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</p:txBody>
      </p:sp>
      <p:sp>
        <p:nvSpPr>
          <p:cNvPr id="15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11</a:t>
            </a:fld>
            <a:endParaRPr lang="en-US"/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pic>
        <p:nvPicPr>
          <p:cNvPr id="49154" name="Picture 2" descr="C:\Documents and Settings\Lycia\桌面\APS Journals1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928958" cy="317978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571472" y="1428736"/>
            <a:ext cx="1643074" cy="307183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3786182" y="1000108"/>
            <a:ext cx="2714644" cy="150019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7322"/>
              <a:gd name="adj6" fmla="val -297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”下拉选项中选择一份期刊，以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为例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642910" y="4929198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2"/>
          <p:cNvGrpSpPr/>
          <p:nvPr/>
        </p:nvGrpSpPr>
        <p:grpSpPr>
          <a:xfrm>
            <a:off x="1785918" y="3571876"/>
            <a:ext cx="7143800" cy="2500329"/>
            <a:chOff x="357158" y="2643182"/>
            <a:chExt cx="8358246" cy="3437953"/>
          </a:xfrm>
        </p:grpSpPr>
        <p:grpSp>
          <p:nvGrpSpPr>
            <p:cNvPr id="3" name="组合 12"/>
            <p:cNvGrpSpPr/>
            <p:nvPr/>
          </p:nvGrpSpPr>
          <p:grpSpPr>
            <a:xfrm>
              <a:off x="357158" y="2643182"/>
              <a:ext cx="8358246" cy="3437953"/>
              <a:chOff x="500034" y="1928802"/>
              <a:chExt cx="8358246" cy="3437953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034" y="1928802"/>
                <a:ext cx="8059593" cy="13319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8" name="线形标注 2(无边框) 17"/>
              <p:cNvSpPr/>
              <p:nvPr/>
            </p:nvSpPr>
            <p:spPr>
              <a:xfrm>
                <a:off x="642910" y="3714752"/>
                <a:ext cx="1285884" cy="1652003"/>
              </a:xfrm>
              <a:prstGeom prst="callout2">
                <a:avLst>
                  <a:gd name="adj1" fmla="val 11194"/>
                  <a:gd name="adj2" fmla="val -5801"/>
                  <a:gd name="adj3" fmla="val -5561"/>
                  <a:gd name="adj4" fmla="val -18140"/>
                  <a:gd name="adj5" fmla="val -47895"/>
                  <a:gd name="adj6" fmla="val -7591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编辑推荐和入选</a:t>
                </a:r>
                <a:r>
                  <a:rPr lang="en-US" altLang="zh-CN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《physics》</a:t>
                </a: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的内容</a:t>
                </a:r>
              </a:p>
            </p:txBody>
          </p:sp>
          <p:sp>
            <p:nvSpPr>
              <p:cNvPr id="19" name="线形标注 2(无边框) 18"/>
              <p:cNvSpPr/>
              <p:nvPr/>
            </p:nvSpPr>
            <p:spPr>
              <a:xfrm>
                <a:off x="2000233" y="3714751"/>
                <a:ext cx="1000132" cy="1357322"/>
              </a:xfrm>
              <a:prstGeom prst="callout2">
                <a:avLst>
                  <a:gd name="adj1" fmla="val 17461"/>
                  <a:gd name="adj2" fmla="val -4148"/>
                  <a:gd name="adj3" fmla="val -3211"/>
                  <a:gd name="adj4" fmla="val -24519"/>
                  <a:gd name="adj5" fmla="val -53378"/>
                  <a:gd name="adj6" fmla="val -14205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 algn="just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近期出版的内容</a:t>
                </a:r>
              </a:p>
            </p:txBody>
          </p:sp>
          <p:sp>
            <p:nvSpPr>
              <p:cNvPr id="20" name="线形标注 2(无边框) 19"/>
              <p:cNvSpPr/>
              <p:nvPr/>
            </p:nvSpPr>
            <p:spPr>
              <a:xfrm>
                <a:off x="3071802" y="3714752"/>
                <a:ext cx="1273026" cy="1553778"/>
              </a:xfrm>
              <a:prstGeom prst="callout2">
                <a:avLst>
                  <a:gd name="adj1" fmla="val 17461"/>
                  <a:gd name="adj2" fmla="val -4148"/>
                  <a:gd name="adj3" fmla="val -3211"/>
                  <a:gd name="adj4" fmla="val -24519"/>
                  <a:gd name="adj5" fmla="val -53378"/>
                  <a:gd name="adj6" fmla="val -14205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 algn="just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已经被接受、准备发行的论文</a:t>
                </a:r>
              </a:p>
            </p:txBody>
          </p:sp>
          <p:sp>
            <p:nvSpPr>
              <p:cNvPr id="21" name="线形标注 2(无边框) 20"/>
              <p:cNvSpPr/>
              <p:nvPr/>
            </p:nvSpPr>
            <p:spPr>
              <a:xfrm>
                <a:off x="7858148" y="3714751"/>
                <a:ext cx="1000132" cy="1160867"/>
              </a:xfrm>
              <a:prstGeom prst="callout2">
                <a:avLst>
                  <a:gd name="adj1" fmla="val 17461"/>
                  <a:gd name="adj2" fmla="val -4148"/>
                  <a:gd name="adj3" fmla="val -3211"/>
                  <a:gd name="adj4" fmla="val -24519"/>
                  <a:gd name="adj5" fmla="val -53378"/>
                  <a:gd name="adj6" fmla="val -14205"/>
                </a:avLst>
              </a:prstGeom>
              <a:solidFill>
                <a:srgbClr val="FFE9A3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lvl="1" algn="just">
                  <a:lnSpc>
                    <a:spcPct val="150000"/>
                  </a:lnSpc>
                  <a:defRPr/>
                </a:pPr>
                <a:r>
                  <a:rPr lang="zh-CN" altLang="en-US" sz="1400" dirty="0" smtClean="0">
                    <a:solidFill>
                      <a:prstClr val="black"/>
                    </a:solidFill>
                    <a:latin typeface="微软雅黑" pitchFamily="34" charset="-122"/>
                    <a:ea typeface="微软雅黑" pitchFamily="34" charset="-122"/>
                  </a:rPr>
                  <a:t>期刊编辑等信息</a:t>
                </a:r>
              </a:p>
            </p:txBody>
          </p:sp>
        </p:grpSp>
        <p:sp>
          <p:nvSpPr>
            <p:cNvPr id="15" name="线形标注 2(无边框) 14"/>
            <p:cNvSpPr/>
            <p:nvPr/>
          </p:nvSpPr>
          <p:spPr>
            <a:xfrm>
              <a:off x="4714874" y="4500571"/>
              <a:ext cx="1158725" cy="1384111"/>
            </a:xfrm>
            <a:prstGeom prst="callout2">
              <a:avLst>
                <a:gd name="adj1" fmla="val 17461"/>
                <a:gd name="adj2" fmla="val -4148"/>
                <a:gd name="adj3" fmla="val -3211"/>
                <a:gd name="adj4" fmla="val -24519"/>
                <a:gd name="adj5" fmla="val -53378"/>
                <a:gd name="adj6" fmla="val -14205"/>
              </a:avLst>
            </a:prstGeom>
            <a:solidFill>
              <a:srgbClr val="FFE9A3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1" algn="just">
                <a:lnSpc>
                  <a:spcPct val="150000"/>
                </a:lnSpc>
                <a:defRPr/>
              </a:pPr>
              <a:r>
                <a:rPr lang="zh-CN" altLang="en-US" sz="1400" dirty="0" smtClean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作者和审稿人须知信息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286116" y="3429000"/>
              <a:ext cx="1785950" cy="3571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51"/>
              <a:endParaRPr lang="zh-CN" altLang="en-US" sz="2500" kern="0" dirty="0">
                <a:solidFill>
                  <a:srgbClr val="FEBD24"/>
                </a:solidFill>
                <a:sym typeface="Helvetica Light"/>
              </a:endParaRPr>
            </a:p>
          </p:txBody>
        </p:sp>
      </p:grpSp>
      <p:sp>
        <p:nvSpPr>
          <p:cNvPr id="2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12</a:t>
            </a:fld>
            <a:endParaRPr lang="en-US"/>
          </a:p>
        </p:txBody>
      </p:sp>
      <p:pic>
        <p:nvPicPr>
          <p:cNvPr id="50178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785786" y="5286388"/>
            <a:ext cx="1857388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714876" y="4071942"/>
            <a:ext cx="3071834" cy="128588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36307"/>
              <a:gd name="adj6" fmla="val -2581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页面底端灰色区域，可查询现刊及早期期刊，以及该刊的影响因子情况等内容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00415"/>
            <a:ext cx="7429500" cy="485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 rot="16200000">
            <a:off x="2000232" y="4357694"/>
            <a:ext cx="785818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153" y="1520968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APS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期刊检索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13</a:t>
            </a:fld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6326338" y="1500174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425088" y="2030966"/>
            <a:ext cx="3194797" cy="216393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-15959"/>
              <a:gd name="adj6" fmla="val 18493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输入期刊名、卷、页码、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DOI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等基本信息，以期刊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中的一篇文章为例，输入期刊名、卷号等，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Phys. Rev. A 89, 023804</a:t>
            </a: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7754" y="3030222"/>
            <a:ext cx="5372310" cy="302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下箭头 14"/>
          <p:cNvSpPr/>
          <p:nvPr/>
        </p:nvSpPr>
        <p:spPr>
          <a:xfrm>
            <a:off x="6286512" y="2143116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(无边框) 15"/>
          <p:cNvSpPr/>
          <p:nvPr/>
        </p:nvSpPr>
        <p:spPr>
          <a:xfrm>
            <a:off x="3779067" y="541946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4450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得到所需文章，点击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14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067050" cy="457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6167623" cy="34480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429256" y="1714488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500694" y="221455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7143768" y="2214554"/>
            <a:ext cx="1714512" cy="257176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46574"/>
              <a:gd name="adj6" fmla="val -7111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点击快速检索下拉符号，得到检索框，可根据作者、摘要、文章名等各种信息检索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28662" y="3214686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线形标注 2(无边框) 11"/>
          <p:cNvSpPr/>
          <p:nvPr/>
        </p:nvSpPr>
        <p:spPr>
          <a:xfrm>
            <a:off x="6572264" y="4572008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可对搜索范围进一步筛选</a:t>
            </a:r>
          </a:p>
        </p:txBody>
      </p:sp>
      <p:sp>
        <p:nvSpPr>
          <p:cNvPr id="14" name="右箭头 13"/>
          <p:cNvSpPr/>
          <p:nvPr/>
        </p:nvSpPr>
        <p:spPr>
          <a:xfrm>
            <a:off x="1571604" y="3214686"/>
            <a:ext cx="1071570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5362" y="1087438"/>
            <a:ext cx="5847687" cy="298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圆角矩形 14"/>
          <p:cNvSpPr/>
          <p:nvPr/>
        </p:nvSpPr>
        <p:spPr>
          <a:xfrm>
            <a:off x="3357554" y="1285860"/>
            <a:ext cx="5429288" cy="278608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358246" cy="2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16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14282" y="3786190"/>
            <a:ext cx="2143140" cy="50006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1178695" y="3250405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线形标注 2(无边框) 14"/>
          <p:cNvSpPr/>
          <p:nvPr/>
        </p:nvSpPr>
        <p:spPr>
          <a:xfrm>
            <a:off x="2285984" y="5000636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可选择对搜索结果进行排序</a:t>
            </a:r>
          </a:p>
        </p:txBody>
      </p:sp>
      <p:sp>
        <p:nvSpPr>
          <p:cNvPr id="18" name="线形标注 2(无边框) 17"/>
          <p:cNvSpPr/>
          <p:nvPr/>
        </p:nvSpPr>
        <p:spPr>
          <a:xfrm>
            <a:off x="5000628" y="4429132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选择检索领域，多种选择</a:t>
            </a:r>
          </a:p>
        </p:txBody>
      </p:sp>
      <p:sp>
        <p:nvSpPr>
          <p:cNvPr id="19" name="右箭头 18"/>
          <p:cNvSpPr/>
          <p:nvPr/>
        </p:nvSpPr>
        <p:spPr>
          <a:xfrm rot="5400000">
            <a:off x="7893867" y="2750339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线形标注 2(无边框) 19"/>
          <p:cNvSpPr/>
          <p:nvPr/>
        </p:nvSpPr>
        <p:spPr>
          <a:xfrm>
            <a:off x="7215206" y="4357694"/>
            <a:ext cx="1428792" cy="642942"/>
          </a:xfrm>
          <a:prstGeom prst="callout2">
            <a:avLst>
              <a:gd name="adj1" fmla="val -9355"/>
              <a:gd name="adj2" fmla="val 28835"/>
              <a:gd name="adj3" fmla="val -29047"/>
              <a:gd name="adj4" fmla="val 36844"/>
              <a:gd name="adj5" fmla="val -173221"/>
              <a:gd name="adj6" fmla="val 1120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增加检索项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2357422" y="2928934"/>
            <a:ext cx="5143536" cy="92869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857628"/>
            <a:ext cx="6732879" cy="248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88583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17</a:t>
            </a:fld>
            <a:endParaRPr lang="en-US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929190" y="1214422"/>
            <a:ext cx="3714776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05056"/>
              <a:gd name="adj6" fmla="val -3357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以文章“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Effective dissipation and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nonlocality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induced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nonparaxiality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”为例，选择“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Title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”，输入文章名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28860" y="2928934"/>
            <a:ext cx="5286412" cy="4286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4429124" y="364331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2(无边框) 13"/>
          <p:cNvSpPr/>
          <p:nvPr/>
        </p:nvSpPr>
        <p:spPr>
          <a:xfrm>
            <a:off x="6858016" y="5000636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1497"/>
              <a:gd name="adj6" fmla="val -364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得到搜索结果，点击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786050" y="6356350"/>
            <a:ext cx="4071966" cy="365125"/>
          </a:xfrm>
        </p:spPr>
        <p:txBody>
          <a:bodyPr/>
          <a:lstStyle/>
          <a:p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1" y="4759895"/>
            <a:ext cx="4936509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6" y="2500188"/>
              <a:ext cx="4171705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18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19</a:t>
            </a:fld>
            <a:endParaRPr lang="en-US"/>
          </a:p>
        </p:txBody>
      </p:sp>
      <p:pic>
        <p:nvPicPr>
          <p:cNvPr id="4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000100" y="5214950"/>
            <a:ext cx="1714512" cy="7858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2143108" y="4500570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期刊页面其它信息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线形标注 2(无边框) 4"/>
          <p:cNvSpPr/>
          <p:nvPr/>
        </p:nvSpPr>
        <p:spPr>
          <a:xfrm>
            <a:off x="3714744" y="4572008"/>
            <a:ext cx="214314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84600"/>
              <a:gd name="adj6" fmla="val -4534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期刊页面底端提供多种信息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545934" cy="174308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500034" y="2500306"/>
            <a:ext cx="1214446" cy="16430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线形标注 2(无边框) 13"/>
          <p:cNvSpPr/>
          <p:nvPr/>
        </p:nvSpPr>
        <p:spPr>
          <a:xfrm>
            <a:off x="2428860" y="2000240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作者投稿、获得免费资源等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214810" y="3214686"/>
            <a:ext cx="1285884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5857884" y="1928802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图书馆员获取使用统计报告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5"/>
          <p:cNvGrpSpPr>
            <a:grpSpLocks/>
          </p:cNvGrpSpPr>
          <p:nvPr/>
        </p:nvGrpSpPr>
        <p:grpSpPr bwMode="auto">
          <a:xfrm>
            <a:off x="2100713" y="2040489"/>
            <a:ext cx="4194318" cy="888445"/>
            <a:chOff x="4247964" y="2057753"/>
            <a:chExt cx="4195326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2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6"/>
          <p:cNvGrpSpPr>
            <a:grpSpLocks/>
          </p:cNvGrpSpPr>
          <p:nvPr/>
        </p:nvGrpSpPr>
        <p:grpSpPr bwMode="auto">
          <a:xfrm>
            <a:off x="2100713" y="3429000"/>
            <a:ext cx="4494080" cy="812247"/>
            <a:chOff x="4247964" y="2057753"/>
            <a:chExt cx="4494206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0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2096300" y="4759895"/>
            <a:ext cx="4936511" cy="812245"/>
            <a:chOff x="4247964" y="2057753"/>
            <a:chExt cx="4936949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6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2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Lycia\桌面\APS Journals - RSS Feeds for 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75507"/>
            <a:ext cx="6500858" cy="43729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20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1142976" y="2357430"/>
            <a:ext cx="42862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线形标注 2(无边框) 5"/>
          <p:cNvSpPr/>
          <p:nvPr/>
        </p:nvSpPr>
        <p:spPr>
          <a:xfrm>
            <a:off x="2571736" y="3071810"/>
            <a:ext cx="250033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9186"/>
              <a:gd name="adj6" fmla="val -3851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选择需要订阅的项目，点击订阅图标</a:t>
            </a: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订阅服务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方法：点击页面上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28628" cy="4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3648075" cy="6381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 rot="16200000">
            <a:off x="2821770" y="2035958"/>
            <a:ext cx="250033" cy="10358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H="1">
            <a:off x="3500430" y="2214554"/>
            <a:ext cx="3633814" cy="6429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5362555" y="3455862"/>
            <a:ext cx="3571900" cy="221457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26617"/>
              <a:gd name="adj6" fmla="val -3410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浏览器加载弹出的页面，或者将弹出页面的网址复制到电脑中的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阅读软件上，增加订阅选项，即可通过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IE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浏览器或</a:t>
            </a:r>
            <a:r>
              <a:rPr lang="en-US" altLang="zh-CN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阅读软件浏览订阅内容。</a:t>
            </a:r>
            <a:endParaRPr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0034" y="714356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远程访问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5147" y="1434641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APS</a:t>
            </a:r>
            <a:r>
              <a:rPr lang="zh-CN" altLang="en-US" dirty="0" smtClean="0"/>
              <a:t>数据库可设置远程临时访问权限，用于在校外访问，具体设置步骤如下：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  校园网范围内点击“</a:t>
            </a:r>
            <a:r>
              <a:rPr lang="en-US" altLang="zh-CN" dirty="0" smtClean="0"/>
              <a:t>Log In”</a:t>
            </a:r>
            <a:r>
              <a:rPr lang="zh-CN" altLang="en-US" dirty="0" smtClean="0"/>
              <a:t>，注册</a:t>
            </a:r>
            <a:r>
              <a:rPr lang="en-US" altLang="zh-CN" dirty="0" smtClean="0"/>
              <a:t>APS</a:t>
            </a:r>
            <a:r>
              <a:rPr lang="zh-CN" altLang="en-US" dirty="0" smtClean="0"/>
              <a:t>账号；</a:t>
            </a:r>
            <a:endParaRPr lang="en-US" altLang="zh-CN" dirty="0" smtClean="0"/>
          </a:p>
          <a:p>
            <a:r>
              <a:rPr lang="zh-CN" altLang="en-US" dirty="0" smtClean="0"/>
              <a:t>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  登录</a:t>
            </a:r>
            <a:r>
              <a:rPr lang="en-US" altLang="zh-CN" dirty="0" smtClean="0"/>
              <a:t>APS</a:t>
            </a:r>
            <a:r>
              <a:rPr lang="zh-CN" altLang="en-US" dirty="0" smtClean="0"/>
              <a:t>文章摘要主页，在页面右方点击“</a:t>
            </a:r>
            <a:r>
              <a:rPr lang="en-US" altLang="zh-CN" dirty="0" smtClean="0"/>
              <a:t>Go Mobile”</a:t>
            </a:r>
            <a:r>
              <a:rPr lang="zh-CN" altLang="en-US" dirty="0" smtClean="0"/>
              <a:t>链接，按提示激活；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28860" y="673228"/>
            <a:ext cx="625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APS</a:t>
            </a:r>
            <a:r>
              <a:rPr lang="zh-CN" altLang="en-US" b="1" dirty="0" smtClean="0"/>
              <a:t>支持远程访问，需要在校园范围内激活。具体操作如下：</a:t>
            </a:r>
            <a:endParaRPr lang="zh-CN" altLang="en-US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52" y="2493481"/>
            <a:ext cx="6365420" cy="27347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09138"/>
            <a:ext cx="4267419" cy="10414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22</a:t>
            </a:fld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878673" y="980728"/>
            <a:ext cx="73223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  激活成功后，登录</a:t>
            </a:r>
            <a:r>
              <a:rPr lang="en-US" altLang="zh-CN" dirty="0"/>
              <a:t>APS</a:t>
            </a:r>
            <a:r>
              <a:rPr lang="zh-CN" altLang="en-US" dirty="0"/>
              <a:t>期刊</a:t>
            </a:r>
            <a:r>
              <a:rPr lang="en-US" altLang="zh-CN" dirty="0"/>
              <a:t>https://journals.aps.org/login</a:t>
            </a:r>
            <a:r>
              <a:rPr lang="zh-CN" altLang="en-US" dirty="0"/>
              <a:t>，在“</a:t>
            </a:r>
            <a:r>
              <a:rPr lang="en-US" altLang="zh-CN" dirty="0"/>
              <a:t>Your Account”</a:t>
            </a:r>
            <a:r>
              <a:rPr lang="zh-CN" altLang="en-US" dirty="0"/>
              <a:t>栏可看到学校名称，登录的期刊名，访问权限截止时间。</a:t>
            </a:r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  有效期为三个月，如需再次使用，需要在校园网</a:t>
            </a:r>
            <a:r>
              <a:rPr lang="en-US" altLang="zh-CN" dirty="0"/>
              <a:t>IP</a:t>
            </a:r>
            <a:r>
              <a:rPr lang="zh-CN" altLang="en-US" dirty="0"/>
              <a:t>范围内重新激活。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38" y="2420888"/>
            <a:ext cx="6660232" cy="277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857224" y="235743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请不要使用下载软件进行下载，请不要进行系统性下载。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928670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合理使用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3581400"/>
          </a:xfrm>
          <a:prstGeom prst="rect">
            <a:avLst/>
          </a:prstGeom>
          <a:solidFill>
            <a:srgbClr val="FFE9A3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500188"/>
            <a:ext cx="4724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请就近联系以下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各代表处。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9613" y="25003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info@igroup.com.cn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9613" y="3286125"/>
            <a:ext cx="3648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上海：上海市斜土路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2899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号甲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601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（光启文化广场）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021-64454595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8032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505325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西安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：陕西省西安市碑林区长安路长安大街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CASA--A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--2207) </a:t>
            </a:r>
            <a:endParaRPr lang="en-US" altLang="zh-CN" sz="16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029-89353458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029-89353458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9613" y="4505325"/>
            <a:ext cx="3657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广州：越秀区东风中路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318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号嘉业大厦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2705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(510030)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020-83274076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020-83274078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57750" y="3286125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北京：海淀区知春路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号学院国际大厦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1213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室（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100083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010-82331971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010-82331961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14875" y="6273800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www.igroup.com.cn</a:t>
            </a: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693736"/>
            <a:ext cx="8643998" cy="10921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APS </a:t>
            </a:r>
            <a:r>
              <a:rPr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美国物理学会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American Physical Society</a:t>
            </a:r>
            <a:endParaRPr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596" y="2143116"/>
            <a:ext cx="4429156" cy="4500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sz="1600" dirty="0"/>
              <a:t>成立于</a:t>
            </a:r>
            <a:r>
              <a:rPr lang="en-US" altLang="zh-CN" sz="1600" dirty="0"/>
              <a:t>1899</a:t>
            </a:r>
            <a:r>
              <a:rPr sz="1600" dirty="0"/>
              <a:t>年</a:t>
            </a:r>
            <a:r>
              <a:rPr lang="en-US" altLang="zh-CN" sz="1600" dirty="0"/>
              <a:t>5</a:t>
            </a:r>
            <a:r>
              <a:rPr sz="1600" dirty="0"/>
              <a:t>月，</a:t>
            </a:r>
            <a:r>
              <a:rPr sz="1600" dirty="0" smtClean="0"/>
              <a:t>世界上最具声望的物理学专业学会之一</a:t>
            </a:r>
            <a:endParaRPr sz="1600" dirty="0"/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/>
              <a:t>APS</a:t>
            </a:r>
            <a:r>
              <a:rPr sz="1600" dirty="0"/>
              <a:t>出版的所有物理评论系列期刊分别是各专业领域最受尊重、被引用次数最多的科技期刊之一，</a:t>
            </a:r>
            <a:r>
              <a:rPr sz="1600" dirty="0" smtClean="0"/>
              <a:t>在全球物理学界及相关学科领域的研究者中具有极高的声望</a:t>
            </a:r>
            <a:endParaRPr sz="1600" dirty="0"/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</a:pPr>
            <a:r>
              <a:rPr lang="en-US" altLang="zh-CN" sz="1600" dirty="0"/>
              <a:t>APS</a:t>
            </a:r>
            <a:r>
              <a:rPr sz="1600" dirty="0"/>
              <a:t>提供全部回溯文献，数据最早回溯到</a:t>
            </a:r>
            <a:r>
              <a:rPr lang="en-US" altLang="zh-CN" sz="1600" dirty="0"/>
              <a:t>1893</a:t>
            </a:r>
            <a:r>
              <a:rPr sz="1600" dirty="0"/>
              <a:t>年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3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733352" cy="212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期刊品质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838501"/>
            <a:ext cx="8643998" cy="4525963"/>
          </a:xfrm>
        </p:spPr>
        <p:txBody>
          <a:bodyPr/>
          <a:lstStyle/>
          <a:p>
            <a:pPr lvl="0"/>
            <a:r>
              <a:rPr lang="zh-CN" altLang="zh-CN" sz="1800" dirty="0"/>
              <a:t>综合物理收录的</a:t>
            </a:r>
            <a:r>
              <a:rPr lang="en-US" altLang="zh-CN" sz="1800" dirty="0"/>
              <a:t> 85 </a:t>
            </a:r>
            <a:r>
              <a:rPr lang="zh-CN" altLang="zh-CN" sz="1800" dirty="0"/>
              <a:t>种期刊中，</a:t>
            </a:r>
            <a:r>
              <a:rPr lang="en-US" altLang="zh-CN" sz="1800" dirty="0"/>
              <a:t>Reviews of Modern Physics </a:t>
            </a:r>
            <a:r>
              <a:rPr lang="zh-CN" altLang="zh-CN" sz="1800" dirty="0"/>
              <a:t>影响因子排第一，引用量排</a:t>
            </a:r>
            <a:r>
              <a:rPr lang="zh-CN" altLang="zh-CN" sz="1800" dirty="0" smtClean="0"/>
              <a:t>第</a:t>
            </a:r>
            <a:r>
              <a:rPr lang="zh-CN" altLang="en-US" sz="1800" dirty="0" smtClean="0"/>
              <a:t>二</a:t>
            </a:r>
            <a:r>
              <a:rPr lang="zh-CN" altLang="zh-CN" sz="1800" dirty="0" smtClean="0"/>
              <a:t>； </a:t>
            </a:r>
            <a:r>
              <a:rPr lang="en-US" altLang="zh-CN" sz="1800" dirty="0"/>
              <a:t>Physical Review Letters </a:t>
            </a:r>
            <a:r>
              <a:rPr lang="zh-CN" altLang="zh-CN" sz="1800" dirty="0"/>
              <a:t>引用量排名第一；</a:t>
            </a:r>
          </a:p>
          <a:p>
            <a:pPr lvl="0"/>
            <a:r>
              <a:rPr lang="en-US" altLang="zh-CN" sz="1800" dirty="0"/>
              <a:t>Physical Review A </a:t>
            </a:r>
            <a:r>
              <a:rPr lang="zh-CN" altLang="zh-CN" sz="1800" dirty="0"/>
              <a:t>在光学收录的</a:t>
            </a:r>
            <a:r>
              <a:rPr lang="en-US" altLang="zh-CN" sz="1800" dirty="0"/>
              <a:t>115 </a:t>
            </a:r>
            <a:r>
              <a:rPr lang="zh-CN" altLang="zh-CN" sz="1800" dirty="0"/>
              <a:t>种期刊中，引用量排名第一；在原子、分子、化学物理学收录的</a:t>
            </a:r>
            <a:r>
              <a:rPr lang="en-US" altLang="zh-CN" sz="1800" dirty="0"/>
              <a:t>41 </a:t>
            </a:r>
            <a:r>
              <a:rPr lang="zh-CN" altLang="zh-CN" sz="1800" dirty="0"/>
              <a:t>种期刊中，引用量排名第二；</a:t>
            </a:r>
          </a:p>
          <a:p>
            <a:pPr lvl="0"/>
            <a:r>
              <a:rPr lang="en-US" altLang="zh-CN" sz="1800" dirty="0"/>
              <a:t>Physical Review B </a:t>
            </a:r>
            <a:r>
              <a:rPr lang="zh-CN" altLang="zh-CN" sz="1800" dirty="0"/>
              <a:t>在凝聚态物理收录的 </a:t>
            </a:r>
            <a:r>
              <a:rPr lang="en-US" altLang="zh-CN" sz="1800" dirty="0"/>
              <a:t>77 </a:t>
            </a:r>
            <a:r>
              <a:rPr lang="zh-CN" altLang="zh-CN" sz="1800" dirty="0"/>
              <a:t>种期刊中，引用量排名第一；</a:t>
            </a:r>
            <a:r>
              <a:rPr lang="en-US" altLang="zh-CN" sz="1800" dirty="0"/>
              <a:t>Physical Review C</a:t>
            </a:r>
            <a:r>
              <a:rPr lang="zh-CN" altLang="zh-CN" sz="1800" dirty="0"/>
              <a:t>在核物理收录的</a:t>
            </a:r>
            <a:r>
              <a:rPr lang="en-US" altLang="zh-CN" sz="1800" dirty="0"/>
              <a:t>35</a:t>
            </a:r>
            <a:r>
              <a:rPr lang="zh-CN" altLang="zh-CN" sz="1800" dirty="0"/>
              <a:t>种期刊中，引用量排名第二；</a:t>
            </a:r>
          </a:p>
          <a:p>
            <a:pPr lvl="0"/>
            <a:r>
              <a:rPr lang="en-US" altLang="zh-CN" sz="1800" dirty="0"/>
              <a:t>Physical Review D</a:t>
            </a:r>
            <a:r>
              <a:rPr lang="zh-CN" altLang="zh-CN" sz="1800" dirty="0"/>
              <a:t>在粒子和场物理学收录的</a:t>
            </a:r>
            <a:r>
              <a:rPr lang="en-US" altLang="zh-CN" sz="1800" dirty="0"/>
              <a:t>41</a:t>
            </a:r>
            <a:r>
              <a:rPr lang="zh-CN" altLang="zh-CN" sz="1800" dirty="0"/>
              <a:t>种期刊中，引用量排名第一、在天文学与天体物理学收录的</a:t>
            </a:r>
            <a:r>
              <a:rPr lang="en-US" altLang="zh-CN" sz="1800" dirty="0"/>
              <a:t>81</a:t>
            </a:r>
            <a:r>
              <a:rPr lang="zh-CN" altLang="zh-CN" sz="1800" dirty="0"/>
              <a:t>种期刊中，引用量排名第二；</a:t>
            </a:r>
          </a:p>
          <a:p>
            <a:pPr lvl="0"/>
            <a:r>
              <a:rPr lang="en-US" altLang="zh-CN" sz="1800" dirty="0"/>
              <a:t>Physical Review E</a:t>
            </a:r>
            <a:r>
              <a:rPr lang="zh-CN" altLang="zh-CN" sz="1800" dirty="0"/>
              <a:t>在数学物理学收录的</a:t>
            </a:r>
            <a:r>
              <a:rPr lang="en-US" altLang="zh-CN" sz="1800" dirty="0"/>
              <a:t>58</a:t>
            </a:r>
            <a:r>
              <a:rPr lang="zh-CN" altLang="zh-CN" sz="1800" dirty="0"/>
              <a:t>种期刊中，引用量排名第一；在流体、等离子体物理收录的</a:t>
            </a:r>
            <a:r>
              <a:rPr lang="en-US" altLang="zh-CN" sz="1800" dirty="0"/>
              <a:t>36</a:t>
            </a:r>
            <a:r>
              <a:rPr lang="zh-CN" altLang="zh-CN" sz="1800" dirty="0"/>
              <a:t>种期刊中，引用量排名第一。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APS</a:t>
            </a:r>
            <a:r>
              <a:rPr dirty="0" smtClean="0"/>
              <a:t>期刊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5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0623"/>
              </p:ext>
            </p:extLst>
          </p:nvPr>
        </p:nvGraphicFramePr>
        <p:xfrm>
          <a:off x="455236" y="1340768"/>
          <a:ext cx="8391878" cy="4859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47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400" b="1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2020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A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3.14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B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48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4.036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9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C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3.296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D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1970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5.296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E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2.529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Letters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物理评论快报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1958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9.161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Review of Modern Physics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现代物理学评论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1929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54.494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Online Archive (PROLA)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物理评论在线过刊（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PROLA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）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1893-2005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/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Applied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应用物理评论</a:t>
                      </a:r>
                      <a:r>
                        <a:rPr lang="en-US" altLang="zh-CN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4.985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Fluids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流体物理评论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2016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2.537</a:t>
                      </a:r>
                      <a:endParaRPr lang="zh-CN" sz="1400" u="none" strike="noStrike" kern="120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5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Materials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材料物理评论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3.989</a:t>
                      </a:r>
                      <a:endParaRPr 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3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2976" y="0"/>
            <a:ext cx="7729566" cy="64291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APS</a:t>
            </a:r>
            <a:r>
              <a:rPr dirty="0" smtClean="0"/>
              <a:t>免费出版物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6</a:t>
            </a:fld>
            <a:endParaRPr 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270662"/>
              </p:ext>
            </p:extLst>
          </p:nvPr>
        </p:nvGraphicFramePr>
        <p:xfrm>
          <a:off x="395537" y="857232"/>
          <a:ext cx="8291264" cy="3867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0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No.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期刊名称</a:t>
                      </a:r>
                      <a:r>
                        <a:rPr lang="en-US" altLang="zh-CN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(</a:t>
                      </a:r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中文</a:t>
                      </a:r>
                      <a:r>
                        <a:rPr lang="en-US" altLang="zh-CN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)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起始卷期</a:t>
                      </a:r>
                      <a:endParaRPr lang="zh-CN" alt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出版频率</a:t>
                      </a:r>
                      <a:endParaRPr lang="zh-CN" altLang="en-US" sz="1400" b="1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Impact Factor </a:t>
                      </a:r>
                      <a:r>
                        <a:rPr lang="en-US" sz="1400" b="1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2020</a:t>
                      </a:r>
                      <a:endParaRPr lang="en-US" sz="1400" b="1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Physics</a:t>
                      </a:r>
                      <a:endParaRPr lang="en-US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</a:t>
                      </a:r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2008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Accelerators and Beams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加速器和光束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1998</a:t>
                      </a:r>
                      <a:endParaRPr lang="en-US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</a:t>
                      </a: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639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Physics Education Research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-</a:t>
                      </a:r>
                      <a:r>
                        <a:rPr lang="zh-CN" altLang="en-US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物理教育研究</a:t>
                      </a:r>
                      <a:r>
                        <a:rPr lang="en-US" altLang="zh-CN" sz="1400" b="0" i="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2005</a:t>
                      </a:r>
                      <a:endParaRPr lang="en-US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2.412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57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X</a:t>
                      </a:r>
                      <a:endParaRPr lang="en-US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物理学评论</a:t>
                      </a:r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X</a:t>
                      </a:r>
                      <a:r>
                        <a:rPr lang="zh-CN" altLang="en-US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辑</a:t>
                      </a:r>
                      <a:r>
                        <a:rPr lang="en-US" altLang="zh-CN" sz="1400" u="none" strike="noStrike" dirty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  <a:endParaRPr lang="en-US" altLang="zh-CN" sz="1400" b="0" i="0" u="none" strike="noStrike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15.762</a:t>
                      </a:r>
                      <a:endParaRPr lang="zh-CN" sz="1400" kern="100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0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Physical Review </a:t>
                      </a:r>
                      <a:r>
                        <a:rPr lang="en-US" sz="1400" b="0" i="0" u="none" strike="noStrike" dirty="0" err="1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Reaserch</a:t>
                      </a:r>
                      <a:endParaRPr lang="en-US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《</a:t>
                      </a:r>
                      <a:r>
                        <a:rPr lang="zh-CN" altLang="en-US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物理评论研究</a:t>
                      </a:r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》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2019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  <a:endParaRPr lang="en-US" altLang="zh-CN" sz="1400" b="0" i="0" u="none" strike="noStrike" dirty="0" smtClean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 smtClean="0"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/</a:t>
                      </a:r>
                      <a:endParaRPr lang="en-US" altLang="zh-CN" sz="1400" b="0" i="0" u="none" strike="noStrike" dirty="0"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315255"/>
              </p:ext>
            </p:extLst>
          </p:nvPr>
        </p:nvGraphicFramePr>
        <p:xfrm>
          <a:off x="395537" y="4725144"/>
          <a:ext cx="8291264" cy="75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601">
                  <a:extLst>
                    <a:ext uri="{9D8B030D-6E8A-4147-A177-3AD203B41FA5}">
                      <a16:colId xmlns:a16="http://schemas.microsoft.com/office/drawing/2014/main" val="2522356933"/>
                    </a:ext>
                  </a:extLst>
                </a:gridCol>
                <a:gridCol w="2448209">
                  <a:extLst>
                    <a:ext uri="{9D8B030D-6E8A-4147-A177-3AD203B41FA5}">
                      <a16:colId xmlns:a16="http://schemas.microsoft.com/office/drawing/2014/main" val="3883777996"/>
                    </a:ext>
                  </a:extLst>
                </a:gridCol>
                <a:gridCol w="1660117">
                  <a:extLst>
                    <a:ext uri="{9D8B030D-6E8A-4147-A177-3AD203B41FA5}">
                      <a16:colId xmlns:a16="http://schemas.microsoft.com/office/drawing/2014/main" val="1678868840"/>
                    </a:ext>
                  </a:extLst>
                </a:gridCol>
                <a:gridCol w="1193792">
                  <a:extLst>
                    <a:ext uri="{9D8B030D-6E8A-4147-A177-3AD203B41FA5}">
                      <a16:colId xmlns:a16="http://schemas.microsoft.com/office/drawing/2014/main" val="361371025"/>
                    </a:ext>
                  </a:extLst>
                </a:gridCol>
                <a:gridCol w="932651">
                  <a:extLst>
                    <a:ext uri="{9D8B030D-6E8A-4147-A177-3AD203B41FA5}">
                      <a16:colId xmlns:a16="http://schemas.microsoft.com/office/drawing/2014/main" val="4001214203"/>
                    </a:ext>
                  </a:extLst>
                </a:gridCol>
                <a:gridCol w="1510894">
                  <a:extLst>
                    <a:ext uri="{9D8B030D-6E8A-4147-A177-3AD203B41FA5}">
                      <a16:colId xmlns:a16="http://schemas.microsoft.com/office/drawing/2014/main" val="2795829376"/>
                    </a:ext>
                  </a:extLst>
                </a:gridCol>
              </a:tblGrid>
              <a:tr h="751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6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PRX Quantum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《</a:t>
                      </a: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物理学评论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X</a:t>
                      </a: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辑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-</a:t>
                      </a: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量子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》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2020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  <a:cs typeface="+mn-cs"/>
                        </a:rPr>
                        <a:t>/</a:t>
                      </a:r>
                      <a:endParaRPr lang="en-US" altLang="zh-CN" sz="1400" u="none" strike="noStrike" kern="1200" dirty="0">
                        <a:solidFill>
                          <a:schemeClr val="dk1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199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0" y="4759895"/>
            <a:ext cx="4936510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4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7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6847397" cy="4536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数据库主页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+mj-cs"/>
              </a:rPr>
              <a:t>http://www.aps.org/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72264" y="1714488"/>
            <a:ext cx="228601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71670" y="2500306"/>
            <a:ext cx="678661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14314" y="1643050"/>
            <a:ext cx="1571604" cy="2214578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8289"/>
              <a:gd name="adj6" fmla="val 13322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数据库出版物、会议新闻、会员、工作等内容介绍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071934" y="1357298"/>
            <a:ext cx="2000264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9930"/>
              <a:gd name="adj6" fmla="val 1251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数据库期刊链接，含免费期刊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ycia\桌面\APS Physics期刊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25826"/>
            <a:ext cx="6948375" cy="31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期刊界面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800" dirty="0" smtClean="0"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+mj-lt"/>
                <a:ea typeface="微软雅黑" pitchFamily="34" charset="-122"/>
                <a:cs typeface="+mj-cs"/>
              </a:rPr>
              <a:t>两种方式进入期刊界面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3702" y="2225826"/>
            <a:ext cx="714380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00232" y="3368834"/>
            <a:ext cx="857288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85720" y="2082950"/>
            <a:ext cx="1571636" cy="164307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72907"/>
              <a:gd name="adj6" fmla="val 14195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Publications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下拉菜单中选择“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500562" y="1225694"/>
            <a:ext cx="1571636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102288"/>
              <a:gd name="adj6" fmla="val 14260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000364" y="3440272"/>
            <a:ext cx="571504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4739630" cy="31861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4786314" y="4357694"/>
            <a:ext cx="85725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6357950" y="385762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1452</Words>
  <Application>Microsoft Office PowerPoint</Application>
  <PresentationFormat>全屏显示(4:3)</PresentationFormat>
  <Paragraphs>288</Paragraphs>
  <Slides>24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Helvetica Light</vt:lpstr>
      <vt:lpstr>Microsoft YaHei UI</vt:lpstr>
      <vt:lpstr>宋体</vt:lpstr>
      <vt:lpstr>微软雅黑</vt:lpstr>
      <vt:lpstr>Arial</vt:lpstr>
      <vt:lpstr>Calibri</vt:lpstr>
      <vt:lpstr>Times New Roman</vt:lpstr>
      <vt:lpstr>Office 主题</vt:lpstr>
      <vt:lpstr>自定义设计方案</vt:lpstr>
      <vt:lpstr>1_Office 主题</vt:lpstr>
      <vt:lpstr>APS出版社 电子期刊</vt:lpstr>
      <vt:lpstr>PowerPoint 演示文稿</vt:lpstr>
      <vt:lpstr>APS 美国物理学会 American Physical Society</vt:lpstr>
      <vt:lpstr>期刊品质</vt:lpstr>
      <vt:lpstr>APS期刊</vt:lpstr>
      <vt:lpstr>APS免费出版物</vt:lpstr>
      <vt:lpstr>PowerPoint 演示文稿</vt:lpstr>
      <vt:lpstr>PowerPoint 演示文稿</vt:lpstr>
      <vt:lpstr>PowerPoint 演示文稿</vt:lpstr>
      <vt:lpstr>APS期刊界面</vt:lpstr>
      <vt:lpstr>APS期刊浏览</vt:lpstr>
      <vt:lpstr>APS期刊浏览</vt:lpstr>
      <vt:lpstr>APS期刊检索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nicole@igroup.com.cn</cp:lastModifiedBy>
  <cp:revision>305</cp:revision>
  <dcterms:created xsi:type="dcterms:W3CDTF">2013-09-26T02:25:02Z</dcterms:created>
  <dcterms:modified xsi:type="dcterms:W3CDTF">2021-08-05T08:39:40Z</dcterms:modified>
</cp:coreProperties>
</file>