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0"/>
  </p:notesMasterIdLst>
  <p:sldIdLst>
    <p:sldId id="538" r:id="rId3"/>
    <p:sldId id="539" r:id="rId4"/>
    <p:sldId id="540" r:id="rId5"/>
    <p:sldId id="534" r:id="rId6"/>
    <p:sldId id="535" r:id="rId7"/>
    <p:sldId id="548" r:id="rId8"/>
    <p:sldId id="585" r:id="rId9"/>
    <p:sldId id="587" r:id="rId10"/>
    <p:sldId id="586" r:id="rId11"/>
    <p:sldId id="588" r:id="rId12"/>
    <p:sldId id="590" r:id="rId13"/>
    <p:sldId id="549" r:id="rId14"/>
    <p:sldId id="550" r:id="rId15"/>
    <p:sldId id="551" r:id="rId16"/>
    <p:sldId id="591" r:id="rId17"/>
    <p:sldId id="592" r:id="rId18"/>
    <p:sldId id="593" r:id="rId19"/>
    <p:sldId id="594" r:id="rId20"/>
    <p:sldId id="595" r:id="rId21"/>
    <p:sldId id="597" r:id="rId22"/>
    <p:sldId id="598" r:id="rId23"/>
    <p:sldId id="599" r:id="rId24"/>
    <p:sldId id="600" r:id="rId25"/>
    <p:sldId id="601" r:id="rId26"/>
    <p:sldId id="602" r:id="rId27"/>
    <p:sldId id="603" r:id="rId28"/>
    <p:sldId id="604" r:id="rId29"/>
    <p:sldId id="605" r:id="rId30"/>
    <p:sldId id="558" r:id="rId31"/>
    <p:sldId id="567" r:id="rId32"/>
    <p:sldId id="568" r:id="rId33"/>
    <p:sldId id="589" r:id="rId34"/>
    <p:sldId id="562" r:id="rId35"/>
    <p:sldId id="563" r:id="rId36"/>
    <p:sldId id="565" r:id="rId37"/>
    <p:sldId id="566" r:id="rId38"/>
    <p:sldId id="559" r:id="rId39"/>
  </p:sldIdLst>
  <p:sldSz cx="9144000" cy="5143500" type="screen16x9"/>
  <p:notesSz cx="6858000" cy="9144000"/>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9pPr>
  </p:defaultTextStyle>
  <p:extLst>
    <p:ext uri="{EFAFB233-063F-42B5-8137-9DF3F51BA10A}">
      <p15:sldGuideLst xmlns:p15="http://schemas.microsoft.com/office/powerpoint/2012/main" xmlns="">
        <p15:guide id="1" orient="horz" pos="1620">
          <p15:clr>
            <a:srgbClr val="A4A3A4"/>
          </p15:clr>
        </p15:guide>
        <p15:guide id="2" pos="2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C937"/>
    <a:srgbClr val="2E4860"/>
    <a:srgbClr val="FF8607"/>
    <a:srgbClr val="F09B34"/>
    <a:srgbClr val="6C7F90"/>
    <a:srgbClr val="D0D8E8"/>
    <a:srgbClr val="EBEBEB"/>
    <a:srgbClr val="C3D69B"/>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414" autoAdjust="0"/>
  </p:normalViewPr>
  <p:slideViewPr>
    <p:cSldViewPr snapToGrid="0" showGuides="1">
      <p:cViewPr varScale="1">
        <p:scale>
          <a:sx n="90" d="100"/>
          <a:sy n="90" d="100"/>
        </p:scale>
        <p:origin x="-576" y="-68"/>
      </p:cViewPr>
      <p:guideLst>
        <p:guide orient="horz" pos="1620"/>
        <p:guide pos="2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latin typeface="Calibri" panose="020F0502020204030204" pitchFamily="2" charset="0"/>
              <a:ea typeface="宋体" panose="02010600030101010101" pitchFamily="2" charset="-122"/>
            </a:endParaRPr>
          </a:p>
        </p:txBody>
      </p:sp>
      <p:sp>
        <p:nvSpPr>
          <p:cNvPr id="2051" name="日期占位符 2"/>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latin typeface="Calibri" panose="020F0502020204030204" pitchFamily="2" charset="0"/>
              <a:ea typeface="宋体" panose="02010600030101010101" pitchFamily="2" charset="-122"/>
            </a:endParaRPr>
          </a:p>
        </p:txBody>
      </p:sp>
      <p:sp>
        <p:nvSpPr>
          <p:cNvPr id="2052"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2053" name="备注占位符 4"/>
          <p:cNvSpPr>
            <a:spLocks noGrp="1"/>
          </p:cNvSpPr>
          <p:nvPr>
            <p:ph type="body" sz="quarter" idx="3"/>
          </p:nvPr>
        </p:nvSpPr>
        <p:spPr>
          <a:xfrm>
            <a:off x="685800" y="4343400"/>
            <a:ext cx="5486400" cy="4114800"/>
          </a:xfrm>
          <a:prstGeom prst="rect">
            <a:avLst/>
          </a:prstGeom>
          <a:noFill/>
          <a:ln w="12700">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页脚占位符 5"/>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zh-CN" altLang="en-US" sz="1200" dirty="0">
              <a:latin typeface="Calibri" panose="020F0502020204030204" pitchFamily="2" charset="0"/>
              <a:ea typeface="宋体" panose="02010600030101010101" pitchFamily="2" charset="-122"/>
            </a:endParaRPr>
          </a:p>
        </p:txBody>
      </p:sp>
      <p:sp>
        <p:nvSpPr>
          <p:cNvPr id="2055" name="灯片编号占位符 6"/>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2" charset="0"/>
                <a:ea typeface="宋体" panose="02010600030101010101" pitchFamily="2" charset="-122"/>
              </a:rPr>
              <a:pPr lvl="0" algn="r" eaLnBrk="1" hangingPunct="1"/>
              <a:t>‹#›</a:t>
            </a:fld>
            <a:endParaRPr lang="zh-CN" altLang="en-US" sz="1200" dirty="0">
              <a:latin typeface="Calibri" panose="020F0502020204030204" pitchFamily="2" charset="0"/>
              <a:ea typeface="宋体" panose="02010600030101010101" pitchFamily="2" charset="-122"/>
            </a:endParaRPr>
          </a:p>
        </p:txBody>
      </p:sp>
    </p:spTree>
    <p:extLst>
      <p:ext uri="{BB962C8B-B14F-4D97-AF65-F5344CB8AC3E}">
        <p14:creationId xmlns:p14="http://schemas.microsoft.com/office/powerpoint/2010/main" xmlns="" val="1078424911"/>
      </p:ext>
    </p:extLst>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204385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2504" cy="339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200150"/>
            <a:ext cx="4032504" cy="339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pPr lvl="0" eaLnBrk="1" hangingPunct="1"/>
              <a:t>2021/5/26</a:t>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2504" cy="339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200150"/>
            <a:ext cx="4032504" cy="339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pPr lvl="0" eaLnBrk="1" hangingPunct="1"/>
              <a:t>2021/5/26</a:t>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anchor="ctr"/>
          <a:lstStyle>
            <a:lvl1pPr>
              <a:defRPr sz="1200">
                <a:solidFill>
                  <a:srgbClr val="898989"/>
                </a:solidFill>
              </a:defRPr>
            </a:lvl1pPr>
          </a:lstStyle>
          <a:p>
            <a:pPr lvl="0" eaLnBrk="1" hangingPunct="1"/>
            <a:fld id="{BB962C8B-B14F-4D97-AF65-F5344CB8AC3E}" type="datetime1">
              <a:rPr lang="zh-CN" altLang="en-US" dirty="0"/>
              <a:pPr lvl="0" eaLnBrk="1" hangingPunct="1"/>
              <a:t>2021/5/26</a:t>
            </a:fld>
            <a:endParaRPr lang="zh-CN" altLang="en-US" dirty="0"/>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anchor="ctr"/>
          <a:lstStyle>
            <a:lvl1pPr>
              <a:defRPr sz="1200">
                <a:solidFill>
                  <a:srgbClr val="898989"/>
                </a:solidFill>
              </a:defRPr>
            </a:lvl1pPr>
          </a:lstStyle>
          <a:p>
            <a:pPr lvl="0" eaLnBrk="1" hangingPunct="1"/>
            <a:fld id="{BB962C8B-B14F-4D97-AF65-F5344CB8AC3E}" type="datetime1">
              <a:rPr lang="zh-CN" altLang="en-US" dirty="0"/>
              <a:pPr lvl="0" eaLnBrk="1" hangingPunct="1"/>
              <a:t>2021/5/26</a:t>
            </a:fld>
            <a:endParaRPr lang="zh-CN" altLang="en-US" dirty="0"/>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59.173.12.41:88/website_search.aspx?item=1&amp;key=%e5%85%89%e5%ad%9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59.173.12.41:88/website_search.aspx?item=0&amp;key=%e5%85%89%e5%ad%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hyperlink" Target="http://59.173.12.41:88/player.aspx?id=171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libvideo.com/"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ibvideo.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黑色底纹"/>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4029786"/>
          </a:xfrm>
          <a:prstGeom prst="rect">
            <a:avLst/>
          </a:prstGeom>
        </p:spPr>
      </p:pic>
      <p:sp>
        <p:nvSpPr>
          <p:cNvPr id="15" name="矩形 258"/>
          <p:cNvSpPr>
            <a:spLocks noChangeArrowheads="1"/>
          </p:cNvSpPr>
          <p:nvPr/>
        </p:nvSpPr>
        <p:spPr bwMode="auto">
          <a:xfrm>
            <a:off x="-5449" y="1657350"/>
            <a:ext cx="9144000" cy="707886"/>
          </a:xfrm>
          <a:prstGeom prst="rect">
            <a:avLst/>
          </a:prstGeom>
          <a:noFill/>
          <a:ln w="9525">
            <a:noFill/>
            <a:miter lim="800000"/>
          </a:ln>
        </p:spPr>
        <p:txBody>
          <a:bodyPr>
            <a:spAutoFit/>
          </a:bodyPr>
          <a:lstStyle/>
          <a:p>
            <a:pPr algn="ctr"/>
            <a:r>
              <a:rPr lang="zh-CN" altLang="en-US" sz="4000" dirty="0" smtClean="0">
                <a:solidFill>
                  <a:srgbClr val="FFFFFF"/>
                </a:solidFill>
                <a:latin typeface="Impact" panose="020B0806030902050204" pitchFamily="34" charset="0"/>
                <a:ea typeface="微软雅黑" panose="020B0503020204020204" pitchFamily="2" charset="-122"/>
                <a:sym typeface="Impact" panose="020B0806030902050204" pitchFamily="34" charset="0"/>
              </a:rPr>
              <a:t>“知识视界</a:t>
            </a:r>
            <a:r>
              <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rPr>
              <a:t>”</a:t>
            </a:r>
            <a:r>
              <a:rPr lang="zh-CN" altLang="en-US" sz="4000" dirty="0" smtClean="0">
                <a:solidFill>
                  <a:srgbClr val="FFFFFF"/>
                </a:solidFill>
                <a:latin typeface="Impact" panose="020B0806030902050204" pitchFamily="34" charset="0"/>
                <a:ea typeface="微软雅黑" panose="020B0503020204020204" pitchFamily="2" charset="-122"/>
                <a:sym typeface="Impact" panose="020B0806030902050204" pitchFamily="34" charset="0"/>
              </a:rPr>
              <a:t>视</a:t>
            </a:r>
            <a:r>
              <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rPr>
              <a:t>频教育资源</a:t>
            </a:r>
            <a:r>
              <a:rPr lang="zh-CN" altLang="en-US" sz="4000" dirty="0" smtClean="0">
                <a:solidFill>
                  <a:srgbClr val="FFFFFF"/>
                </a:solidFill>
                <a:latin typeface="Impact" panose="020B0806030902050204" pitchFamily="34" charset="0"/>
                <a:ea typeface="微软雅黑" panose="020B0503020204020204" pitchFamily="2" charset="-122"/>
                <a:sym typeface="Impact" panose="020B0806030902050204" pitchFamily="34" charset="0"/>
              </a:rPr>
              <a:t>库</a:t>
            </a:r>
            <a:endPar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endParaRPr>
          </a:p>
        </p:txBody>
      </p:sp>
      <p:sp>
        <p:nvSpPr>
          <p:cNvPr id="16" name="落款标题"/>
          <p:cNvSpPr>
            <a:spLocks noChangeArrowheads="1"/>
          </p:cNvSpPr>
          <p:nvPr/>
        </p:nvSpPr>
        <p:spPr bwMode="auto">
          <a:xfrm>
            <a:off x="0" y="4219576"/>
            <a:ext cx="9144000" cy="369332"/>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800" dirty="0">
                <a:solidFill>
                  <a:srgbClr val="777777"/>
                </a:solidFill>
                <a:latin typeface="微软雅黑" panose="020B0503020204020204" pitchFamily="2" charset="-122"/>
                <a:ea typeface="微软雅黑" panose="020B0503020204020204" pitchFamily="2" charset="-122"/>
                <a:sym typeface="微软雅黑" panose="020B0503020204020204" pitchFamily="2" charset="-122"/>
              </a:rPr>
              <a:t>武汉缘来文化传播有限责任公司</a:t>
            </a:r>
            <a:endParaRPr lang="en-US" altLang="zh-CN" sz="1800" dirty="0">
              <a:solidFill>
                <a:srgbClr val="777777"/>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7" name="Group 10"/>
          <p:cNvGrpSpPr/>
          <p:nvPr/>
        </p:nvGrpSpPr>
        <p:grpSpPr bwMode="auto">
          <a:xfrm>
            <a:off x="1524000" y="2470439"/>
            <a:ext cx="6264275" cy="583565"/>
            <a:chOff x="0" y="-13868"/>
            <a:chExt cx="6264696" cy="583900"/>
          </a:xfrm>
        </p:grpSpPr>
        <p:sp>
          <p:nvSpPr>
            <p:cNvPr id="18" name="矩形 1"/>
            <p:cNvSpPr>
              <a:spLocks noChangeArrowheads="1"/>
            </p:cNvSpPr>
            <p:nvPr/>
          </p:nvSpPr>
          <p:spPr bwMode="auto">
            <a:xfrm>
              <a:off x="0" y="61630"/>
              <a:ext cx="6264696" cy="432048"/>
            </a:xfrm>
            <a:prstGeom prst="rect">
              <a:avLst/>
            </a:prstGeom>
            <a:solidFill>
              <a:srgbClr val="9A5100"/>
            </a:solidFill>
            <a:ln w="9525">
              <a:noFill/>
              <a:miter lim="800000"/>
            </a:ln>
          </p:spPr>
          <p:txBody>
            <a:bodyPr anchor="ctr"/>
            <a:lstStyle/>
            <a:p>
              <a:pPr algn="ctr" eaLnBrk="1" hangingPunct="1">
                <a:buFont typeface="Arial" panose="020B0604020202020204" pitchFamily="34" charset="0"/>
                <a:buNone/>
              </a:pPr>
              <a:endParaRPr lang="zh-CN" altLang="zh-CN">
                <a:solidFill>
                  <a:srgbClr val="8646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9"/>
            <p:cNvSpPr>
              <a:spLocks noChangeArrowheads="1"/>
            </p:cNvSpPr>
            <p:nvPr/>
          </p:nvSpPr>
          <p:spPr bwMode="auto">
            <a:xfrm>
              <a:off x="0" y="-13868"/>
              <a:ext cx="6264696" cy="583900"/>
            </a:xfrm>
            <a:prstGeom prst="rect">
              <a:avLst/>
            </a:prstGeom>
            <a:noFill/>
            <a:ln w="9525">
              <a:noFill/>
              <a:miter lim="800000"/>
            </a:ln>
          </p:spPr>
          <p:txBody>
            <a:bodyPr wrap="square">
              <a:spAutoFit/>
            </a:bodyPr>
            <a:lstStyle/>
            <a:p>
              <a:pPr algn="ctr" eaLnBrk="1" hangingPunct="1"/>
              <a:r>
                <a:rPr lang="zh-CN" altLang="en-US" sz="3200" dirty="0">
                  <a:ln/>
                  <a:solidFill>
                    <a:srgbClr val="F8C937"/>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2" charset="-122"/>
                  <a:cs typeface="+mn-ea"/>
                  <a:sym typeface="微软雅黑" panose="020B0503020204020204" pitchFamily="2" charset="-122"/>
                </a:rPr>
                <a:t>使用指南</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 name="Group 6"/>
          <p:cNvGrpSpPr/>
          <p:nvPr/>
        </p:nvGrpSpPr>
        <p:grpSpPr bwMode="auto">
          <a:xfrm>
            <a:off x="584200" y="515938"/>
            <a:ext cx="2474913" cy="4068762"/>
            <a:chOff x="0" y="0"/>
            <a:chExt cx="2476153" cy="4069266"/>
          </a:xfrm>
        </p:grpSpPr>
        <p:sp>
          <p:nvSpPr>
            <p:cNvPr id="5" name="矩形 79"/>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矩形 86"/>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93"/>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100"/>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10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114"/>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26"/>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127"/>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128"/>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129"/>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130"/>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131"/>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132"/>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133"/>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134"/>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135"/>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136"/>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137"/>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138"/>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139"/>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140"/>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141"/>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142"/>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143"/>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144"/>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145"/>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146"/>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147"/>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148"/>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149"/>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150"/>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151"/>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152"/>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153"/>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154"/>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155"/>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156"/>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157"/>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158"/>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159"/>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160"/>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161"/>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162"/>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63"/>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64"/>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65"/>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66"/>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67"/>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6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6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7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7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7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7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74"/>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75"/>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76"/>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77"/>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78"/>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79"/>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65" name="Group 67"/>
          <p:cNvGrpSpPr/>
          <p:nvPr/>
        </p:nvGrpSpPr>
        <p:grpSpPr bwMode="auto">
          <a:xfrm>
            <a:off x="584200" y="515938"/>
            <a:ext cx="2474913" cy="4068762"/>
            <a:chOff x="0" y="0"/>
            <a:chExt cx="2476153" cy="4069266"/>
          </a:xfrm>
        </p:grpSpPr>
        <p:sp>
          <p:nvSpPr>
            <p:cNvPr id="66" name="矩形 3"/>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7" name="矩形 4"/>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8" name="矩形 5"/>
            <p:cNvSpPr>
              <a:spLocks noChangeArrowheads="1"/>
            </p:cNvSpPr>
            <p:nvPr/>
          </p:nvSpPr>
          <p:spPr bwMode="auto">
            <a:xfrm>
              <a:off x="875248"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6"/>
            <p:cNvSpPr>
              <a:spLocks noChangeArrowheads="1"/>
            </p:cNvSpPr>
            <p:nvPr/>
          </p:nvSpPr>
          <p:spPr bwMode="auto">
            <a:xfrm>
              <a:off x="1312872"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7"/>
            <p:cNvSpPr>
              <a:spLocks noChangeArrowheads="1"/>
            </p:cNvSpPr>
            <p:nvPr/>
          </p:nvSpPr>
          <p:spPr bwMode="auto">
            <a:xfrm>
              <a:off x="1750496"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8"/>
            <p:cNvSpPr>
              <a:spLocks noChangeArrowheads="1"/>
            </p:cNvSpPr>
            <p:nvPr/>
          </p:nvSpPr>
          <p:spPr bwMode="auto">
            <a:xfrm>
              <a:off x="2188121"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59"/>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60"/>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61"/>
            <p:cNvSpPr>
              <a:spLocks noChangeArrowheads="1"/>
            </p:cNvSpPr>
            <p:nvPr/>
          </p:nvSpPr>
          <p:spPr bwMode="auto">
            <a:xfrm>
              <a:off x="875248"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62"/>
            <p:cNvSpPr>
              <a:spLocks noChangeArrowheads="1"/>
            </p:cNvSpPr>
            <p:nvPr/>
          </p:nvSpPr>
          <p:spPr bwMode="auto">
            <a:xfrm>
              <a:off x="1312872"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63"/>
            <p:cNvSpPr>
              <a:spLocks noChangeArrowheads="1"/>
            </p:cNvSpPr>
            <p:nvPr/>
          </p:nvSpPr>
          <p:spPr bwMode="auto">
            <a:xfrm>
              <a:off x="1750496"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64"/>
            <p:cNvSpPr>
              <a:spLocks noChangeArrowheads="1"/>
            </p:cNvSpPr>
            <p:nvPr/>
          </p:nvSpPr>
          <p:spPr bwMode="auto">
            <a:xfrm>
              <a:off x="2188121"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70"/>
            <p:cNvSpPr>
              <a:spLocks noChangeArrowheads="1"/>
            </p:cNvSpPr>
            <p:nvPr/>
          </p:nvSpPr>
          <p:spPr bwMode="auto">
            <a:xfrm>
              <a:off x="1750496"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71"/>
            <p:cNvSpPr>
              <a:spLocks noChangeArrowheads="1"/>
            </p:cNvSpPr>
            <p:nvPr/>
          </p:nvSpPr>
          <p:spPr bwMode="auto">
            <a:xfrm>
              <a:off x="2188121"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77"/>
            <p:cNvSpPr>
              <a:spLocks noChangeArrowheads="1"/>
            </p:cNvSpPr>
            <p:nvPr/>
          </p:nvSpPr>
          <p:spPr bwMode="auto">
            <a:xfrm>
              <a:off x="1750496"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78"/>
            <p:cNvSpPr>
              <a:spLocks noChangeArrowheads="1"/>
            </p:cNvSpPr>
            <p:nvPr/>
          </p:nvSpPr>
          <p:spPr bwMode="auto">
            <a:xfrm>
              <a:off x="2188121"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80"/>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81"/>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82"/>
            <p:cNvSpPr>
              <a:spLocks noChangeArrowheads="1"/>
            </p:cNvSpPr>
            <p:nvPr/>
          </p:nvSpPr>
          <p:spPr bwMode="auto">
            <a:xfrm>
              <a:off x="875248"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83"/>
            <p:cNvSpPr>
              <a:spLocks noChangeArrowheads="1"/>
            </p:cNvSpPr>
            <p:nvPr/>
          </p:nvSpPr>
          <p:spPr bwMode="auto">
            <a:xfrm>
              <a:off x="1312872"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84"/>
            <p:cNvSpPr>
              <a:spLocks noChangeArrowheads="1"/>
            </p:cNvSpPr>
            <p:nvPr/>
          </p:nvSpPr>
          <p:spPr bwMode="auto">
            <a:xfrm>
              <a:off x="1750496"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85"/>
            <p:cNvSpPr>
              <a:spLocks noChangeArrowheads="1"/>
            </p:cNvSpPr>
            <p:nvPr/>
          </p:nvSpPr>
          <p:spPr bwMode="auto">
            <a:xfrm>
              <a:off x="2188121"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8" name="矩形 87"/>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9" name="矩形 88"/>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0" name="矩形 89"/>
            <p:cNvSpPr>
              <a:spLocks noChangeArrowheads="1"/>
            </p:cNvSpPr>
            <p:nvPr/>
          </p:nvSpPr>
          <p:spPr bwMode="auto">
            <a:xfrm>
              <a:off x="875248"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矩形 90"/>
            <p:cNvSpPr>
              <a:spLocks noChangeArrowheads="1"/>
            </p:cNvSpPr>
            <p:nvPr/>
          </p:nvSpPr>
          <p:spPr bwMode="auto">
            <a:xfrm>
              <a:off x="1312872"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 name="矩形 91"/>
            <p:cNvSpPr>
              <a:spLocks noChangeArrowheads="1"/>
            </p:cNvSpPr>
            <p:nvPr/>
          </p:nvSpPr>
          <p:spPr bwMode="auto">
            <a:xfrm>
              <a:off x="1750496"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3" name="矩形 92"/>
            <p:cNvSpPr>
              <a:spLocks noChangeArrowheads="1"/>
            </p:cNvSpPr>
            <p:nvPr/>
          </p:nvSpPr>
          <p:spPr bwMode="auto">
            <a:xfrm>
              <a:off x="2188121"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4" name="矩形 94"/>
            <p:cNvSpPr>
              <a:spLocks noChangeArrowheads="1"/>
            </p:cNvSpPr>
            <p:nvPr/>
          </p:nvSpPr>
          <p:spPr bwMode="auto">
            <a:xfrm>
              <a:off x="0"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5" name="矩形 95"/>
            <p:cNvSpPr>
              <a:spLocks noChangeArrowheads="1"/>
            </p:cNvSpPr>
            <p:nvPr/>
          </p:nvSpPr>
          <p:spPr bwMode="auto">
            <a:xfrm>
              <a:off x="437624"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6" name="矩形 101"/>
            <p:cNvSpPr>
              <a:spLocks noChangeArrowheads="1"/>
            </p:cNvSpPr>
            <p:nvPr/>
          </p:nvSpPr>
          <p:spPr bwMode="auto">
            <a:xfrm>
              <a:off x="0"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7" name="矩形 102"/>
            <p:cNvSpPr>
              <a:spLocks noChangeArrowheads="1"/>
            </p:cNvSpPr>
            <p:nvPr/>
          </p:nvSpPr>
          <p:spPr bwMode="auto">
            <a:xfrm>
              <a:off x="437624"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8" name="矩形 108"/>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9" name="矩形 109"/>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矩形 110"/>
            <p:cNvSpPr>
              <a:spLocks noChangeArrowheads="1"/>
            </p:cNvSpPr>
            <p:nvPr/>
          </p:nvSpPr>
          <p:spPr bwMode="auto">
            <a:xfrm>
              <a:off x="875248"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矩形 111"/>
            <p:cNvSpPr>
              <a:spLocks noChangeArrowheads="1"/>
            </p:cNvSpPr>
            <p:nvPr/>
          </p:nvSpPr>
          <p:spPr bwMode="auto">
            <a:xfrm>
              <a:off x="1312872"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矩形 112"/>
            <p:cNvSpPr>
              <a:spLocks noChangeArrowheads="1"/>
            </p:cNvSpPr>
            <p:nvPr/>
          </p:nvSpPr>
          <p:spPr bwMode="auto">
            <a:xfrm>
              <a:off x="1750496"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矩形 113"/>
            <p:cNvSpPr>
              <a:spLocks noChangeArrowheads="1"/>
            </p:cNvSpPr>
            <p:nvPr/>
          </p:nvSpPr>
          <p:spPr bwMode="auto">
            <a:xfrm>
              <a:off x="2188121"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矩形 115"/>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矩形 116"/>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6" name="矩形 117"/>
            <p:cNvSpPr>
              <a:spLocks noChangeArrowheads="1"/>
            </p:cNvSpPr>
            <p:nvPr/>
          </p:nvSpPr>
          <p:spPr bwMode="auto">
            <a:xfrm>
              <a:off x="875248"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7" name="矩形 118"/>
            <p:cNvSpPr>
              <a:spLocks noChangeArrowheads="1"/>
            </p:cNvSpPr>
            <p:nvPr/>
          </p:nvSpPr>
          <p:spPr bwMode="auto">
            <a:xfrm>
              <a:off x="1312872"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矩形 119"/>
            <p:cNvSpPr>
              <a:spLocks noChangeArrowheads="1"/>
            </p:cNvSpPr>
            <p:nvPr/>
          </p:nvSpPr>
          <p:spPr bwMode="auto">
            <a:xfrm>
              <a:off x="1750496"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9" name="矩形 120"/>
            <p:cNvSpPr>
              <a:spLocks noChangeArrowheads="1"/>
            </p:cNvSpPr>
            <p:nvPr/>
          </p:nvSpPr>
          <p:spPr bwMode="auto">
            <a:xfrm>
              <a:off x="2188121"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10" name="矩形 122"/>
          <p:cNvSpPr>
            <a:spLocks noChangeArrowheads="1"/>
          </p:cNvSpPr>
          <p:nvPr/>
        </p:nvSpPr>
        <p:spPr bwMode="auto">
          <a:xfrm>
            <a:off x="3535363" y="2132013"/>
            <a:ext cx="5621337" cy="460375"/>
          </a:xfrm>
          <a:prstGeom prst="rect">
            <a:avLst/>
          </a:prstGeom>
          <a:noFill/>
          <a:ln w="9525">
            <a:noFill/>
            <a:miter lim="800000"/>
          </a:ln>
        </p:spPr>
        <p:txBody>
          <a:bodyPr>
            <a:spAutoFit/>
          </a:bodyPr>
          <a:lstStyle/>
          <a:p>
            <a:pPr eaLnBrk="1" hangingPunct="1"/>
            <a:r>
              <a:rPr lang="zh-CN" altLang="en-US" sz="2400" dirty="0">
                <a:solidFill>
                  <a:srgbClr val="C00000"/>
                </a:solidFill>
                <a:latin typeface="微软雅黑" panose="020B0503020204020204" pitchFamily="2" charset="-122"/>
                <a:cs typeface="+mn-ea"/>
                <a:sym typeface="微软雅黑" panose="020B0503020204020204" pitchFamily="2" charset="-122"/>
              </a:rPr>
              <a:t>资源库功能介绍</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 name="椭圆 124"/>
          <p:cNvSpPr>
            <a:spLocks noChangeArrowheads="1"/>
          </p:cNvSpPr>
          <p:nvPr/>
        </p:nvSpPr>
        <p:spPr bwMode="auto">
          <a:xfrm>
            <a:off x="3535363" y="1232951"/>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3" name="椭圆 125"/>
          <p:cNvSpPr>
            <a:spLocks noChangeArrowheads="1"/>
          </p:cNvSpPr>
          <p:nvPr/>
        </p:nvSpPr>
        <p:spPr bwMode="auto">
          <a:xfrm>
            <a:off x="3625487" y="1323076"/>
            <a:ext cx="684940" cy="68494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镂空底"/>
          <p:cNvPicPr>
            <a:picLocks noChangeAspect="1"/>
          </p:cNvPicPr>
          <p:nvPr/>
        </p:nvPicPr>
        <p:blipFill>
          <a:blip r:embed="rId2"/>
          <a:stretch>
            <a:fillRect/>
          </a:stretch>
        </p:blipFill>
        <p:spPr>
          <a:xfrm>
            <a:off x="8890" y="0"/>
            <a:ext cx="9126855" cy="5143500"/>
          </a:xfrm>
          <a:prstGeom prst="rect">
            <a:avLst/>
          </a:prstGeom>
          <a:noFill/>
          <a:ln w="9525">
            <a:noFill/>
          </a:ln>
        </p:spPr>
      </p:pic>
      <p:sp>
        <p:nvSpPr>
          <p:cNvPr id="9218" name="等腰三角形 9"/>
          <p:cNvSpPr/>
          <p:nvPr/>
        </p:nvSpPr>
        <p:spPr>
          <a:xfrm rot="678682">
            <a:off x="5520929" y="1543050"/>
            <a:ext cx="2672953" cy="1675210"/>
          </a:xfrm>
          <a:prstGeom prst="triangle">
            <a:avLst>
              <a:gd name="adj" fmla="val 50000"/>
            </a:avLst>
          </a:prstGeom>
          <a:solidFill>
            <a:srgbClr val="F2A2A6"/>
          </a:solidFill>
          <a:ln w="9525" cap="flat" cmpd="sng">
            <a:solidFill>
              <a:srgbClr val="F2A2A6"/>
            </a:solidFill>
            <a:prstDash val="solid"/>
            <a:bevel/>
            <a:headEnd type="none" w="med" len="med"/>
            <a:tailEnd type="none" w="med" len="med"/>
          </a:ln>
        </p:spPr>
        <p:txBody>
          <a:bodyPr anchor="t"/>
          <a:lstStyle/>
          <a:p>
            <a:pPr eaLnBrk="0" latinLnBrk="1" hangingPunct="0"/>
            <a:endParaRPr lang="zh-CN" sz="1350">
              <a:solidFill>
                <a:srgbClr val="000000"/>
              </a:solidFill>
              <a:latin typeface="Arial" panose="020B0604020202020204" pitchFamily="34" charset="0"/>
              <a:ea typeface="나눔고딕" pitchFamily="2" charset="-127"/>
              <a:sym typeface="나눔고딕" pitchFamily="2" charset="-127"/>
            </a:endParaRPr>
          </a:p>
        </p:txBody>
      </p:sp>
      <p:sp>
        <p:nvSpPr>
          <p:cNvPr id="9219" name="内容占位符 2"/>
          <p:cNvSpPr/>
          <p:nvPr/>
        </p:nvSpPr>
        <p:spPr>
          <a:xfrm>
            <a:off x="1893094" y="1553766"/>
            <a:ext cx="5689997" cy="2805113"/>
          </a:xfrm>
          <a:prstGeom prst="rect">
            <a:avLst/>
          </a:prstGeom>
          <a:noFill/>
          <a:ln w="9525">
            <a:noFill/>
          </a:ln>
        </p:spPr>
        <p:txBody>
          <a:bodyPr anchor="t"/>
          <a:lstStyle/>
          <a:p>
            <a:pPr marL="342900" indent="-342900" eaLnBrk="0" latinLnBrk="1" hangingPunct="0">
              <a:spcBef>
                <a:spcPct val="20000"/>
              </a:spcBef>
            </a:pPr>
            <a:endParaRPr lang="zh-CN">
              <a:solidFill>
                <a:srgbClr val="000000"/>
              </a:solidFill>
              <a:latin typeface="나눔고딕" pitchFamily="2" charset="-127"/>
              <a:ea typeface="나눔고딕" pitchFamily="2" charset="-127"/>
              <a:sym typeface="나눔고딕" pitchFamily="2" charset="-127"/>
            </a:endParaRPr>
          </a:p>
        </p:txBody>
      </p:sp>
      <p:sp>
        <p:nvSpPr>
          <p:cNvPr id="9220" name="TextBox 5"/>
          <p:cNvSpPr/>
          <p:nvPr/>
        </p:nvSpPr>
        <p:spPr>
          <a:xfrm>
            <a:off x="4021455" y="310515"/>
            <a:ext cx="4729480" cy="4523105"/>
          </a:xfrm>
          <a:prstGeom prst="rect">
            <a:avLst/>
          </a:prstGeom>
          <a:noFill/>
          <a:ln w="9525">
            <a:noFill/>
          </a:ln>
        </p:spPr>
        <p:txBody>
          <a:bodyPr wrap="square" anchor="t">
            <a:spAutoFit/>
          </a:bodyPr>
          <a:lstStyle/>
          <a:p>
            <a:pPr eaLnBrk="0" latinLnBrk="1" hangingPunct="0">
              <a:lnSpc>
                <a:spcPct val="150000"/>
              </a:lnSpc>
              <a:buFont typeface="Wingdings" panose="05000000000000000000" pitchFamily="2" charset="2"/>
              <a:buChar char="Ø"/>
            </a:pPr>
            <a:r>
              <a:rPr lang="zh-CN" altLang="en-US" sz="1400" b="1" dirty="0">
                <a:latin typeface="微软雅黑" panose="020B0503020204020204" pitchFamily="2" charset="-122"/>
                <a:ea typeface="微软雅黑" panose="020B0503020204020204" pitchFamily="2" charset="-122"/>
                <a:sym typeface="Arial" panose="020B0604020202020204" pitchFamily="34" charset="0"/>
              </a:rPr>
              <a:t> 画面检索功能</a:t>
            </a:r>
            <a:r>
              <a:rPr lang="en-US" altLang="x-none" sz="1400" dirty="0">
                <a:latin typeface="微软雅黑" panose="020B0503020204020204" pitchFamily="2" charset="-122"/>
                <a:ea typeface="微软雅黑" panose="020B0503020204020204" pitchFamily="2" charset="-122"/>
                <a:sym typeface="Arial" panose="020B0604020202020204" pitchFamily="34" charset="0"/>
              </a:rPr>
              <a:t>——</a:t>
            </a:r>
            <a:r>
              <a:rPr lang="zh-CN" altLang="en-US" sz="1400" dirty="0">
                <a:latin typeface="微软雅黑" panose="020B0503020204020204" pitchFamily="2" charset="-122"/>
                <a:ea typeface="微软雅黑" panose="020B0503020204020204" pitchFamily="2" charset="-122"/>
                <a:sym typeface="Arial" panose="020B0604020202020204" pitchFamily="34" charset="0"/>
              </a:rPr>
              <a:t>该检索功能支持中英文双语词条检索，可以对节目的每一秒画面进行检索，使用户能方便快捷的在近百万个词条中检索到所需的画面内容。剪辑高级检索，然后输入关键词，选择画面检索。</a:t>
            </a:r>
            <a:endParaRPr lang="zh-CN" altLang="en-US" sz="1600" dirty="0">
              <a:solidFill>
                <a:srgbClr val="000000"/>
              </a:solidFill>
              <a:latin typeface="微软雅黑" panose="020B0503020204020204" pitchFamily="2" charset="-122"/>
              <a:ea typeface="微软雅黑" panose="020B0503020204020204" pitchFamily="2" charset="-122"/>
              <a:sym typeface="Arial" panose="020B0604020202020204" pitchFamily="34" charset="0"/>
            </a:endParaRPr>
          </a:p>
          <a:p>
            <a:pPr eaLnBrk="0" latinLnBrk="1" hangingPunct="0">
              <a:lnSpc>
                <a:spcPct val="150000"/>
              </a:lnSpc>
              <a:buFont typeface="Wingdings" panose="05000000000000000000" pitchFamily="2" charset="2"/>
              <a:buChar char="Ø"/>
            </a:pPr>
            <a:r>
              <a:rPr lang="zh-CN" altLang="en-US" sz="1400" dirty="0">
                <a:latin typeface="微软雅黑" panose="020B0503020204020204" pitchFamily="2" charset="-122"/>
                <a:ea typeface="微软雅黑" panose="020B0503020204020204" pitchFamily="2" charset="-122"/>
                <a:sym typeface="宋体" panose="02010600030101010101" pitchFamily="2" charset="-122"/>
              </a:rPr>
              <a:t> </a:t>
            </a: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双语外挂字幕功能</a:t>
            </a:r>
            <a:r>
              <a:rPr lang="en-US" altLang="x-none" sz="1400" dirty="0">
                <a:latin typeface="微软雅黑" panose="020B0503020204020204" pitchFamily="2" charset="-122"/>
                <a:ea typeface="微软雅黑" panose="020B0503020204020204" pitchFamily="2" charset="-122"/>
                <a:sym typeface="宋体" panose="02010600030101010101" pitchFamily="2" charset="-122"/>
              </a:rPr>
              <a:t>——</a:t>
            </a:r>
            <a:r>
              <a:rPr lang="zh-CN" altLang="en-US" sz="1600" dirty="0">
                <a:latin typeface="微软雅黑" panose="020B0503020204020204" pitchFamily="2" charset="-122"/>
                <a:ea typeface="微软雅黑" panose="020B0503020204020204" pitchFamily="2" charset="-122"/>
                <a:sym typeface="宋体" panose="02010600030101010101" pitchFamily="2" charset="-122"/>
              </a:rPr>
              <a:t>该功能是缘来文化自主开发，属国内首创。用户在观看时能够选择性调出节目相应的中英文字幕，同时还能有选择性的隐藏相应的中英文字幕，让用户欣赏精彩视频节目的同时还能学习地道的外语。</a:t>
            </a:r>
          </a:p>
          <a:p>
            <a:pPr eaLnBrk="0" latinLnBrk="1" hangingPunct="0">
              <a:lnSpc>
                <a:spcPct val="150000"/>
              </a:lnSpc>
              <a:buFont typeface="Wingdings" panose="05000000000000000000" pitchFamily="2" charset="2"/>
              <a:buChar char="Ø"/>
            </a:pP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视频片段保存功能</a:t>
            </a:r>
            <a:r>
              <a:rPr lang="en-US" altLang="x-none" sz="1400" dirty="0">
                <a:latin typeface="微软雅黑" panose="020B0503020204020204" pitchFamily="2" charset="-122"/>
                <a:ea typeface="微软雅黑" panose="020B0503020204020204" pitchFamily="2" charset="-122"/>
                <a:sym typeface="宋体" panose="02010600030101010101" pitchFamily="2" charset="-122"/>
              </a:rPr>
              <a:t>——</a:t>
            </a:r>
            <a:r>
              <a:rPr lang="zh-CN" altLang="en-US" sz="1400" dirty="0">
                <a:latin typeface="微软雅黑" panose="020B0503020204020204" pitchFamily="2" charset="-122"/>
                <a:ea typeface="微软雅黑" panose="020B0503020204020204" pitchFamily="2" charset="-122"/>
                <a:sym typeface="宋体" panose="02010600030101010101" pitchFamily="2" charset="-122"/>
              </a:rPr>
              <a:t>通过时间码的指定来确定视频片段的起始时间，可直接保存到个人用户中心。登录用户中心可直接调用保存的视频片段，方便用户有效快捷的使用库中素材。</a:t>
            </a:r>
          </a:p>
        </p:txBody>
      </p:sp>
      <p:sp>
        <p:nvSpPr>
          <p:cNvPr id="9221" name="矩形 9"/>
          <p:cNvSpPr/>
          <p:nvPr/>
        </p:nvSpPr>
        <p:spPr>
          <a:xfrm>
            <a:off x="392748" y="254556"/>
            <a:ext cx="1554480" cy="368300"/>
          </a:xfrm>
          <a:prstGeom prst="rect">
            <a:avLst/>
          </a:prstGeom>
          <a:noFill/>
          <a:ln w="9525">
            <a:noFill/>
          </a:ln>
        </p:spPr>
        <p:txBody>
          <a:bodyPr wrap="none" anchor="t">
            <a:spAutoFit/>
          </a:bodyPr>
          <a:lstStyle/>
          <a:p>
            <a:pPr eaLnBrk="0" latinLnBrk="1" hangingPunct="0"/>
            <a:r>
              <a:rPr lang="zh-CN" altLang="en-US"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rPr>
              <a:t>特色功能介绍</a:t>
            </a:r>
          </a:p>
        </p:txBody>
      </p:sp>
      <p:pic>
        <p:nvPicPr>
          <p:cNvPr id="2" name="图片 1" descr="“知识视界”视频教育资源库"/>
          <p:cNvPicPr>
            <a:picLocks noChangeAspect="1"/>
          </p:cNvPicPr>
          <p:nvPr/>
        </p:nvPicPr>
        <p:blipFill>
          <a:blip r:embed="rId3" cstate="print"/>
          <a:stretch>
            <a:fillRect/>
          </a:stretch>
        </p:blipFill>
        <p:spPr>
          <a:xfrm>
            <a:off x="393065" y="776605"/>
            <a:ext cx="2699385" cy="424307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3583032"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Picture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Retrieval</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 画面检索</a:t>
            </a:r>
            <a:endParaRPr lang="zh-CN" altLang="en-US" sz="2400" dirty="0"/>
          </a:p>
        </p:txBody>
      </p:sp>
      <p:pic>
        <p:nvPicPr>
          <p:cNvPr id="5" name="图片 4"/>
          <p:cNvPicPr>
            <a:picLocks noChangeAspect="1"/>
          </p:cNvPicPr>
          <p:nvPr/>
        </p:nvPicPr>
        <p:blipFill>
          <a:blip r:embed="rId2"/>
          <a:stretch>
            <a:fillRect/>
          </a:stretch>
        </p:blipFill>
        <p:spPr>
          <a:xfrm>
            <a:off x="250824" y="1581150"/>
            <a:ext cx="5202727" cy="3249855"/>
          </a:xfrm>
          <a:prstGeom prst="rect">
            <a:avLst/>
          </a:prstGeom>
        </p:spPr>
      </p:pic>
      <p:pic>
        <p:nvPicPr>
          <p:cNvPr id="6" name="图片 5"/>
          <p:cNvPicPr>
            <a:picLocks noChangeAspect="1"/>
          </p:cNvPicPr>
          <p:nvPr/>
        </p:nvPicPr>
        <p:blipFill>
          <a:blip r:embed="rId3"/>
          <a:stretch>
            <a:fillRect/>
          </a:stretch>
        </p:blipFill>
        <p:spPr>
          <a:xfrm>
            <a:off x="5562600" y="1581150"/>
            <a:ext cx="3391751" cy="2617547"/>
          </a:xfrm>
          <a:prstGeom prst="rect">
            <a:avLst/>
          </a:prstGeom>
        </p:spPr>
      </p:pic>
      <p:sp>
        <p:nvSpPr>
          <p:cNvPr id="2" name="文本框 1"/>
          <p:cNvSpPr txBox="1"/>
          <p:nvPr/>
        </p:nvSpPr>
        <p:spPr>
          <a:xfrm>
            <a:off x="522432" y="716831"/>
            <a:ext cx="7859568" cy="738664"/>
          </a:xfrm>
          <a:prstGeom prst="rect">
            <a:avLst/>
          </a:prstGeom>
          <a:noFill/>
        </p:spPr>
        <p:txBody>
          <a:bodyPr wrap="square" rtlCol="0">
            <a:spAutoFit/>
          </a:bodyPr>
          <a:lstStyle/>
          <a:p>
            <a:r>
              <a:rPr lang="zh-CN" altLang="en-US" sz="1400" dirty="0" smtClean="0">
                <a:latin typeface="微软雅黑" panose="020B0503020204020204" pitchFamily="2" charset="-122"/>
                <a:ea typeface="微软雅黑" panose="020B0503020204020204" pitchFamily="2" charset="-122"/>
              </a:rPr>
              <a:t>支</a:t>
            </a:r>
            <a:r>
              <a:rPr lang="zh-CN" altLang="en-US" sz="1400" dirty="0">
                <a:latin typeface="微软雅黑" panose="020B0503020204020204" pitchFamily="2" charset="-122"/>
                <a:ea typeface="微软雅黑" panose="020B0503020204020204" pitchFamily="2" charset="-122"/>
              </a:rPr>
              <a:t>持中英文双语词条检索，可以对节目的每一秒画面进行检索，使用户能方便快捷的在近百万个词条中检索到所需的画面内容。通过画面检索，用户可以不用浏览大量视频资源便可以快速找到感兴趣的视频镜头，同时还可以进行片段播放</a:t>
            </a:r>
            <a:r>
              <a:rPr lang="zh-CN" altLang="en-US" sz="1400" dirty="0" smtClean="0">
                <a:latin typeface="微软雅黑" panose="020B0503020204020204" pitchFamily="2" charset="-122"/>
                <a:ea typeface="微软雅黑" panose="020B0503020204020204" pitchFamily="2" charset="-122"/>
              </a:rPr>
              <a:t>。</a:t>
            </a:r>
            <a:endParaRPr lang="en-US" altLang="zh-CN" sz="1400" dirty="0" smtClean="0">
              <a:latin typeface="微软雅黑" panose="020B0503020204020204" pitchFamily="2" charset="-122"/>
              <a:ea typeface="微软雅黑" panose="020B0503020204020204"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432" y="716831"/>
            <a:ext cx="7859568" cy="523220"/>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用户在使用视频时能够选择性调出和隐藏字幕</a:t>
            </a:r>
            <a:r>
              <a:rPr lang="zh-CN" altLang="en-US" sz="1400" dirty="0" smtClean="0">
                <a:latin typeface="微软雅黑" panose="020B0503020204020204" pitchFamily="2" charset="-122"/>
                <a:ea typeface="微软雅黑" panose="020B0503020204020204" pitchFamily="2" charset="-122"/>
              </a:rPr>
              <a:t>。中</a:t>
            </a:r>
            <a:r>
              <a:rPr lang="zh-CN" altLang="en-US" sz="1400" dirty="0">
                <a:latin typeface="微软雅黑" panose="020B0503020204020204" pitchFamily="2" charset="-122"/>
                <a:ea typeface="微软雅黑" panose="020B0503020204020204" pitchFamily="2" charset="-122"/>
              </a:rPr>
              <a:t>文字幕、外文字幕、双语字幕三种观看模式可随意选择。</a:t>
            </a: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5404043" cy="461665"/>
          </a:xfrm>
          <a:prstGeom prst="rect">
            <a:avLst/>
          </a:prstGeom>
          <a:noFill/>
          <a:ln w="9525">
            <a:noFill/>
            <a:miter lim="800000"/>
          </a:ln>
        </p:spPr>
        <p:txBody>
          <a:bodyPr wrap="none">
            <a:spAutoFit/>
          </a:bodyPr>
          <a:lstStyle/>
          <a:p>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Bilingual Subtitles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中外文双</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语外挂字</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幕 </a:t>
            </a:r>
            <a:endParaRPr lang="zh-CN" altLang="en-US" sz="2400" dirty="0"/>
          </a:p>
        </p:txBody>
      </p:sp>
      <p:pic>
        <p:nvPicPr>
          <p:cNvPr id="7" name="图片 6"/>
          <p:cNvPicPr>
            <a:picLocks noChangeAspect="1"/>
          </p:cNvPicPr>
          <p:nvPr/>
        </p:nvPicPr>
        <p:blipFill>
          <a:blip r:embed="rId2"/>
          <a:stretch>
            <a:fillRect/>
          </a:stretch>
        </p:blipFill>
        <p:spPr>
          <a:xfrm>
            <a:off x="4612167" y="2007279"/>
            <a:ext cx="4172235" cy="528483"/>
          </a:xfrm>
          <a:prstGeom prst="rect">
            <a:avLst/>
          </a:prstGeom>
        </p:spPr>
      </p:pic>
      <p:pic>
        <p:nvPicPr>
          <p:cNvPr id="8" name="图片 7"/>
          <p:cNvPicPr>
            <a:picLocks noChangeAspect="1"/>
          </p:cNvPicPr>
          <p:nvPr/>
        </p:nvPicPr>
        <p:blipFill>
          <a:blip r:embed="rId3"/>
          <a:stretch>
            <a:fillRect/>
          </a:stretch>
        </p:blipFill>
        <p:spPr>
          <a:xfrm>
            <a:off x="4612167" y="1755507"/>
            <a:ext cx="4182509" cy="280235"/>
          </a:xfrm>
          <a:prstGeom prst="rect">
            <a:avLst/>
          </a:prstGeom>
        </p:spPr>
      </p:pic>
      <p:pic>
        <p:nvPicPr>
          <p:cNvPr id="10" name="图片 9"/>
          <p:cNvPicPr>
            <a:picLocks noChangeAspect="1"/>
          </p:cNvPicPr>
          <p:nvPr/>
        </p:nvPicPr>
        <p:blipFill rotWithShape="1">
          <a:blip r:embed="rId4"/>
          <a:srcRect t="7491"/>
          <a:stretch>
            <a:fillRect/>
          </a:stretch>
        </p:blipFill>
        <p:spPr>
          <a:xfrm>
            <a:off x="4610592" y="2833950"/>
            <a:ext cx="4195929" cy="476228"/>
          </a:xfrm>
          <a:prstGeom prst="rect">
            <a:avLst/>
          </a:prstGeom>
        </p:spPr>
      </p:pic>
      <p:pic>
        <p:nvPicPr>
          <p:cNvPr id="11" name="图片 10"/>
          <p:cNvPicPr>
            <a:picLocks noChangeAspect="1"/>
          </p:cNvPicPr>
          <p:nvPr/>
        </p:nvPicPr>
        <p:blipFill>
          <a:blip r:embed="rId5"/>
          <a:stretch>
            <a:fillRect/>
          </a:stretch>
        </p:blipFill>
        <p:spPr>
          <a:xfrm>
            <a:off x="4612167" y="2535762"/>
            <a:ext cx="4195929" cy="298188"/>
          </a:xfrm>
          <a:prstGeom prst="rect">
            <a:avLst/>
          </a:prstGeom>
        </p:spPr>
      </p:pic>
      <p:pic>
        <p:nvPicPr>
          <p:cNvPr id="13" name="图片 12"/>
          <p:cNvPicPr>
            <a:picLocks noChangeAspect="1"/>
          </p:cNvPicPr>
          <p:nvPr/>
        </p:nvPicPr>
        <p:blipFill>
          <a:blip r:embed="rId6"/>
          <a:stretch>
            <a:fillRect/>
          </a:stretch>
        </p:blipFill>
        <p:spPr>
          <a:xfrm>
            <a:off x="522432" y="1262091"/>
            <a:ext cx="3942878" cy="3903449"/>
          </a:xfrm>
          <a:prstGeom prst="rect">
            <a:avLst/>
          </a:prstGeom>
        </p:spPr>
      </p:pic>
      <p:pic>
        <p:nvPicPr>
          <p:cNvPr id="14" name="图片 13"/>
          <p:cNvPicPr>
            <a:picLocks noChangeAspect="1"/>
          </p:cNvPicPr>
          <p:nvPr/>
        </p:nvPicPr>
        <p:blipFill rotWithShape="1">
          <a:blip r:embed="rId7"/>
          <a:srcRect r="62987"/>
          <a:stretch>
            <a:fillRect/>
          </a:stretch>
        </p:blipFill>
        <p:spPr>
          <a:xfrm>
            <a:off x="4580144" y="1182442"/>
            <a:ext cx="4256827" cy="519274"/>
          </a:xfrm>
          <a:prstGeom prst="rect">
            <a:avLst/>
          </a:prstGeom>
        </p:spPr>
      </p:pic>
      <p:pic>
        <p:nvPicPr>
          <p:cNvPr id="15" name="图片 14"/>
          <p:cNvPicPr>
            <a:picLocks noChangeAspect="1"/>
          </p:cNvPicPr>
          <p:nvPr/>
        </p:nvPicPr>
        <p:blipFill>
          <a:blip r:embed="rId8"/>
          <a:stretch>
            <a:fillRect/>
          </a:stretch>
        </p:blipFill>
        <p:spPr>
          <a:xfrm>
            <a:off x="4609017" y="3261137"/>
            <a:ext cx="4172235" cy="742042"/>
          </a:xfrm>
          <a:prstGeom prst="rect">
            <a:avLst/>
          </a:prstGeom>
        </p:spPr>
      </p:pic>
      <p:pic>
        <p:nvPicPr>
          <p:cNvPr id="16" name="图片 15"/>
          <p:cNvPicPr>
            <a:picLocks noChangeAspect="1"/>
          </p:cNvPicPr>
          <p:nvPr/>
        </p:nvPicPr>
        <p:blipFill>
          <a:blip r:embed="rId9"/>
          <a:stretch>
            <a:fillRect/>
          </a:stretch>
        </p:blipFill>
        <p:spPr>
          <a:xfrm>
            <a:off x="4609017" y="3981355"/>
            <a:ext cx="4172235" cy="8860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432" y="716831"/>
            <a:ext cx="7859568" cy="523220"/>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通过时间码的指定确定视频片段的起始时间，用户可将视频片段直接保存到个人用户中心，更加方便快捷地调用。</a:t>
            </a: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8607"/>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6140592"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Fragment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Preservation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播</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放系统支持片段保</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存</a:t>
            </a:r>
            <a:endPar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endParaRPr>
          </a:p>
        </p:txBody>
      </p:sp>
      <p:pic>
        <p:nvPicPr>
          <p:cNvPr id="5" name="图片 4"/>
          <p:cNvPicPr>
            <a:picLocks noChangeAspect="1"/>
          </p:cNvPicPr>
          <p:nvPr/>
        </p:nvPicPr>
        <p:blipFill>
          <a:blip r:embed="rId2"/>
          <a:stretch>
            <a:fillRect/>
          </a:stretch>
        </p:blipFill>
        <p:spPr>
          <a:xfrm>
            <a:off x="625173" y="1240051"/>
            <a:ext cx="4200806" cy="3771020"/>
          </a:xfrm>
          <a:prstGeom prst="rect">
            <a:avLst/>
          </a:prstGeom>
        </p:spPr>
      </p:pic>
      <p:pic>
        <p:nvPicPr>
          <p:cNvPr id="6" name="图片 5"/>
          <p:cNvPicPr>
            <a:picLocks noChangeAspect="1"/>
          </p:cNvPicPr>
          <p:nvPr/>
        </p:nvPicPr>
        <p:blipFill>
          <a:blip r:embed="rId3"/>
          <a:stretch>
            <a:fillRect/>
          </a:stretch>
        </p:blipFill>
        <p:spPr>
          <a:xfrm>
            <a:off x="4943905" y="1794545"/>
            <a:ext cx="3438095" cy="1676190"/>
          </a:xfrm>
          <a:prstGeom prst="rect">
            <a:avLst/>
          </a:prstGeom>
        </p:spPr>
      </p:pic>
      <p:pic>
        <p:nvPicPr>
          <p:cNvPr id="7" name="图片 6"/>
          <p:cNvPicPr>
            <a:picLocks noChangeAspect="1"/>
          </p:cNvPicPr>
          <p:nvPr/>
        </p:nvPicPr>
        <p:blipFill>
          <a:blip r:embed="rId4"/>
          <a:stretch>
            <a:fillRect/>
          </a:stretch>
        </p:blipFill>
        <p:spPr>
          <a:xfrm>
            <a:off x="4973477" y="3602990"/>
            <a:ext cx="3408523" cy="999833"/>
          </a:xfrm>
          <a:prstGeom prst="rect">
            <a:avLst/>
          </a:prstGeom>
        </p:spPr>
      </p:pic>
      <p:pic>
        <p:nvPicPr>
          <p:cNvPr id="8" name="图片 7"/>
          <p:cNvPicPr>
            <a:picLocks noChangeAspect="1"/>
          </p:cNvPicPr>
          <p:nvPr/>
        </p:nvPicPr>
        <p:blipFill rotWithShape="1">
          <a:blip r:embed="rId5"/>
          <a:srcRect r="62987"/>
          <a:stretch>
            <a:fillRect/>
          </a:stretch>
        </p:blipFill>
        <p:spPr>
          <a:xfrm>
            <a:off x="4887174" y="1299675"/>
            <a:ext cx="3567996" cy="435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2"/>
          <a:stretch>
            <a:fillRect/>
          </a:stretch>
        </p:blipFill>
        <p:spPr>
          <a:xfrm>
            <a:off x="-40005" y="0"/>
            <a:ext cx="1069340" cy="5143500"/>
          </a:xfrm>
          <a:prstGeom prst="rect">
            <a:avLst/>
          </a:prstGeom>
          <a:noFill/>
          <a:ln w="9525">
            <a:noFill/>
          </a:ln>
        </p:spPr>
      </p:pic>
      <p:pic>
        <p:nvPicPr>
          <p:cNvPr id="21506" name="Picture 3" descr="ds"/>
          <p:cNvPicPr>
            <a:picLocks noChangeAspect="1"/>
          </p:cNvPicPr>
          <p:nvPr/>
        </p:nvPicPr>
        <p:blipFill>
          <a:blip r:embed="rId3"/>
          <a:stretch>
            <a:fillRect/>
          </a:stretch>
        </p:blipFill>
        <p:spPr>
          <a:xfrm>
            <a:off x="950595" y="0"/>
            <a:ext cx="8195945" cy="5143500"/>
          </a:xfrm>
          <a:prstGeom prst="rect">
            <a:avLst/>
          </a:prstGeom>
          <a:noFill/>
          <a:ln w="9525">
            <a:noFill/>
          </a:ln>
        </p:spPr>
      </p:pic>
      <p:sp>
        <p:nvSpPr>
          <p:cNvPr id="21507"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节目检索</a:t>
            </a:r>
          </a:p>
        </p:txBody>
      </p:sp>
      <p:sp>
        <p:nvSpPr>
          <p:cNvPr id="21508"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1509"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1510"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1511" name="Text Box 8"/>
          <p:cNvSpPr txBox="1"/>
          <p:nvPr/>
        </p:nvSpPr>
        <p:spPr>
          <a:xfrm>
            <a:off x="2114550" y="1079897"/>
            <a:ext cx="5772150" cy="547370"/>
          </a:xfrm>
          <a:prstGeom prst="rect">
            <a:avLst/>
          </a:prstGeom>
          <a:noFill/>
          <a:ln w="9525">
            <a:noFill/>
          </a:ln>
        </p:spPr>
        <p:txBody>
          <a:bodyPr anchor="t">
            <a:spAutoFit/>
          </a:bodyPr>
          <a:lstStyle/>
          <a:p>
            <a:pPr algn="ctr">
              <a:spcBef>
                <a:spcPct val="20000"/>
              </a:spcBef>
              <a:buClr>
                <a:schemeClr val="bg1"/>
              </a:buClr>
              <a:buFont typeface="Wingdings" panose="05000000000000000000" pitchFamily="2" charset="2"/>
              <a:buChar char="v"/>
            </a:pPr>
            <a:r>
              <a:rPr lang="zh-CN" altLang="en-US" sz="1350" dirty="0">
                <a:latin typeface="微软雅黑" panose="020B0503020204020204" pitchFamily="2" charset="-122"/>
                <a:ea typeface="微软雅黑" panose="020B0503020204020204" pitchFamily="2" charset="-122"/>
              </a:rPr>
              <a:t>通过输入关键字可以进行精准的节目检索和画面检索，输入关键</a:t>
            </a:r>
            <a:endParaRPr lang="en-US" altLang="zh-CN" sz="1350" dirty="0">
              <a:latin typeface="微软雅黑" panose="020B0503020204020204" pitchFamily="2" charset="-122"/>
              <a:ea typeface="微软雅黑" panose="020B0503020204020204" pitchFamily="2" charset="-122"/>
            </a:endParaRPr>
          </a:p>
          <a:p>
            <a:pPr>
              <a:spcBef>
                <a:spcPct val="20000"/>
              </a:spcBef>
              <a:buClr>
                <a:schemeClr val="bg1"/>
              </a:buClr>
            </a:pPr>
            <a:r>
              <a:rPr lang="zh-CN" altLang="en-US" sz="1350" dirty="0">
                <a:latin typeface="微软雅黑" panose="020B0503020204020204" pitchFamily="2" charset="-122"/>
                <a:ea typeface="微软雅黑" panose="020B0503020204020204" pitchFamily="2" charset="-122"/>
              </a:rPr>
              <a:t>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 为例</a:t>
            </a:r>
          </a:p>
        </p:txBody>
      </p:sp>
      <p:sp>
        <p:nvSpPr>
          <p:cNvPr id="21512" name="AutoShape 9"/>
          <p:cNvSpPr/>
          <p:nvPr/>
        </p:nvSpPr>
        <p:spPr>
          <a:xfrm rot="5400000">
            <a:off x="4554141" y="1067991"/>
            <a:ext cx="457200" cy="1403747"/>
          </a:xfrm>
          <a:custGeom>
            <a:avLst/>
            <a:gdLst/>
            <a:ahLst/>
            <a:cxnLst>
              <a:cxn ang="17694720">
                <a:pos x="2147483647" y="0"/>
              </a:cxn>
              <a:cxn ang="11796480">
                <a:pos x="0" y="2147483647"/>
              </a:cxn>
              <a:cxn ang="5898240">
                <a:pos x="2147483647" y="2147483647"/>
              </a:cxn>
              <a:cxn ang="0">
                <a:pos x="2147483647" y="2147483647"/>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lstStyle/>
          <a:p>
            <a:endParaRPr lang="zh-CN" altLang="en-US" sz="1350"/>
          </a:p>
        </p:txBody>
      </p:sp>
      <p:pic>
        <p:nvPicPr>
          <p:cNvPr id="21514" name="图片 12" descr="gz.jpg">
            <a:hlinkClick r:id="rId4"/>
          </p:cNvPr>
          <p:cNvPicPr>
            <a:picLocks noChangeAspect="1"/>
          </p:cNvPicPr>
          <p:nvPr/>
        </p:nvPicPr>
        <p:blipFill>
          <a:blip r:embed="rId5" cstate="print"/>
          <a:stretch>
            <a:fillRect/>
          </a:stretch>
        </p:blipFill>
        <p:spPr>
          <a:xfrm>
            <a:off x="2914650" y="2057400"/>
            <a:ext cx="3886200" cy="2282429"/>
          </a:xfrm>
          <a:prstGeom prst="rect">
            <a:avLst/>
          </a:prstGeom>
          <a:noFill/>
          <a:ln w="9525">
            <a:noFill/>
          </a:ln>
        </p:spPr>
      </p:pic>
      <p:sp>
        <p:nvSpPr>
          <p:cNvPr id="21515" name="TextBox 13"/>
          <p:cNvSpPr txBox="1"/>
          <p:nvPr/>
        </p:nvSpPr>
        <p:spPr>
          <a:xfrm>
            <a:off x="2171700" y="4408885"/>
            <a:ext cx="5715000" cy="29908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光子检索到的节目（包括标题，内容简介，时长与关键字）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a:stretch>
            <a:fillRect/>
          </a:stretch>
        </p:blipFill>
        <p:spPr>
          <a:xfrm>
            <a:off x="-30480" y="0"/>
            <a:ext cx="1099185" cy="5143500"/>
          </a:xfrm>
          <a:prstGeom prst="rect">
            <a:avLst/>
          </a:prstGeom>
          <a:noFill/>
          <a:ln w="9525">
            <a:noFill/>
          </a:ln>
        </p:spPr>
      </p:pic>
      <p:pic>
        <p:nvPicPr>
          <p:cNvPr id="22530" name="Picture 3" descr="ds"/>
          <p:cNvPicPr>
            <a:picLocks noChangeAspect="1"/>
          </p:cNvPicPr>
          <p:nvPr/>
        </p:nvPicPr>
        <p:blipFill>
          <a:blip r:embed="rId3"/>
          <a:stretch>
            <a:fillRect/>
          </a:stretch>
        </p:blipFill>
        <p:spPr>
          <a:xfrm>
            <a:off x="1068705" y="0"/>
            <a:ext cx="8077200" cy="5143500"/>
          </a:xfrm>
          <a:prstGeom prst="rect">
            <a:avLst/>
          </a:prstGeom>
          <a:noFill/>
          <a:ln w="9525">
            <a:noFill/>
          </a:ln>
        </p:spPr>
      </p:pic>
      <p:sp>
        <p:nvSpPr>
          <p:cNvPr id="22531" name="Rectangle 4"/>
          <p:cNvSpPr/>
          <p:nvPr/>
        </p:nvSpPr>
        <p:spPr>
          <a:xfrm>
            <a:off x="1925241" y="72032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节目二次检索</a:t>
            </a:r>
          </a:p>
        </p:txBody>
      </p:sp>
      <p:sp>
        <p:nvSpPr>
          <p:cNvPr id="22532"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2533"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2534"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2535" name="Text Box 8"/>
          <p:cNvSpPr txBox="1"/>
          <p:nvPr/>
        </p:nvSpPr>
        <p:spPr>
          <a:xfrm>
            <a:off x="2114550" y="971550"/>
            <a:ext cx="5772150" cy="437515"/>
          </a:xfrm>
          <a:prstGeom prst="rect">
            <a:avLst/>
          </a:prstGeom>
          <a:noFill/>
          <a:ln w="9525">
            <a:noFill/>
          </a:ln>
        </p:spPr>
        <p:txBody>
          <a:bodyPr anchor="t">
            <a:spAutoFit/>
          </a:bodyPr>
          <a:lstStyle/>
          <a:p>
            <a:pPr algn="ctr">
              <a:lnSpc>
                <a:spcPct val="150000"/>
              </a:lnSpc>
              <a:spcBef>
                <a:spcPct val="20000"/>
              </a:spcBef>
              <a:buClr>
                <a:schemeClr val="bg1"/>
              </a:buClr>
              <a:buFont typeface="Wingdings" panose="05000000000000000000" pitchFamily="2" charset="2"/>
              <a:buChar char="v"/>
            </a:pPr>
            <a:endParaRPr lang="zh-CN" altLang="en-US" sz="1500" dirty="0">
              <a:solidFill>
                <a:schemeClr val="accent2"/>
              </a:solidFill>
              <a:latin typeface="黑体" panose="02010609060101010101" pitchFamily="49" charset="-122"/>
              <a:ea typeface="黑体" panose="02010609060101010101" pitchFamily="49" charset="-122"/>
            </a:endParaRPr>
          </a:p>
        </p:txBody>
      </p:sp>
      <p:sp>
        <p:nvSpPr>
          <p:cNvPr id="22536" name="AutoShape 9"/>
          <p:cNvSpPr/>
          <p:nvPr/>
        </p:nvSpPr>
        <p:spPr>
          <a:xfrm>
            <a:off x="4514850" y="2114550"/>
            <a:ext cx="685800" cy="457200"/>
          </a:xfrm>
          <a:custGeom>
            <a:avLst/>
            <a:gdLst/>
            <a:ahLst/>
            <a:cxnLst>
              <a:cxn ang="17694720">
                <a:pos x="2147483647" y="0"/>
              </a:cxn>
              <a:cxn ang="11796480">
                <a:pos x="0" y="2147483647"/>
              </a:cxn>
              <a:cxn ang="5898240">
                <a:pos x="2147483647" y="2147483647"/>
              </a:cxn>
              <a:cxn ang="0">
                <a:pos x="2147483647" y="2147483647"/>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lstStyle/>
          <a:p>
            <a:endParaRPr lang="zh-CN" altLang="en-US" sz="1350"/>
          </a:p>
        </p:txBody>
      </p:sp>
      <p:sp>
        <p:nvSpPr>
          <p:cNvPr id="22538" name="TextBox 13"/>
          <p:cNvSpPr txBox="1"/>
          <p:nvPr/>
        </p:nvSpPr>
        <p:spPr>
          <a:xfrm>
            <a:off x="2057400" y="3771900"/>
            <a:ext cx="5715000" cy="1014730"/>
          </a:xfrm>
          <a:prstGeom prst="rect">
            <a:avLst/>
          </a:prstGeom>
          <a:noFill/>
          <a:ln w="9525">
            <a:noFill/>
          </a:ln>
        </p:spPr>
        <p:txBody>
          <a:bodyPr anchor="t">
            <a:spAutoFit/>
          </a:bodyPr>
          <a:lstStyle/>
          <a:p>
            <a:r>
              <a:rPr lang="zh-CN" altLang="en-US" sz="1500" dirty="0">
                <a:latin typeface="微软雅黑" panose="020B0503020204020204" pitchFamily="2" charset="-122"/>
                <a:ea typeface="微软雅黑" panose="020B0503020204020204" pitchFamily="2" charset="-122"/>
              </a:rPr>
              <a:t>       搜索出光子的结果还可根据左侧的设定条件（分类，语种，国别，收录时间）进行二次检索，并按照（关键字</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设定条件）的模式显示出对应的搜索条件，如（光子</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英国）或</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光子</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其他自设条件</a:t>
            </a:r>
            <a:r>
              <a:rPr lang="en-US" altLang="zh-CN" sz="1500" dirty="0">
                <a:latin typeface="微软雅黑" panose="020B0503020204020204" pitchFamily="2" charset="-122"/>
                <a:ea typeface="微软雅黑" panose="020B0503020204020204" pitchFamily="2" charset="-122"/>
              </a:rPr>
              <a:t>)</a:t>
            </a:r>
            <a:endParaRPr lang="zh-CN" altLang="en-US" sz="1500" dirty="0">
              <a:latin typeface="微软雅黑" panose="020B0503020204020204" pitchFamily="2" charset="-122"/>
              <a:ea typeface="微软雅黑" panose="020B0503020204020204" pitchFamily="2" charset="-122"/>
            </a:endParaRPr>
          </a:p>
        </p:txBody>
      </p:sp>
      <p:sp>
        <p:nvSpPr>
          <p:cNvPr id="22539" name="TextBox 14"/>
          <p:cNvSpPr txBox="1"/>
          <p:nvPr/>
        </p:nvSpPr>
        <p:spPr>
          <a:xfrm>
            <a:off x="4514850" y="1943100"/>
            <a:ext cx="1085850" cy="299085"/>
          </a:xfrm>
          <a:prstGeom prst="rect">
            <a:avLst/>
          </a:prstGeom>
          <a:noFill/>
          <a:ln w="9525">
            <a:noFill/>
          </a:ln>
        </p:spPr>
        <p:txBody>
          <a:bodyPr anchor="t">
            <a:spAutoFit/>
          </a:bodyPr>
          <a:lstStyle/>
          <a:p>
            <a:r>
              <a:rPr lang="zh-CN" altLang="en-US" sz="1350" b="1" dirty="0">
                <a:solidFill>
                  <a:srgbClr val="FF0000"/>
                </a:solidFill>
                <a:latin typeface="Arial" panose="020B0604020202020204" pitchFamily="34" charset="0"/>
                <a:ea typeface="宋体" panose="02010600030101010101" pitchFamily="2" charset="-122"/>
              </a:rPr>
              <a:t>国别</a:t>
            </a:r>
          </a:p>
        </p:txBody>
      </p:sp>
      <p:pic>
        <p:nvPicPr>
          <p:cNvPr id="22540" name="图片 17" descr="真真正正.jpg"/>
          <p:cNvPicPr>
            <a:picLocks noChangeAspect="1"/>
          </p:cNvPicPr>
          <p:nvPr/>
        </p:nvPicPr>
        <p:blipFill>
          <a:blip r:embed="rId4" cstate="print"/>
          <a:stretch>
            <a:fillRect/>
          </a:stretch>
        </p:blipFill>
        <p:spPr>
          <a:xfrm>
            <a:off x="1885950" y="1257300"/>
            <a:ext cx="2571750" cy="2286000"/>
          </a:xfrm>
          <a:prstGeom prst="rect">
            <a:avLst/>
          </a:prstGeom>
          <a:noFill/>
          <a:ln w="9525">
            <a:noFill/>
          </a:ln>
        </p:spPr>
      </p:pic>
      <p:pic>
        <p:nvPicPr>
          <p:cNvPr id="22541" name="图片 18" descr="国别.jpg"/>
          <p:cNvPicPr>
            <a:picLocks noChangeAspect="1"/>
          </p:cNvPicPr>
          <p:nvPr/>
        </p:nvPicPr>
        <p:blipFill>
          <a:blip r:embed="rId5"/>
          <a:stretch>
            <a:fillRect/>
          </a:stretch>
        </p:blipFill>
        <p:spPr>
          <a:xfrm>
            <a:off x="5257800" y="1200150"/>
            <a:ext cx="2628900" cy="24003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2"/>
          <a:stretch>
            <a:fillRect/>
          </a:stretch>
        </p:blipFill>
        <p:spPr>
          <a:xfrm>
            <a:off x="-1270" y="0"/>
            <a:ext cx="970915" cy="5143500"/>
          </a:xfrm>
          <a:prstGeom prst="rect">
            <a:avLst/>
          </a:prstGeom>
          <a:noFill/>
          <a:ln w="9525">
            <a:noFill/>
          </a:ln>
        </p:spPr>
      </p:pic>
      <p:pic>
        <p:nvPicPr>
          <p:cNvPr id="23554" name="Picture 3" descr="ds"/>
          <p:cNvPicPr>
            <a:picLocks noChangeAspect="1"/>
          </p:cNvPicPr>
          <p:nvPr/>
        </p:nvPicPr>
        <p:blipFill>
          <a:blip r:embed="rId3"/>
          <a:stretch>
            <a:fillRect/>
          </a:stretch>
        </p:blipFill>
        <p:spPr>
          <a:xfrm>
            <a:off x="969645" y="0"/>
            <a:ext cx="8213725" cy="5143500"/>
          </a:xfrm>
          <a:prstGeom prst="rect">
            <a:avLst/>
          </a:prstGeom>
          <a:noFill/>
          <a:ln w="9525">
            <a:noFill/>
          </a:ln>
        </p:spPr>
      </p:pic>
      <p:sp>
        <p:nvSpPr>
          <p:cNvPr id="23555"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画面检索</a:t>
            </a:r>
          </a:p>
        </p:txBody>
      </p:sp>
      <p:sp>
        <p:nvSpPr>
          <p:cNvPr id="2355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355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3558"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3559" name="Text Box 10"/>
          <p:cNvSpPr txBox="1"/>
          <p:nvPr/>
        </p:nvSpPr>
        <p:spPr>
          <a:xfrm>
            <a:off x="2000250" y="4144566"/>
            <a:ext cx="5720954" cy="71437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       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光子，搜索到的画面结果，并能精确到具体一个节目中含有该关键字的时间点进行播放，并提供该时间点上下文对照的画面描述。该检索结果支持视频预览。（如上图）</a:t>
            </a:r>
          </a:p>
        </p:txBody>
      </p:sp>
      <p:pic>
        <p:nvPicPr>
          <p:cNvPr id="23561" name="图片 12" descr="画面检索结果.jpg"/>
          <p:cNvPicPr>
            <a:picLocks noChangeAspect="1"/>
          </p:cNvPicPr>
          <p:nvPr/>
        </p:nvPicPr>
        <p:blipFill>
          <a:blip r:embed="rId4"/>
          <a:stretch>
            <a:fillRect/>
          </a:stretch>
        </p:blipFill>
        <p:spPr>
          <a:xfrm>
            <a:off x="1885950" y="1143000"/>
            <a:ext cx="5910580" cy="29241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stretch>
            <a:fillRect/>
          </a:stretch>
        </p:blipFill>
        <p:spPr>
          <a:xfrm>
            <a:off x="-635" y="0"/>
            <a:ext cx="1009650" cy="5143500"/>
          </a:xfrm>
          <a:prstGeom prst="rect">
            <a:avLst/>
          </a:prstGeom>
          <a:noFill/>
          <a:ln w="9525">
            <a:noFill/>
          </a:ln>
        </p:spPr>
      </p:pic>
      <p:pic>
        <p:nvPicPr>
          <p:cNvPr id="24578" name="Picture 3" descr="ds"/>
          <p:cNvPicPr>
            <a:picLocks noChangeAspect="1"/>
          </p:cNvPicPr>
          <p:nvPr/>
        </p:nvPicPr>
        <p:blipFill>
          <a:blip r:embed="rId3"/>
          <a:stretch>
            <a:fillRect/>
          </a:stretch>
        </p:blipFill>
        <p:spPr>
          <a:xfrm>
            <a:off x="1009015" y="0"/>
            <a:ext cx="8116570" cy="5143500"/>
          </a:xfrm>
          <a:prstGeom prst="rect">
            <a:avLst/>
          </a:prstGeom>
          <a:noFill/>
          <a:ln w="9525">
            <a:noFill/>
          </a:ln>
        </p:spPr>
      </p:pic>
      <p:sp>
        <p:nvSpPr>
          <p:cNvPr id="24579"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画面二次检索</a:t>
            </a:r>
          </a:p>
        </p:txBody>
      </p:sp>
      <p:sp>
        <p:nvSpPr>
          <p:cNvPr id="2458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458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4582"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4583" name="Text Box 10"/>
          <p:cNvSpPr txBox="1"/>
          <p:nvPr/>
        </p:nvSpPr>
        <p:spPr>
          <a:xfrm>
            <a:off x="2483644" y="4000500"/>
            <a:ext cx="5237560" cy="73723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       同样地输入关键字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光子，可根据左侧的设定条件（分类，语种，国别，收录时间）进行画面二次检索，并按照（关键字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设定条件）的模式显示出对应的搜索条件，如（光子</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自设条件）</a:t>
            </a:r>
            <a:r>
              <a:rPr lang="zh-CN" altLang="en-US" sz="1500" dirty="0">
                <a:solidFill>
                  <a:schemeClr val="accent2"/>
                </a:solidFill>
                <a:latin typeface="黑体" panose="02010609060101010101" pitchFamily="49" charset="-122"/>
                <a:ea typeface="黑体" panose="02010609060101010101" pitchFamily="49" charset="-122"/>
              </a:rPr>
              <a:t>。</a:t>
            </a:r>
          </a:p>
        </p:txBody>
      </p:sp>
      <p:pic>
        <p:nvPicPr>
          <p:cNvPr id="24585" name="图片 12" descr="看看.jpg"/>
          <p:cNvPicPr>
            <a:picLocks noChangeAspect="1"/>
          </p:cNvPicPr>
          <p:nvPr/>
        </p:nvPicPr>
        <p:blipFill>
          <a:blip r:embed="rId4"/>
          <a:stretch>
            <a:fillRect/>
          </a:stretch>
        </p:blipFill>
        <p:spPr>
          <a:xfrm>
            <a:off x="2686050" y="1085850"/>
            <a:ext cx="4457700" cy="28003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2"/>
          <a:stretch>
            <a:fillRect/>
          </a:stretch>
        </p:blipFill>
        <p:spPr>
          <a:xfrm>
            <a:off x="-68580" y="0"/>
            <a:ext cx="1068070" cy="5143500"/>
          </a:xfrm>
          <a:prstGeom prst="rect">
            <a:avLst/>
          </a:prstGeom>
          <a:noFill/>
          <a:ln w="9525">
            <a:noFill/>
          </a:ln>
        </p:spPr>
      </p:pic>
      <p:pic>
        <p:nvPicPr>
          <p:cNvPr id="25602" name="Picture 3" descr="ds"/>
          <p:cNvPicPr>
            <a:picLocks noChangeAspect="1"/>
          </p:cNvPicPr>
          <p:nvPr/>
        </p:nvPicPr>
        <p:blipFill>
          <a:blip r:embed="rId3"/>
          <a:stretch>
            <a:fillRect/>
          </a:stretch>
        </p:blipFill>
        <p:spPr>
          <a:xfrm>
            <a:off x="999490" y="0"/>
            <a:ext cx="8126730" cy="5143500"/>
          </a:xfrm>
          <a:prstGeom prst="rect">
            <a:avLst/>
          </a:prstGeom>
          <a:noFill/>
          <a:ln w="9525">
            <a:noFill/>
          </a:ln>
        </p:spPr>
      </p:pic>
      <p:sp>
        <p:nvSpPr>
          <p:cNvPr id="25603"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画面二次检索</a:t>
            </a:r>
          </a:p>
        </p:txBody>
      </p:sp>
      <p:sp>
        <p:nvSpPr>
          <p:cNvPr id="2560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560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5606"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5607" name="Text Box 10"/>
          <p:cNvSpPr txBox="1"/>
          <p:nvPr/>
        </p:nvSpPr>
        <p:spPr>
          <a:xfrm>
            <a:off x="2114550" y="3886200"/>
            <a:ext cx="5606654" cy="71437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        同样地输入关键字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光子，可根据左侧的设定条件（分类，语种，国别，收录时间）进行画面二次检索，并按照（关键字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设定条件）的模式显示出对应的搜索条件（光子</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物理科学）。</a:t>
            </a:r>
          </a:p>
        </p:txBody>
      </p:sp>
      <p:pic>
        <p:nvPicPr>
          <p:cNvPr id="25609" name="图片 11" descr="版本.jpg">
            <a:hlinkClick r:id="rId4"/>
          </p:cNvPr>
          <p:cNvPicPr>
            <a:picLocks noChangeAspect="1"/>
          </p:cNvPicPr>
          <p:nvPr/>
        </p:nvPicPr>
        <p:blipFill>
          <a:blip r:embed="rId5" cstate="print"/>
          <a:stretch>
            <a:fillRect/>
          </a:stretch>
        </p:blipFill>
        <p:spPr>
          <a:xfrm>
            <a:off x="1885950" y="1257300"/>
            <a:ext cx="2649141" cy="2343150"/>
          </a:xfrm>
          <a:prstGeom prst="rect">
            <a:avLst/>
          </a:prstGeom>
          <a:noFill/>
          <a:ln w="9525">
            <a:noFill/>
          </a:ln>
        </p:spPr>
      </p:pic>
      <p:sp>
        <p:nvSpPr>
          <p:cNvPr id="25610" name="AutoShape 9"/>
          <p:cNvSpPr/>
          <p:nvPr/>
        </p:nvSpPr>
        <p:spPr>
          <a:xfrm>
            <a:off x="4514850" y="2114550"/>
            <a:ext cx="742950" cy="457200"/>
          </a:xfrm>
          <a:custGeom>
            <a:avLst/>
            <a:gdLst/>
            <a:ahLst/>
            <a:cxnLst>
              <a:cxn ang="17694720">
                <a:pos x="2147483647" y="0"/>
              </a:cxn>
              <a:cxn ang="11796480">
                <a:pos x="0" y="2147483647"/>
              </a:cxn>
              <a:cxn ang="5898240">
                <a:pos x="2147483647" y="2147483647"/>
              </a:cxn>
              <a:cxn ang="0">
                <a:pos x="2147483647" y="2147483647"/>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lstStyle/>
          <a:p>
            <a:endParaRPr lang="zh-CN" altLang="en-US" sz="1350"/>
          </a:p>
        </p:txBody>
      </p:sp>
      <p:sp>
        <p:nvSpPr>
          <p:cNvPr id="25611" name="TextBox 14"/>
          <p:cNvSpPr txBox="1"/>
          <p:nvPr/>
        </p:nvSpPr>
        <p:spPr>
          <a:xfrm>
            <a:off x="4572000" y="1485900"/>
            <a:ext cx="628650" cy="714375"/>
          </a:xfrm>
          <a:prstGeom prst="rect">
            <a:avLst/>
          </a:prstGeom>
          <a:noFill/>
          <a:ln w="9525">
            <a:noFill/>
          </a:ln>
        </p:spPr>
        <p:txBody>
          <a:bodyPr anchor="t">
            <a:spAutoFit/>
          </a:bodyPr>
          <a:lstStyle/>
          <a:p>
            <a:r>
              <a:rPr lang="zh-CN" altLang="en-US" sz="1350" b="1" dirty="0">
                <a:solidFill>
                  <a:srgbClr val="FF0000"/>
                </a:solidFill>
                <a:latin typeface="Arial" panose="020B0604020202020204" pitchFamily="34" charset="0"/>
                <a:ea typeface="宋体" panose="02010600030101010101" pitchFamily="2" charset="-122"/>
              </a:rPr>
              <a:t>物理科学</a:t>
            </a:r>
            <a:endParaRPr lang="en-US" altLang="zh-CN" sz="1350" b="1" dirty="0">
              <a:solidFill>
                <a:srgbClr val="FF0000"/>
              </a:solidFill>
              <a:latin typeface="Arial" panose="020B0604020202020204" pitchFamily="34" charset="0"/>
              <a:ea typeface="宋体" panose="02010600030101010101" pitchFamily="2" charset="-122"/>
            </a:endParaRPr>
          </a:p>
          <a:p>
            <a:r>
              <a:rPr lang="en-US" altLang="zh-CN" sz="1350" b="1" dirty="0">
                <a:solidFill>
                  <a:srgbClr val="FF0000"/>
                </a:solidFill>
                <a:latin typeface="Arial" panose="020B0604020202020204" pitchFamily="34" charset="0"/>
                <a:ea typeface="宋体" panose="02010600030101010101" pitchFamily="2" charset="-122"/>
              </a:rPr>
              <a:t>+</a:t>
            </a:r>
            <a:r>
              <a:rPr lang="zh-CN" altLang="en-US" sz="1350" b="1" dirty="0">
                <a:solidFill>
                  <a:srgbClr val="FF0000"/>
                </a:solidFill>
                <a:latin typeface="Arial" panose="020B0604020202020204" pitchFamily="34" charset="0"/>
                <a:ea typeface="宋体" panose="02010600030101010101" pitchFamily="2" charset="-122"/>
              </a:rPr>
              <a:t>光子</a:t>
            </a:r>
          </a:p>
        </p:txBody>
      </p:sp>
      <p:pic>
        <p:nvPicPr>
          <p:cNvPr id="25612" name="图片 15" descr="屋里.jpg"/>
          <p:cNvPicPr>
            <a:picLocks noChangeAspect="1"/>
          </p:cNvPicPr>
          <p:nvPr/>
        </p:nvPicPr>
        <p:blipFill>
          <a:blip r:embed="rId6" cstate="print"/>
          <a:stretch>
            <a:fillRect/>
          </a:stretch>
        </p:blipFill>
        <p:spPr>
          <a:xfrm>
            <a:off x="5257800" y="1200150"/>
            <a:ext cx="2628900" cy="24003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p:cNvSpPr>
            <a:spLocks noChangeArrowheads="1"/>
          </p:cNvSpPr>
          <p:nvPr/>
        </p:nvSpPr>
        <p:spPr bwMode="auto">
          <a:xfrm>
            <a:off x="1" y="0"/>
            <a:ext cx="2214563"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Group 3"/>
          <p:cNvGrpSpPr/>
          <p:nvPr/>
        </p:nvGrpSpPr>
        <p:grpSpPr bwMode="auto">
          <a:xfrm flipH="1">
            <a:off x="0" y="0"/>
            <a:ext cx="5003800" cy="5143500"/>
            <a:chOff x="0" y="0"/>
            <a:chExt cx="5004049" cy="5143500"/>
          </a:xfrm>
        </p:grpSpPr>
        <p:sp>
          <p:nvSpPr>
            <p:cNvPr id="4" name="直接连接符 34"/>
            <p:cNvSpPr>
              <a:spLocks noChangeShapeType="1"/>
            </p:cNvSpPr>
            <p:nvPr/>
          </p:nvSpPr>
          <p:spPr bwMode="auto">
            <a:xfrm flipH="1">
              <a:off x="2425903" y="3824346"/>
              <a:ext cx="2578144" cy="1319154"/>
            </a:xfrm>
            <a:prstGeom prst="line">
              <a:avLst/>
            </a:prstGeom>
            <a:noFill/>
            <a:ln w="9525">
              <a:solidFill>
                <a:srgbClr val="FFFFFF">
                  <a:alpha val="29019"/>
                </a:srgbClr>
              </a:solidFill>
              <a:prstDash val="dash"/>
              <a:miter lim="800000"/>
            </a:ln>
          </p:spPr>
          <p:txBody>
            <a:bodyPr/>
            <a:lstStyle/>
            <a:p>
              <a:endParaRPr lang="zh-CN" altLang="en-US" sz="1800"/>
            </a:p>
          </p:txBody>
        </p:sp>
        <p:sp>
          <p:nvSpPr>
            <p:cNvPr id="5" name="直接连接符 35"/>
            <p:cNvSpPr>
              <a:spLocks noChangeShapeType="1"/>
            </p:cNvSpPr>
            <p:nvPr/>
          </p:nvSpPr>
          <p:spPr bwMode="auto">
            <a:xfrm flipH="1" flipV="1">
              <a:off x="0" y="627534"/>
              <a:ext cx="5004049" cy="3960440"/>
            </a:xfrm>
            <a:prstGeom prst="line">
              <a:avLst/>
            </a:prstGeom>
            <a:noFill/>
            <a:ln w="9525">
              <a:solidFill>
                <a:srgbClr val="FFFFFF">
                  <a:alpha val="29019"/>
                </a:srgbClr>
              </a:solidFill>
              <a:prstDash val="dash"/>
              <a:miter lim="800000"/>
            </a:ln>
          </p:spPr>
          <p:txBody>
            <a:bodyPr/>
            <a:lstStyle/>
            <a:p>
              <a:endParaRPr lang="zh-CN" altLang="en-US" sz="1800"/>
            </a:p>
          </p:txBody>
        </p:sp>
        <p:sp>
          <p:nvSpPr>
            <p:cNvPr id="6" name="直接连接符 36"/>
            <p:cNvSpPr>
              <a:spLocks noChangeShapeType="1"/>
            </p:cNvSpPr>
            <p:nvPr/>
          </p:nvSpPr>
          <p:spPr bwMode="auto">
            <a:xfrm flipH="1">
              <a:off x="4248472" y="3013090"/>
              <a:ext cx="755575" cy="2130410"/>
            </a:xfrm>
            <a:prstGeom prst="line">
              <a:avLst/>
            </a:prstGeom>
            <a:noFill/>
            <a:ln w="9525">
              <a:solidFill>
                <a:srgbClr val="FFFFFF">
                  <a:alpha val="29019"/>
                </a:srgbClr>
              </a:solidFill>
              <a:prstDash val="dash"/>
              <a:miter lim="800000"/>
            </a:ln>
          </p:spPr>
          <p:txBody>
            <a:bodyPr/>
            <a:lstStyle/>
            <a:p>
              <a:endParaRPr lang="zh-CN" altLang="en-US" sz="1800"/>
            </a:p>
          </p:txBody>
        </p:sp>
        <p:sp>
          <p:nvSpPr>
            <p:cNvPr id="7" name="直接连接符 38"/>
            <p:cNvSpPr>
              <a:spLocks noChangeShapeType="1"/>
            </p:cNvSpPr>
            <p:nvPr/>
          </p:nvSpPr>
          <p:spPr bwMode="auto">
            <a:xfrm>
              <a:off x="2608837" y="0"/>
              <a:ext cx="1495619" cy="5092030"/>
            </a:xfrm>
            <a:prstGeom prst="line">
              <a:avLst/>
            </a:prstGeom>
            <a:noFill/>
            <a:ln w="9525">
              <a:solidFill>
                <a:srgbClr val="FFFFFF">
                  <a:alpha val="29019"/>
                </a:srgbClr>
              </a:solidFill>
              <a:prstDash val="dash"/>
              <a:miter lim="800000"/>
            </a:ln>
          </p:spPr>
          <p:txBody>
            <a:bodyPr/>
            <a:lstStyle/>
            <a:p>
              <a:endParaRPr lang="zh-CN" altLang="en-US" sz="1800"/>
            </a:p>
          </p:txBody>
        </p:sp>
        <p:sp>
          <p:nvSpPr>
            <p:cNvPr id="8" name="直接连接符 39"/>
            <p:cNvSpPr>
              <a:spLocks noChangeShapeType="1"/>
            </p:cNvSpPr>
            <p:nvPr/>
          </p:nvSpPr>
          <p:spPr bwMode="auto">
            <a:xfrm flipH="1">
              <a:off x="3168352" y="2571750"/>
              <a:ext cx="1835697" cy="2571750"/>
            </a:xfrm>
            <a:prstGeom prst="line">
              <a:avLst/>
            </a:prstGeom>
            <a:noFill/>
            <a:ln w="9525">
              <a:solidFill>
                <a:srgbClr val="FFFFFF">
                  <a:alpha val="29019"/>
                </a:srgbClr>
              </a:solidFill>
              <a:prstDash val="dash"/>
              <a:miter lim="800000"/>
            </a:ln>
          </p:spPr>
          <p:txBody>
            <a:bodyPr/>
            <a:lstStyle/>
            <a:p>
              <a:endParaRPr lang="zh-CN" altLang="en-US" sz="1800"/>
            </a:p>
          </p:txBody>
        </p:sp>
      </p:grpSp>
      <p:sp>
        <p:nvSpPr>
          <p:cNvPr id="9" name="矩形 16"/>
          <p:cNvSpPr>
            <a:spLocks noChangeArrowheads="1"/>
          </p:cNvSpPr>
          <p:nvPr/>
        </p:nvSpPr>
        <p:spPr bwMode="auto">
          <a:xfrm>
            <a:off x="119351" y="165101"/>
            <a:ext cx="1975862" cy="461665"/>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CATALOGUE</a:t>
            </a:r>
            <a:endParaRPr lang="zh-CN" altLang="en-US" sz="24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0" name="Group 10"/>
          <p:cNvGrpSpPr/>
          <p:nvPr/>
        </p:nvGrpSpPr>
        <p:grpSpPr bwMode="auto">
          <a:xfrm>
            <a:off x="2035176" y="933401"/>
            <a:ext cx="360363" cy="369332"/>
            <a:chOff x="0" y="0"/>
            <a:chExt cx="360040" cy="370367"/>
          </a:xfrm>
        </p:grpSpPr>
        <p:sp>
          <p:nvSpPr>
            <p:cNvPr id="11" name="椭圆 23"/>
            <p:cNvSpPr>
              <a:spLocks noChangeArrowheads="1"/>
            </p:cNvSpPr>
            <p:nvPr/>
          </p:nvSpPr>
          <p:spPr bwMode="auto">
            <a:xfrm>
              <a:off x="0" y="4646"/>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TextBox 52"/>
            <p:cNvSpPr>
              <a:spLocks noChangeArrowheads="1"/>
            </p:cNvSpPr>
            <p:nvPr/>
          </p:nvSpPr>
          <p:spPr bwMode="auto">
            <a:xfrm>
              <a:off x="20361" y="0"/>
              <a:ext cx="319032" cy="37036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3" name="Group 16"/>
          <p:cNvGrpSpPr/>
          <p:nvPr/>
        </p:nvGrpSpPr>
        <p:grpSpPr bwMode="auto">
          <a:xfrm>
            <a:off x="2035176" y="2455094"/>
            <a:ext cx="360363" cy="372621"/>
            <a:chOff x="0" y="0"/>
            <a:chExt cx="360040" cy="372177"/>
          </a:xfrm>
        </p:grpSpPr>
        <p:sp>
          <p:nvSpPr>
            <p:cNvPr id="14" name="椭圆 26"/>
            <p:cNvSpPr>
              <a:spLocks noChangeArrowheads="1"/>
            </p:cNvSpPr>
            <p:nvPr/>
          </p:nvSpPr>
          <p:spPr bwMode="auto">
            <a:xfrm>
              <a:off x="0" y="0"/>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TextBox 55"/>
            <p:cNvSpPr>
              <a:spLocks noChangeArrowheads="1"/>
            </p:cNvSpPr>
            <p:nvPr/>
          </p:nvSpPr>
          <p:spPr bwMode="auto">
            <a:xfrm>
              <a:off x="20361" y="3286"/>
              <a:ext cx="319032" cy="36889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6" name="Group 19"/>
          <p:cNvGrpSpPr/>
          <p:nvPr/>
        </p:nvGrpSpPr>
        <p:grpSpPr bwMode="auto">
          <a:xfrm>
            <a:off x="2035175" y="3890492"/>
            <a:ext cx="360363" cy="369332"/>
            <a:chOff x="0" y="0"/>
            <a:chExt cx="360040" cy="368777"/>
          </a:xfrm>
        </p:grpSpPr>
        <p:sp>
          <p:nvSpPr>
            <p:cNvPr id="17" name="椭圆 28"/>
            <p:cNvSpPr>
              <a:spLocks noChangeArrowheads="1"/>
            </p:cNvSpPr>
            <p:nvPr/>
          </p:nvSpPr>
          <p:spPr bwMode="auto">
            <a:xfrm>
              <a:off x="0" y="4646"/>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TextBox 56"/>
            <p:cNvSpPr>
              <a:spLocks noChangeArrowheads="1"/>
            </p:cNvSpPr>
            <p:nvPr/>
          </p:nvSpPr>
          <p:spPr bwMode="auto">
            <a:xfrm>
              <a:off x="20359" y="0"/>
              <a:ext cx="319032" cy="36877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9" name="Group 22"/>
          <p:cNvGrpSpPr/>
          <p:nvPr/>
        </p:nvGrpSpPr>
        <p:grpSpPr bwMode="auto">
          <a:xfrm>
            <a:off x="2516845" y="2282805"/>
            <a:ext cx="863600" cy="865188"/>
            <a:chOff x="0" y="0"/>
            <a:chExt cx="864000" cy="864000"/>
          </a:xfrm>
        </p:grpSpPr>
        <p:sp>
          <p:nvSpPr>
            <p:cNvPr id="20" name="椭圆 18"/>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椭圆 22"/>
            <p:cNvSpPr>
              <a:spLocks noChangeArrowheads="1"/>
            </p:cNvSpPr>
            <p:nvPr/>
          </p:nvSpPr>
          <p:spPr bwMode="auto">
            <a:xfrm>
              <a:off x="90000" y="90000"/>
              <a:ext cx="684000" cy="68400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2" name="Group 28"/>
          <p:cNvGrpSpPr/>
          <p:nvPr/>
        </p:nvGrpSpPr>
        <p:grpSpPr bwMode="auto">
          <a:xfrm>
            <a:off x="2516845" y="3742431"/>
            <a:ext cx="863600" cy="863600"/>
            <a:chOff x="0" y="0"/>
            <a:chExt cx="864000" cy="864000"/>
          </a:xfrm>
        </p:grpSpPr>
        <p:sp>
          <p:nvSpPr>
            <p:cNvPr id="23" name="椭圆 20"/>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椭圆 58"/>
            <p:cNvSpPr>
              <a:spLocks noChangeArrowheads="1"/>
            </p:cNvSpPr>
            <p:nvPr/>
          </p:nvSpPr>
          <p:spPr bwMode="auto">
            <a:xfrm>
              <a:off x="90000" y="90000"/>
              <a:ext cx="684000" cy="684000"/>
            </a:xfrm>
            <a:prstGeom prst="ellipse">
              <a:avLst/>
            </a:prstGeom>
            <a:blipFill dpi="0" rotWithShape="1">
              <a:blip r:embed="rId3"/>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5" name="Group 31"/>
          <p:cNvGrpSpPr/>
          <p:nvPr/>
        </p:nvGrpSpPr>
        <p:grpSpPr bwMode="auto">
          <a:xfrm>
            <a:off x="2516845" y="791494"/>
            <a:ext cx="863600" cy="865187"/>
            <a:chOff x="0" y="0"/>
            <a:chExt cx="864000" cy="864000"/>
          </a:xfrm>
        </p:grpSpPr>
        <p:sp>
          <p:nvSpPr>
            <p:cNvPr id="26" name="椭圆 21"/>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椭圆 59"/>
            <p:cNvSpPr>
              <a:spLocks noChangeArrowheads="1"/>
            </p:cNvSpPr>
            <p:nvPr/>
          </p:nvSpPr>
          <p:spPr bwMode="auto">
            <a:xfrm>
              <a:off x="90000" y="90000"/>
              <a:ext cx="684000" cy="684000"/>
            </a:xfrm>
            <a:prstGeom prst="ellipse">
              <a:avLst/>
            </a:prstGeom>
            <a:blipFill dpi="0" rotWithShape="1">
              <a:blip r:embed="rId4"/>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28" name="矩形 30"/>
          <p:cNvSpPr>
            <a:spLocks noChangeArrowheads="1"/>
          </p:cNvSpPr>
          <p:nvPr/>
        </p:nvSpPr>
        <p:spPr bwMode="auto">
          <a:xfrm>
            <a:off x="3380740" y="970280"/>
            <a:ext cx="3767455" cy="506730"/>
          </a:xfrm>
          <a:prstGeom prst="rect">
            <a:avLst/>
          </a:prstGeom>
          <a:noFill/>
          <a:ln w="9525">
            <a:noFill/>
            <a:miter lim="800000"/>
          </a:ln>
        </p:spPr>
        <p:txBody>
          <a:bodyPr wrap="square">
            <a:spAutoFit/>
          </a:bodyPr>
          <a:lstStyle/>
          <a:p>
            <a:pPr eaLnBrk="0" latinLnBrk="1" hangingPunct="0">
              <a:lnSpc>
                <a:spcPct val="150000"/>
              </a:lnSpc>
            </a:pPr>
            <a:r>
              <a:rPr lang="zh-CN" altLang="en-US" dirty="0">
                <a:solidFill>
                  <a:srgbClr val="C00000"/>
                </a:solidFill>
                <a:latin typeface="微软雅黑" panose="020B0503020204020204" pitchFamily="2" charset="-122"/>
                <a:sym typeface="微软雅黑" panose="020B0503020204020204" pitchFamily="2" charset="-122"/>
              </a:rPr>
              <a:t>“知识视界”视频教育资源库综述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68"/>
          <p:cNvSpPr>
            <a:spLocks noChangeArrowheads="1"/>
          </p:cNvSpPr>
          <p:nvPr/>
        </p:nvSpPr>
        <p:spPr bwMode="auto">
          <a:xfrm>
            <a:off x="3522980" y="3935730"/>
            <a:ext cx="2477770" cy="368300"/>
          </a:xfrm>
          <a:prstGeom prst="rect">
            <a:avLst/>
          </a:prstGeom>
          <a:noFill/>
          <a:ln w="9525">
            <a:noFill/>
            <a:miter lim="800000"/>
          </a:ln>
        </p:spPr>
        <p:txBody>
          <a:bodyPr wrap="square">
            <a:spAutoFit/>
          </a:bodyPr>
          <a:lstStyle/>
          <a:p>
            <a:pPr eaLnBrk="1" hangingPunct="1"/>
            <a:r>
              <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rPr>
              <a:t>掌上知识视界平台简介</a:t>
            </a:r>
          </a:p>
        </p:txBody>
      </p:sp>
      <p:sp>
        <p:nvSpPr>
          <p:cNvPr id="30" name="矩形 66"/>
          <p:cNvSpPr>
            <a:spLocks noChangeArrowheads="1"/>
          </p:cNvSpPr>
          <p:nvPr/>
        </p:nvSpPr>
        <p:spPr bwMode="auto">
          <a:xfrm>
            <a:off x="3522664" y="2477998"/>
            <a:ext cx="3101872" cy="368300"/>
          </a:xfrm>
          <a:prstGeom prst="rect">
            <a:avLst/>
          </a:prstGeom>
          <a:noFill/>
          <a:ln w="9525">
            <a:noFill/>
            <a:miter lim="800000"/>
          </a:ln>
        </p:spPr>
        <p:txBody>
          <a:bodyPr wrap="square">
            <a:spAutoFit/>
          </a:bodyPr>
          <a:lstStyle/>
          <a:p>
            <a:pPr eaLnBrk="1" hangingPunct="1"/>
            <a:r>
              <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rPr>
              <a:t>资源库功能介绍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tretch>
            <a:fillRect/>
          </a:stretch>
        </p:blipFill>
        <p:spPr>
          <a:xfrm flipH="1">
            <a:off x="-26670" y="0"/>
            <a:ext cx="1169670" cy="5143500"/>
          </a:xfrm>
          <a:prstGeom prst="rect">
            <a:avLst/>
          </a:prstGeom>
          <a:noFill/>
          <a:ln w="9525">
            <a:noFill/>
          </a:ln>
        </p:spPr>
      </p:pic>
      <p:pic>
        <p:nvPicPr>
          <p:cNvPr id="27650" name="Picture 3" descr="ds"/>
          <p:cNvPicPr>
            <a:picLocks noChangeAspect="1"/>
          </p:cNvPicPr>
          <p:nvPr/>
        </p:nvPicPr>
        <p:blipFill>
          <a:blip r:embed="rId3"/>
          <a:stretch>
            <a:fillRect/>
          </a:stretch>
        </p:blipFill>
        <p:spPr>
          <a:xfrm>
            <a:off x="1143000" y="0"/>
            <a:ext cx="8002270" cy="5143500"/>
          </a:xfrm>
          <a:prstGeom prst="rect">
            <a:avLst/>
          </a:prstGeom>
          <a:noFill/>
          <a:ln w="9525">
            <a:noFill/>
          </a:ln>
        </p:spPr>
      </p:pic>
      <p:sp>
        <p:nvSpPr>
          <p:cNvPr id="27651"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CC3300"/>
                </a:solidFill>
                <a:latin typeface="微软雅黑" panose="020B0503020204020204" pitchFamily="2" charset="-122"/>
                <a:ea typeface="微软雅黑" panose="020B0503020204020204" pitchFamily="2" charset="-122"/>
              </a:rPr>
              <a:t>“</a:t>
            </a:r>
            <a:r>
              <a:rPr lang="zh-CN" altLang="en-US" sz="2100" b="1" dirty="0">
                <a:solidFill>
                  <a:srgbClr val="CC3300"/>
                </a:solidFill>
                <a:latin typeface="微软雅黑" panose="020B0503020204020204" pitchFamily="2" charset="-122"/>
                <a:ea typeface="微软雅黑" panose="020B0503020204020204" pitchFamily="2" charset="-122"/>
              </a:rPr>
              <a:t>知识视界”交互式播放窗口</a:t>
            </a:r>
          </a:p>
        </p:txBody>
      </p:sp>
      <p:sp>
        <p:nvSpPr>
          <p:cNvPr id="27652" name="AutoShape 5"/>
          <p:cNvSpPr/>
          <p:nvPr/>
        </p:nvSpPr>
        <p:spPr>
          <a:xfrm flipH="1">
            <a:off x="5564981" y="1048941"/>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7653" name="AutoShape 6"/>
          <p:cNvSpPr/>
          <p:nvPr/>
        </p:nvSpPr>
        <p:spPr>
          <a:xfrm flipH="1">
            <a:off x="3704035" y="1048941"/>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7654" name="Text Box 7"/>
          <p:cNvSpPr txBox="1"/>
          <p:nvPr/>
        </p:nvSpPr>
        <p:spPr>
          <a:xfrm>
            <a:off x="4508739" y="1028700"/>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7655" name="Text Box 10"/>
          <p:cNvSpPr txBox="1"/>
          <p:nvPr/>
        </p:nvSpPr>
        <p:spPr>
          <a:xfrm>
            <a:off x="1828800" y="1508522"/>
            <a:ext cx="2457450" cy="1245235"/>
          </a:xfrm>
          <a:prstGeom prst="rect">
            <a:avLst/>
          </a:prstGeom>
          <a:noFill/>
          <a:ln w="9525">
            <a:noFill/>
          </a:ln>
        </p:spPr>
        <p:txBody>
          <a:bodyPr anchor="t">
            <a:spAutoFit/>
          </a:bodyPr>
          <a:lstStyle/>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中英文双语字幕切换。</a:t>
            </a:r>
          </a:p>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 强大的用户留言评分功能。</a:t>
            </a:r>
          </a:p>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 节目排行榜推荐功能。</a:t>
            </a:r>
            <a:endParaRPr lang="en-US" altLang="zh-CN" sz="1500" dirty="0">
              <a:latin typeface="微软雅黑" panose="020B0503020204020204" pitchFamily="2" charset="-122"/>
              <a:ea typeface="微软雅黑" panose="020B0503020204020204" pitchFamily="2" charset="-122"/>
            </a:endParaRPr>
          </a:p>
        </p:txBody>
      </p:sp>
      <p:pic>
        <p:nvPicPr>
          <p:cNvPr id="27657" name="图片 13" descr="播放.jpg">
            <a:hlinkClick r:id="rId4"/>
          </p:cNvPr>
          <p:cNvPicPr>
            <a:picLocks noChangeAspect="1"/>
          </p:cNvPicPr>
          <p:nvPr/>
        </p:nvPicPr>
        <p:blipFill>
          <a:blip r:embed="rId5"/>
          <a:stretch>
            <a:fillRect/>
          </a:stretch>
        </p:blipFill>
        <p:spPr>
          <a:xfrm>
            <a:off x="4229100" y="1165622"/>
            <a:ext cx="3600450" cy="3412331"/>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stretch>
            <a:fillRect/>
          </a:stretch>
        </p:blipFill>
        <p:spPr>
          <a:xfrm>
            <a:off x="-11430" y="0"/>
            <a:ext cx="1020445" cy="5143500"/>
          </a:xfrm>
          <a:prstGeom prst="rect">
            <a:avLst/>
          </a:prstGeom>
          <a:noFill/>
          <a:ln w="9525">
            <a:noFill/>
          </a:ln>
        </p:spPr>
      </p:pic>
      <p:pic>
        <p:nvPicPr>
          <p:cNvPr id="28674" name="Picture 3" descr="ds"/>
          <p:cNvPicPr>
            <a:picLocks noChangeAspect="1"/>
          </p:cNvPicPr>
          <p:nvPr/>
        </p:nvPicPr>
        <p:blipFill>
          <a:blip r:embed="rId3"/>
          <a:stretch>
            <a:fillRect/>
          </a:stretch>
        </p:blipFill>
        <p:spPr>
          <a:xfrm>
            <a:off x="1009015" y="0"/>
            <a:ext cx="8155940" cy="5143500"/>
          </a:xfrm>
          <a:prstGeom prst="rect">
            <a:avLst/>
          </a:prstGeom>
          <a:noFill/>
          <a:ln w="9525">
            <a:noFill/>
          </a:ln>
        </p:spPr>
      </p:pic>
      <p:sp>
        <p:nvSpPr>
          <p:cNvPr id="28675"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知识视界”交互式视频片段截取窗口</a:t>
            </a:r>
          </a:p>
        </p:txBody>
      </p:sp>
      <p:sp>
        <p:nvSpPr>
          <p:cNvPr id="2867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867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8678"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8679" name="Text Box 10"/>
          <p:cNvSpPr txBox="1"/>
          <p:nvPr/>
        </p:nvSpPr>
        <p:spPr>
          <a:xfrm>
            <a:off x="2286000" y="1094185"/>
            <a:ext cx="5486400" cy="299085"/>
          </a:xfrm>
          <a:prstGeom prst="rect">
            <a:avLst/>
          </a:prstGeom>
          <a:noFill/>
          <a:ln w="9525">
            <a:noFill/>
          </a:ln>
        </p:spPr>
        <p:txBody>
          <a:bodyPr anchor="t">
            <a:spAutoFit/>
          </a:bodyPr>
          <a:lstStyle/>
          <a:p>
            <a:pPr>
              <a:spcBef>
                <a:spcPct val="50000"/>
              </a:spcBef>
              <a:buFont typeface="Wingdings" panose="05000000000000000000" pitchFamily="2" charset="2"/>
              <a:buChar char="ü"/>
            </a:pPr>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控制首尾时间打点并对应时间点视频画面进行截取</a:t>
            </a:r>
          </a:p>
        </p:txBody>
      </p:sp>
      <p:pic>
        <p:nvPicPr>
          <p:cNvPr id="28681" name="图片 11" descr="播放界面.jpg"/>
          <p:cNvPicPr>
            <a:picLocks noChangeAspect="1"/>
          </p:cNvPicPr>
          <p:nvPr/>
        </p:nvPicPr>
        <p:blipFill>
          <a:blip r:embed="rId4"/>
          <a:stretch>
            <a:fillRect/>
          </a:stretch>
        </p:blipFill>
        <p:spPr>
          <a:xfrm>
            <a:off x="1885950" y="1428750"/>
            <a:ext cx="6000750" cy="32575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p:cNvPicPr>
          <p:nvPr/>
        </p:nvPicPr>
        <p:blipFill>
          <a:blip r:embed="rId2"/>
          <a:stretch>
            <a:fillRect/>
          </a:stretch>
        </p:blipFill>
        <p:spPr>
          <a:xfrm>
            <a:off x="-11430" y="0"/>
            <a:ext cx="1000760" cy="5143500"/>
          </a:xfrm>
          <a:prstGeom prst="rect">
            <a:avLst/>
          </a:prstGeom>
          <a:noFill/>
          <a:ln w="9525">
            <a:noFill/>
          </a:ln>
        </p:spPr>
      </p:pic>
      <p:pic>
        <p:nvPicPr>
          <p:cNvPr id="29698" name="Picture 3" descr="ds"/>
          <p:cNvPicPr>
            <a:picLocks noChangeAspect="1"/>
          </p:cNvPicPr>
          <p:nvPr/>
        </p:nvPicPr>
        <p:blipFill>
          <a:blip r:embed="rId3"/>
          <a:stretch>
            <a:fillRect/>
          </a:stretch>
        </p:blipFill>
        <p:spPr>
          <a:xfrm>
            <a:off x="989330" y="0"/>
            <a:ext cx="8136890" cy="5143500"/>
          </a:xfrm>
          <a:prstGeom prst="rect">
            <a:avLst/>
          </a:prstGeom>
          <a:noFill/>
          <a:ln w="9525">
            <a:noFill/>
          </a:ln>
        </p:spPr>
      </p:pic>
      <p:sp>
        <p:nvSpPr>
          <p:cNvPr id="29699"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2970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970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9702"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9703" name="Text Box 10"/>
          <p:cNvSpPr txBox="1"/>
          <p:nvPr/>
        </p:nvSpPr>
        <p:spPr>
          <a:xfrm>
            <a:off x="2286000" y="1094185"/>
            <a:ext cx="5486400" cy="299085"/>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1</a:t>
            </a:r>
            <a:r>
              <a:rPr lang="zh-CN" altLang="en-US" sz="1350" dirty="0">
                <a:latin typeface="微软雅黑" panose="020B0503020204020204" pitchFamily="2" charset="-122"/>
                <a:ea typeface="微软雅黑" panose="020B0503020204020204" pitchFamily="2" charset="-122"/>
              </a:rPr>
              <a:t>、点击“返回首页”链接</a:t>
            </a:r>
          </a:p>
        </p:txBody>
      </p:sp>
      <p:pic>
        <p:nvPicPr>
          <p:cNvPr id="29705" name="图片 23" descr="播放界面1.jpg"/>
          <p:cNvPicPr>
            <a:picLocks noChangeAspect="1"/>
          </p:cNvPicPr>
          <p:nvPr/>
        </p:nvPicPr>
        <p:blipFill>
          <a:blip r:embed="rId4"/>
          <a:stretch>
            <a:fillRect/>
          </a:stretch>
        </p:blipFill>
        <p:spPr>
          <a:xfrm>
            <a:off x="2000250" y="1428750"/>
            <a:ext cx="5886450" cy="31432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p:cNvPicPr>
          <p:nvPr/>
        </p:nvPicPr>
        <p:blipFill>
          <a:blip r:embed="rId2"/>
          <a:stretch>
            <a:fillRect/>
          </a:stretch>
        </p:blipFill>
        <p:spPr>
          <a:xfrm>
            <a:off x="-20955" y="0"/>
            <a:ext cx="1001395" cy="5143500"/>
          </a:xfrm>
          <a:prstGeom prst="rect">
            <a:avLst/>
          </a:prstGeom>
          <a:noFill/>
          <a:ln w="9525">
            <a:noFill/>
          </a:ln>
        </p:spPr>
      </p:pic>
      <p:pic>
        <p:nvPicPr>
          <p:cNvPr id="30722" name="Picture 3" descr="ds"/>
          <p:cNvPicPr>
            <a:picLocks noChangeAspect="1"/>
          </p:cNvPicPr>
          <p:nvPr/>
        </p:nvPicPr>
        <p:blipFill>
          <a:blip r:embed="rId3"/>
          <a:stretch>
            <a:fillRect/>
          </a:stretch>
        </p:blipFill>
        <p:spPr>
          <a:xfrm>
            <a:off x="980440" y="0"/>
            <a:ext cx="8144510" cy="5143500"/>
          </a:xfrm>
          <a:prstGeom prst="rect">
            <a:avLst/>
          </a:prstGeom>
          <a:noFill/>
          <a:ln w="9525">
            <a:noFill/>
          </a:ln>
        </p:spPr>
      </p:pic>
      <p:sp>
        <p:nvSpPr>
          <p:cNvPr id="30723"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072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072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0726"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0727" name="Text Box 10"/>
          <p:cNvSpPr txBox="1"/>
          <p:nvPr/>
        </p:nvSpPr>
        <p:spPr>
          <a:xfrm>
            <a:off x="2286000" y="1265635"/>
            <a:ext cx="5486400" cy="299085"/>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2</a:t>
            </a:r>
            <a:r>
              <a:rPr lang="zh-CN" altLang="en-US" sz="1350" dirty="0">
                <a:latin typeface="微软雅黑" panose="020B0503020204020204" pitchFamily="2" charset="-122"/>
                <a:ea typeface="微软雅黑" panose="020B0503020204020204" pitchFamily="2" charset="-122"/>
              </a:rPr>
              <a:t>、首页登录窗口有“会员中心”链接入口</a:t>
            </a:r>
          </a:p>
        </p:txBody>
      </p:sp>
      <p:pic>
        <p:nvPicPr>
          <p:cNvPr id="30729" name="图片 13" descr="首页顶端.jpg"/>
          <p:cNvPicPr>
            <a:picLocks noChangeAspect="1"/>
          </p:cNvPicPr>
          <p:nvPr/>
        </p:nvPicPr>
        <p:blipFill>
          <a:blip r:embed="rId4"/>
          <a:stretch>
            <a:fillRect/>
          </a:stretch>
        </p:blipFill>
        <p:spPr>
          <a:xfrm>
            <a:off x="1885950" y="1599010"/>
            <a:ext cx="6057900" cy="7441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p:cNvPicPr>
          <p:nvPr/>
        </p:nvPicPr>
        <p:blipFill>
          <a:blip r:embed="rId2"/>
          <a:stretch>
            <a:fillRect/>
          </a:stretch>
        </p:blipFill>
        <p:spPr>
          <a:xfrm>
            <a:off x="-51435" y="0"/>
            <a:ext cx="1050925" cy="5143500"/>
          </a:xfrm>
          <a:prstGeom prst="rect">
            <a:avLst/>
          </a:prstGeom>
          <a:noFill/>
          <a:ln w="9525">
            <a:noFill/>
          </a:ln>
        </p:spPr>
      </p:pic>
      <p:pic>
        <p:nvPicPr>
          <p:cNvPr id="31746" name="Picture 3" descr="ds"/>
          <p:cNvPicPr>
            <a:picLocks noChangeAspect="1"/>
          </p:cNvPicPr>
          <p:nvPr/>
        </p:nvPicPr>
        <p:blipFill>
          <a:blip r:embed="rId3"/>
          <a:stretch>
            <a:fillRect/>
          </a:stretch>
        </p:blipFill>
        <p:spPr>
          <a:xfrm>
            <a:off x="999490" y="0"/>
            <a:ext cx="8195945" cy="5143500"/>
          </a:xfrm>
          <a:prstGeom prst="rect">
            <a:avLst/>
          </a:prstGeom>
          <a:noFill/>
          <a:ln w="9525">
            <a:noFill/>
          </a:ln>
        </p:spPr>
      </p:pic>
      <p:sp>
        <p:nvSpPr>
          <p:cNvPr id="31747"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1748"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1749"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1750"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1752" name="Text Box 10"/>
          <p:cNvSpPr txBox="1"/>
          <p:nvPr/>
        </p:nvSpPr>
        <p:spPr>
          <a:xfrm>
            <a:off x="2171700" y="1208485"/>
            <a:ext cx="5486400" cy="506730"/>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3</a:t>
            </a:r>
            <a:r>
              <a:rPr lang="zh-CN" altLang="en-US" sz="1350" dirty="0">
                <a:latin typeface="微软雅黑" panose="020B0503020204020204" pitchFamily="2" charset="-122"/>
                <a:ea typeface="微软雅黑" panose="020B0503020204020204" pitchFamily="2" charset="-122"/>
              </a:rPr>
              <a:t>、如下图，进入“会员中心”后选择收藏片段，您所收藏的片段在此栏目下，打开视频链接即可使用。</a:t>
            </a:r>
          </a:p>
        </p:txBody>
      </p:sp>
      <p:pic>
        <p:nvPicPr>
          <p:cNvPr id="31753" name="图片 14" descr="会员中心.jpg"/>
          <p:cNvPicPr>
            <a:picLocks noChangeAspect="1"/>
          </p:cNvPicPr>
          <p:nvPr/>
        </p:nvPicPr>
        <p:blipFill>
          <a:blip r:embed="rId4"/>
          <a:stretch>
            <a:fillRect/>
          </a:stretch>
        </p:blipFill>
        <p:spPr>
          <a:xfrm>
            <a:off x="1943100" y="1771650"/>
            <a:ext cx="5886450" cy="2787254"/>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stretch>
            <a:fillRect/>
          </a:stretch>
        </p:blipFill>
        <p:spPr>
          <a:xfrm flipH="1">
            <a:off x="-26670" y="0"/>
            <a:ext cx="1169670" cy="5143500"/>
          </a:xfrm>
          <a:prstGeom prst="rect">
            <a:avLst/>
          </a:prstGeom>
          <a:noFill/>
          <a:ln w="9525">
            <a:noFill/>
          </a:ln>
        </p:spPr>
      </p:pic>
      <p:pic>
        <p:nvPicPr>
          <p:cNvPr id="32770" name="Picture 3" descr="ds"/>
          <p:cNvPicPr>
            <a:picLocks noChangeAspect="1"/>
          </p:cNvPicPr>
          <p:nvPr/>
        </p:nvPicPr>
        <p:blipFill>
          <a:blip r:embed="rId3"/>
          <a:stretch>
            <a:fillRect/>
          </a:stretch>
        </p:blipFill>
        <p:spPr>
          <a:xfrm>
            <a:off x="1143000" y="0"/>
            <a:ext cx="7962900" cy="5143500"/>
          </a:xfrm>
          <a:prstGeom prst="rect">
            <a:avLst/>
          </a:prstGeom>
          <a:noFill/>
          <a:ln w="9525">
            <a:noFill/>
          </a:ln>
        </p:spPr>
      </p:pic>
      <p:sp>
        <p:nvSpPr>
          <p:cNvPr id="32771"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2772"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2773"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2774"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2776" name="Text Box 10"/>
          <p:cNvSpPr txBox="1"/>
          <p:nvPr/>
        </p:nvSpPr>
        <p:spPr>
          <a:xfrm>
            <a:off x="2171700" y="1318022"/>
            <a:ext cx="5486400" cy="81851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备注：如果您没有会员中心的登录用户名，请先注册，注册的信息请保存好。注册步骤如下：</a:t>
            </a:r>
            <a:endParaRPr lang="en-US" altLang="zh-CN" sz="1350" dirty="0">
              <a:latin typeface="微软雅黑" panose="020B0503020204020204" pitchFamily="2" charset="-122"/>
              <a:ea typeface="微软雅黑" panose="020B0503020204020204" pitchFamily="2" charset="-122"/>
            </a:endParaRPr>
          </a:p>
          <a:p>
            <a:pPr>
              <a:spcBef>
                <a:spcPct val="50000"/>
              </a:spcBef>
            </a:pPr>
            <a:r>
              <a:rPr lang="en-US" altLang="zh-CN" sz="1350" dirty="0">
                <a:latin typeface="微软雅黑" panose="020B0503020204020204" pitchFamily="2" charset="-122"/>
                <a:ea typeface="微软雅黑" panose="020B0503020204020204" pitchFamily="2" charset="-122"/>
              </a:rPr>
              <a:t>1</a:t>
            </a:r>
            <a:r>
              <a:rPr lang="zh-CN" altLang="en-US" sz="1350" dirty="0">
                <a:latin typeface="微软雅黑" panose="020B0503020204020204" pitchFamily="2" charset="-122"/>
                <a:ea typeface="微软雅黑" panose="020B0503020204020204" pitchFamily="2" charset="-122"/>
              </a:rPr>
              <a:t>、点击首页登录框旁边的“注册”链接。</a:t>
            </a:r>
          </a:p>
        </p:txBody>
      </p:sp>
      <p:pic>
        <p:nvPicPr>
          <p:cNvPr id="32777" name="图片 13" descr="注册.jpg"/>
          <p:cNvPicPr>
            <a:picLocks noChangeAspect="1"/>
          </p:cNvPicPr>
          <p:nvPr/>
        </p:nvPicPr>
        <p:blipFill>
          <a:blip r:embed="rId4"/>
          <a:stretch>
            <a:fillRect/>
          </a:stretch>
        </p:blipFill>
        <p:spPr>
          <a:xfrm>
            <a:off x="1885950" y="2212181"/>
            <a:ext cx="6057900" cy="759619"/>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stretch>
            <a:fillRect/>
          </a:stretch>
        </p:blipFill>
        <p:spPr>
          <a:xfrm flipH="1">
            <a:off x="-6985" y="0"/>
            <a:ext cx="1149985" cy="5143500"/>
          </a:xfrm>
          <a:prstGeom prst="rect">
            <a:avLst/>
          </a:prstGeom>
          <a:noFill/>
          <a:ln w="9525">
            <a:noFill/>
          </a:ln>
        </p:spPr>
      </p:pic>
      <p:pic>
        <p:nvPicPr>
          <p:cNvPr id="33794" name="Picture 3" descr="ds"/>
          <p:cNvPicPr>
            <a:picLocks noChangeAspect="1"/>
          </p:cNvPicPr>
          <p:nvPr/>
        </p:nvPicPr>
        <p:blipFill>
          <a:blip r:embed="rId3"/>
          <a:stretch>
            <a:fillRect/>
          </a:stretch>
        </p:blipFill>
        <p:spPr>
          <a:xfrm>
            <a:off x="1143635" y="0"/>
            <a:ext cx="8022590" cy="5143500"/>
          </a:xfrm>
          <a:prstGeom prst="rect">
            <a:avLst/>
          </a:prstGeom>
          <a:noFill/>
          <a:ln w="9525">
            <a:noFill/>
          </a:ln>
        </p:spPr>
      </p:pic>
      <p:sp>
        <p:nvSpPr>
          <p:cNvPr id="33795"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379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379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3798"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3800" name="Text Box 10"/>
          <p:cNvSpPr txBox="1"/>
          <p:nvPr/>
        </p:nvSpPr>
        <p:spPr>
          <a:xfrm>
            <a:off x="2171700" y="1143000"/>
            <a:ext cx="5486400" cy="506730"/>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2</a:t>
            </a:r>
            <a:r>
              <a:rPr lang="zh-CN" altLang="en-US" sz="1350" dirty="0">
                <a:latin typeface="微软雅黑" panose="020B0503020204020204" pitchFamily="2" charset="-122"/>
                <a:ea typeface="微软雅黑" panose="020B0503020204020204" pitchFamily="2" charset="-122"/>
              </a:rPr>
              <a:t>、填写注册信息，点确定。注册成功后所有保存的视频和片段均可从会员中心获取</a:t>
            </a:r>
          </a:p>
        </p:txBody>
      </p:sp>
      <p:pic>
        <p:nvPicPr>
          <p:cNvPr id="33801" name="图片 13" descr="注册窗口.jpg"/>
          <p:cNvPicPr>
            <a:picLocks noChangeAspect="1"/>
          </p:cNvPicPr>
          <p:nvPr/>
        </p:nvPicPr>
        <p:blipFill>
          <a:blip r:embed="rId4" cstate="print"/>
          <a:stretch>
            <a:fillRect/>
          </a:stretch>
        </p:blipFill>
        <p:spPr>
          <a:xfrm>
            <a:off x="2628900" y="1657350"/>
            <a:ext cx="4548188" cy="31432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2"/>
          <a:stretch>
            <a:fillRect/>
          </a:stretch>
        </p:blipFill>
        <p:spPr>
          <a:xfrm flipH="1">
            <a:off x="-16510" y="0"/>
            <a:ext cx="1159510" cy="5143500"/>
          </a:xfrm>
          <a:prstGeom prst="rect">
            <a:avLst/>
          </a:prstGeom>
          <a:noFill/>
          <a:ln w="9525">
            <a:noFill/>
          </a:ln>
        </p:spPr>
      </p:pic>
      <p:pic>
        <p:nvPicPr>
          <p:cNvPr id="34818" name="Picture 3" descr="ds"/>
          <p:cNvPicPr>
            <a:picLocks noChangeAspect="1"/>
          </p:cNvPicPr>
          <p:nvPr/>
        </p:nvPicPr>
        <p:blipFill>
          <a:blip r:embed="rId3"/>
          <a:stretch>
            <a:fillRect/>
          </a:stretch>
        </p:blipFill>
        <p:spPr>
          <a:xfrm>
            <a:off x="1142365" y="0"/>
            <a:ext cx="7994015" cy="5143500"/>
          </a:xfrm>
          <a:prstGeom prst="rect">
            <a:avLst/>
          </a:prstGeom>
          <a:noFill/>
          <a:ln w="9525">
            <a:noFill/>
          </a:ln>
        </p:spPr>
      </p:pic>
      <p:sp>
        <p:nvSpPr>
          <p:cNvPr id="34819"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知识视界”播放相关内容窗口</a:t>
            </a:r>
          </a:p>
        </p:txBody>
      </p:sp>
      <p:sp>
        <p:nvSpPr>
          <p:cNvPr id="3482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482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4822"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pic>
        <p:nvPicPr>
          <p:cNvPr id="34824" name="图片 11" descr="爱爱爱.jpg"/>
          <p:cNvPicPr>
            <a:picLocks noChangeAspect="1"/>
          </p:cNvPicPr>
          <p:nvPr/>
        </p:nvPicPr>
        <p:blipFill>
          <a:blip r:embed="rId4"/>
          <a:stretch>
            <a:fillRect/>
          </a:stretch>
        </p:blipFill>
        <p:spPr>
          <a:xfrm>
            <a:off x="2343150" y="1164431"/>
            <a:ext cx="2378869" cy="3807619"/>
          </a:xfrm>
          <a:prstGeom prst="rect">
            <a:avLst/>
          </a:prstGeom>
          <a:noFill/>
          <a:ln w="9525">
            <a:noFill/>
          </a:ln>
        </p:spPr>
      </p:pic>
      <p:sp>
        <p:nvSpPr>
          <p:cNvPr id="34825" name="TextBox 12"/>
          <p:cNvSpPr txBox="1"/>
          <p:nvPr/>
        </p:nvSpPr>
        <p:spPr>
          <a:xfrm>
            <a:off x="4800600" y="1657350"/>
            <a:ext cx="2971800" cy="71437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节目信息</a:t>
            </a:r>
            <a:endParaRPr lang="en-US" altLang="zh-CN" sz="1350" dirty="0">
              <a:latin typeface="微软雅黑" panose="020B0503020204020204" pitchFamily="2" charset="-122"/>
              <a:ea typeface="微软雅黑" panose="020B0503020204020204" pitchFamily="2" charset="-122"/>
            </a:endParaRPr>
          </a:p>
          <a:p>
            <a:r>
              <a:rPr lang="zh-CN" altLang="en-US" sz="1350" dirty="0">
                <a:latin typeface="微软雅黑" panose="020B0503020204020204" pitchFamily="2" charset="-122"/>
                <a:ea typeface="微软雅黑" panose="020B0503020204020204" pitchFamily="2" charset="-122"/>
              </a:rPr>
              <a:t>       提供节目内容，国别，时长，语言等关键字的相关信息。</a:t>
            </a:r>
          </a:p>
        </p:txBody>
      </p:sp>
      <p:sp>
        <p:nvSpPr>
          <p:cNvPr id="34826" name="TextBox 13"/>
          <p:cNvSpPr txBox="1"/>
          <p:nvPr/>
        </p:nvSpPr>
        <p:spPr>
          <a:xfrm>
            <a:off x="4914900" y="2686050"/>
            <a:ext cx="2743200" cy="71437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最近观看历史</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提供最近用户观看的视频或者画面的历史记录，方便查找。</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2"/>
          <a:stretch>
            <a:fillRect/>
          </a:stretch>
        </p:blipFill>
        <p:spPr>
          <a:xfrm>
            <a:off x="-30480" y="0"/>
            <a:ext cx="911860" cy="5143500"/>
          </a:xfrm>
          <a:prstGeom prst="rect">
            <a:avLst/>
          </a:prstGeom>
          <a:noFill/>
          <a:ln w="9525">
            <a:noFill/>
          </a:ln>
        </p:spPr>
      </p:pic>
      <p:pic>
        <p:nvPicPr>
          <p:cNvPr id="35842" name="Picture 3" descr="ds"/>
          <p:cNvPicPr>
            <a:picLocks noChangeAspect="1"/>
          </p:cNvPicPr>
          <p:nvPr/>
        </p:nvPicPr>
        <p:blipFill>
          <a:blip r:embed="rId3"/>
          <a:stretch>
            <a:fillRect/>
          </a:stretch>
        </p:blipFill>
        <p:spPr>
          <a:xfrm>
            <a:off x="881380" y="0"/>
            <a:ext cx="8303895" cy="5143500"/>
          </a:xfrm>
          <a:prstGeom prst="rect">
            <a:avLst/>
          </a:prstGeom>
          <a:noFill/>
          <a:ln w="9525">
            <a:noFill/>
          </a:ln>
        </p:spPr>
      </p:pic>
      <p:sp>
        <p:nvSpPr>
          <p:cNvPr id="35843"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知识视界”播放相关内容窗口</a:t>
            </a:r>
          </a:p>
        </p:txBody>
      </p:sp>
      <p:sp>
        <p:nvSpPr>
          <p:cNvPr id="3584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584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5846"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5848" name="TextBox 12"/>
          <p:cNvSpPr txBox="1"/>
          <p:nvPr/>
        </p:nvSpPr>
        <p:spPr>
          <a:xfrm>
            <a:off x="4800600" y="1657350"/>
            <a:ext cx="2971800" cy="112966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相关视频    </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提供与当前播放视频内容相关，关键字频度和匹配度相关的视频进行推荐，是用户对当前观看视频里知识点的扩展和延伸。</a:t>
            </a:r>
          </a:p>
        </p:txBody>
      </p:sp>
      <p:sp>
        <p:nvSpPr>
          <p:cNvPr id="35849" name="TextBox 13"/>
          <p:cNvSpPr txBox="1"/>
          <p:nvPr/>
        </p:nvSpPr>
        <p:spPr>
          <a:xfrm>
            <a:off x="4914900" y="3028950"/>
            <a:ext cx="2743200" cy="922020"/>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节目排行榜</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对当前分类下的节目按照用户观看的热度和点击率来进行排行。</a:t>
            </a:r>
          </a:p>
        </p:txBody>
      </p:sp>
      <p:pic>
        <p:nvPicPr>
          <p:cNvPr id="35850" name="图片 15" descr="vvv.jpg"/>
          <p:cNvPicPr>
            <a:picLocks noChangeAspect="1"/>
          </p:cNvPicPr>
          <p:nvPr/>
        </p:nvPicPr>
        <p:blipFill>
          <a:blip r:embed="rId4"/>
          <a:stretch>
            <a:fillRect/>
          </a:stretch>
        </p:blipFill>
        <p:spPr>
          <a:xfrm>
            <a:off x="2400300" y="1279922"/>
            <a:ext cx="2114550" cy="1977628"/>
          </a:xfrm>
          <a:prstGeom prst="rect">
            <a:avLst/>
          </a:prstGeom>
          <a:noFill/>
          <a:ln w="9525">
            <a:noFill/>
          </a:ln>
        </p:spPr>
      </p:pic>
      <p:pic>
        <p:nvPicPr>
          <p:cNvPr id="35851" name="图片 16" descr="变变变.jpg"/>
          <p:cNvPicPr>
            <a:picLocks noChangeAspect="1"/>
          </p:cNvPicPr>
          <p:nvPr/>
        </p:nvPicPr>
        <p:blipFill>
          <a:blip r:embed="rId5"/>
          <a:stretch>
            <a:fillRect/>
          </a:stretch>
        </p:blipFill>
        <p:spPr>
          <a:xfrm>
            <a:off x="2400300" y="3257550"/>
            <a:ext cx="2099072" cy="16002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Of Cooperation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a:blip r:embed="rId2"/>
          <a:stretch>
            <a:fillRect/>
          </a:stretch>
        </p:blipFill>
        <p:spPr>
          <a:xfrm>
            <a:off x="189180" y="950786"/>
            <a:ext cx="5571636" cy="3549295"/>
          </a:xfrm>
          <a:prstGeom prst="rect">
            <a:avLst/>
          </a:prstGeom>
        </p:spPr>
      </p:pic>
      <p:sp>
        <p:nvSpPr>
          <p:cNvPr id="5" name="矩形 4"/>
          <p:cNvSpPr/>
          <p:nvPr/>
        </p:nvSpPr>
        <p:spPr>
          <a:xfrm>
            <a:off x="6259951" y="950786"/>
            <a:ext cx="2738649" cy="2169825"/>
          </a:xfrm>
          <a:prstGeom prst="rect">
            <a:avLst/>
          </a:prstGeom>
        </p:spPr>
        <p:txBody>
          <a:bodyPr wrap="square">
            <a:spAutoFit/>
          </a:bodyPr>
          <a:lstStyle/>
          <a:p>
            <a:pPr>
              <a:lnSpc>
                <a:spcPct val="150000"/>
              </a:lnSpc>
              <a:spcAft>
                <a:spcPts val="0"/>
              </a:spcAft>
            </a:pPr>
            <a:r>
              <a:rPr lang="zh-CN" altLang="zh-CN" b="1" kern="100" dirty="0">
                <a:solidFill>
                  <a:srgbClr val="FF8607"/>
                </a:solidFill>
                <a:latin typeface="Times New Roman" panose="02020603050405020304" pitchFamily="18" charset="0"/>
                <a:ea typeface="微软雅黑" panose="020B0503020204020204" pitchFamily="2" charset="-122"/>
              </a:rPr>
              <a:t>华中科技大学机械学</a:t>
            </a:r>
            <a:r>
              <a:rPr lang="zh-CN" altLang="zh-CN" b="1" kern="100" dirty="0" smtClean="0">
                <a:solidFill>
                  <a:srgbClr val="FF8607"/>
                </a:solidFill>
                <a:latin typeface="Times New Roman" panose="02020603050405020304" pitchFamily="18" charset="0"/>
                <a:ea typeface="微软雅黑" panose="020B0503020204020204" pitchFamily="2" charset="-122"/>
              </a:rPr>
              <a:t>院</a:t>
            </a:r>
            <a:r>
              <a:rPr lang="zh-CN" altLang="en-US" b="1" kern="100" dirty="0" smtClean="0">
                <a:solidFill>
                  <a:srgbClr val="FF8607"/>
                </a:solidFill>
                <a:latin typeface="Times New Roman" panose="02020603050405020304" pitchFamily="18" charset="0"/>
                <a:ea typeface="微软雅黑" panose="020B0503020204020204" pitchFamily="2" charset="-122"/>
              </a:rPr>
              <a:t>：</a:t>
            </a:r>
            <a:endParaRPr lang="en-US" altLang="zh-CN" b="1" kern="100" dirty="0" smtClean="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2" charset="-122"/>
            </a:endParaRPr>
          </a:p>
          <a:p>
            <a:pPr>
              <a:lnSpc>
                <a:spcPct val="150000"/>
              </a:lnSpc>
              <a:spcAft>
                <a:spcPts val="0"/>
              </a:spcAft>
            </a:pPr>
            <a:r>
              <a:rPr lang="zh-CN" altLang="zh-CN" kern="100" dirty="0" smtClean="0">
                <a:latin typeface="Times New Roman" panose="02020603050405020304" pitchFamily="18" charset="0"/>
                <a:ea typeface="微软雅黑" panose="020B0503020204020204" pitchFamily="2" charset="-122"/>
              </a:rPr>
              <a:t>龙</a:t>
            </a:r>
            <a:r>
              <a:rPr lang="zh-CN" altLang="zh-CN" kern="100" dirty="0">
                <a:latin typeface="Times New Roman" panose="02020603050405020304" pitchFamily="18" charset="0"/>
                <a:ea typeface="微软雅黑" panose="020B0503020204020204" pitchFamily="2" charset="-122"/>
              </a:rPr>
              <a:t>老师将“傅科摆”在课间为学生播放，帮助学生理解地球自转的真实存</a:t>
            </a:r>
            <a:r>
              <a:rPr lang="zh-CN" altLang="zh-CN" kern="100" dirty="0" smtClean="0">
                <a:latin typeface="Times New Roman" panose="02020603050405020304" pitchFamily="18" charset="0"/>
                <a:ea typeface="微软雅黑" panose="020B0503020204020204" pitchFamily="2" charset="-122"/>
              </a:rPr>
              <a:t>在</a:t>
            </a:r>
            <a:endParaRPr lang="zh-CN" altLang="zh-CN" sz="1600" kern="100" dirty="0">
              <a:effectLst/>
              <a:latin typeface="Times New Roman" panose="02020603050405020304" pitchFamily="18" charset="0"/>
              <a:ea typeface="宋体" panose="02010600030101010101" pitchFamily="2" charset="-122"/>
            </a:endParaRPr>
          </a:p>
        </p:txBody>
      </p:sp>
      <p:cxnSp>
        <p:nvCxnSpPr>
          <p:cNvPr id="6" name="直接连接符 5"/>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 name="Group 6"/>
          <p:cNvGrpSpPr/>
          <p:nvPr/>
        </p:nvGrpSpPr>
        <p:grpSpPr bwMode="auto">
          <a:xfrm>
            <a:off x="584201" y="515938"/>
            <a:ext cx="2474913" cy="4068762"/>
            <a:chOff x="0" y="0"/>
            <a:chExt cx="2476153" cy="4069266"/>
          </a:xfrm>
        </p:grpSpPr>
        <p:sp>
          <p:nvSpPr>
            <p:cNvPr id="6" name="矩形 3"/>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4"/>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5"/>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6"/>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8"/>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59"/>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60"/>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61"/>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62"/>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63"/>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64"/>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66"/>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67"/>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68"/>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69"/>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70"/>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71"/>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73"/>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74"/>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75"/>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76"/>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77"/>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78"/>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80"/>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81"/>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82"/>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83"/>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84"/>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85"/>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87"/>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88"/>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89"/>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90"/>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91"/>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92"/>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94"/>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95"/>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96"/>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97"/>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98"/>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99"/>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01"/>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02"/>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03"/>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04"/>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05"/>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06"/>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0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0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1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1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1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1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15"/>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16"/>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17"/>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18"/>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19"/>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 name="矩形 120"/>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66" name="矩形 122"/>
          <p:cNvSpPr>
            <a:spLocks noChangeArrowheads="1"/>
          </p:cNvSpPr>
          <p:nvPr/>
        </p:nvSpPr>
        <p:spPr bwMode="auto">
          <a:xfrm>
            <a:off x="3535364" y="2132014"/>
            <a:ext cx="5621337" cy="645160"/>
          </a:xfrm>
          <a:prstGeom prst="rect">
            <a:avLst/>
          </a:prstGeom>
          <a:noFill/>
          <a:ln w="9525">
            <a:noFill/>
            <a:miter lim="800000"/>
          </a:ln>
        </p:spPr>
        <p:txBody>
          <a:bodyPr>
            <a:spAutoFit/>
          </a:bodyPr>
          <a:lstStyle/>
          <a:p>
            <a:pPr eaLnBrk="0" latinLnBrk="1" hangingPunct="0">
              <a:lnSpc>
                <a:spcPct val="150000"/>
              </a:lnSpc>
            </a:pPr>
            <a:r>
              <a:rPr lang="zh-CN" altLang="en-US" sz="2400" dirty="0">
                <a:solidFill>
                  <a:srgbClr val="C00000"/>
                </a:solidFill>
                <a:latin typeface="微软雅黑" panose="020B0503020204020204" pitchFamily="2" charset="-122"/>
                <a:sym typeface="微软雅黑" panose="020B0503020204020204" pitchFamily="2" charset="-122"/>
              </a:rPr>
              <a:t>“知识视界”视频教育资源库综述</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67" name="Group 69"/>
          <p:cNvGrpSpPr/>
          <p:nvPr/>
        </p:nvGrpSpPr>
        <p:grpSpPr bwMode="auto">
          <a:xfrm>
            <a:off x="1458914" y="517526"/>
            <a:ext cx="725487" cy="4068763"/>
            <a:chOff x="0" y="0"/>
            <a:chExt cx="725656" cy="4069266"/>
          </a:xfrm>
        </p:grpSpPr>
        <p:sp>
          <p:nvSpPr>
            <p:cNvPr id="68" name="矩形 72"/>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79"/>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86"/>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93"/>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100"/>
            <p:cNvSpPr>
              <a:spLocks noChangeArrowheads="1"/>
            </p:cNvSpPr>
            <p:nvPr/>
          </p:nvSpPr>
          <p:spPr bwMode="auto">
            <a:xfrm>
              <a:off x="0"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107"/>
            <p:cNvSpPr>
              <a:spLocks noChangeArrowheads="1"/>
            </p:cNvSpPr>
            <p:nvPr/>
          </p:nvSpPr>
          <p:spPr bwMode="auto">
            <a:xfrm>
              <a:off x="437624"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114"/>
            <p:cNvSpPr>
              <a:spLocks noChangeArrowheads="1"/>
            </p:cNvSpPr>
            <p:nvPr/>
          </p:nvSpPr>
          <p:spPr bwMode="auto">
            <a:xfrm>
              <a:off x="0"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126"/>
            <p:cNvSpPr>
              <a:spLocks noChangeArrowheads="1"/>
            </p:cNvSpPr>
            <p:nvPr/>
          </p:nvSpPr>
          <p:spPr bwMode="auto">
            <a:xfrm>
              <a:off x="437624"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127"/>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128"/>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129"/>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130"/>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131"/>
            <p:cNvSpPr>
              <a:spLocks noChangeArrowheads="1"/>
            </p:cNvSpPr>
            <p:nvPr/>
          </p:nvSpPr>
          <p:spPr bwMode="auto">
            <a:xfrm>
              <a:off x="0"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132"/>
            <p:cNvSpPr>
              <a:spLocks noChangeArrowheads="1"/>
            </p:cNvSpPr>
            <p:nvPr/>
          </p:nvSpPr>
          <p:spPr bwMode="auto">
            <a:xfrm>
              <a:off x="437624"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133"/>
            <p:cNvSpPr>
              <a:spLocks noChangeArrowheads="1"/>
            </p:cNvSpPr>
            <p:nvPr/>
          </p:nvSpPr>
          <p:spPr bwMode="auto">
            <a:xfrm>
              <a:off x="0"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134"/>
            <p:cNvSpPr>
              <a:spLocks noChangeArrowheads="1"/>
            </p:cNvSpPr>
            <p:nvPr/>
          </p:nvSpPr>
          <p:spPr bwMode="auto">
            <a:xfrm>
              <a:off x="437624"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135"/>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136"/>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137"/>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138"/>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90" name="椭圆 124"/>
          <p:cNvSpPr>
            <a:spLocks noChangeArrowheads="1"/>
          </p:cNvSpPr>
          <p:nvPr/>
        </p:nvSpPr>
        <p:spPr bwMode="auto">
          <a:xfrm>
            <a:off x="3535364" y="1183860"/>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椭圆 59"/>
          <p:cNvSpPr>
            <a:spLocks noChangeArrowheads="1"/>
          </p:cNvSpPr>
          <p:nvPr/>
        </p:nvSpPr>
        <p:spPr bwMode="auto">
          <a:xfrm>
            <a:off x="3625426" y="1272935"/>
            <a:ext cx="683683" cy="68494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Of Cooperation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rotWithShape="1">
          <a:blip r:embed="rId2"/>
          <a:srcRect t="698" b="1"/>
          <a:stretch>
            <a:fillRect/>
          </a:stretch>
        </p:blipFill>
        <p:spPr>
          <a:xfrm>
            <a:off x="353566" y="1068512"/>
            <a:ext cx="5369140" cy="3275167"/>
          </a:xfrm>
          <a:prstGeom prst="rect">
            <a:avLst/>
          </a:prstGeom>
        </p:spPr>
      </p:pic>
      <p:cxnSp>
        <p:nvCxnSpPr>
          <p:cNvPr id="5" name="直接连接符 4"/>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59951" y="950786"/>
            <a:ext cx="2738649" cy="3416320"/>
          </a:xfrm>
          <a:prstGeom prst="rect">
            <a:avLst/>
          </a:prstGeom>
        </p:spPr>
        <p:txBody>
          <a:bodyPr wrap="square">
            <a:spAutoFit/>
          </a:bodyPr>
          <a:lstStyle/>
          <a:p>
            <a:pPr>
              <a:lnSpc>
                <a:spcPct val="150000"/>
              </a:lnSpc>
              <a:spcAft>
                <a:spcPts val="0"/>
              </a:spcAft>
            </a:pPr>
            <a:r>
              <a:rPr lang="zh-CN" altLang="en-US" b="1" kern="100" dirty="0">
                <a:solidFill>
                  <a:srgbClr val="FF8607"/>
                </a:solidFill>
                <a:latin typeface="Times New Roman" panose="02020603050405020304" pitchFamily="18" charset="0"/>
                <a:ea typeface="微软雅黑" panose="020B0503020204020204" pitchFamily="2" charset="-122"/>
              </a:rPr>
              <a:t>北京大学外语学院：</a:t>
            </a:r>
            <a:endParaRPr lang="en-US" altLang="zh-CN" b="1" kern="100" dirty="0" smtClean="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2" charset="-122"/>
            </a:endParaRPr>
          </a:p>
          <a:p>
            <a:pPr>
              <a:lnSpc>
                <a:spcPct val="150000"/>
              </a:lnSpc>
              <a:spcAft>
                <a:spcPts val="0"/>
              </a:spcAft>
            </a:pPr>
            <a:r>
              <a:rPr lang="zh-CN" altLang="en-US" kern="100" dirty="0">
                <a:latin typeface="Times New Roman" panose="02020603050405020304" pitchFamily="18" charset="0"/>
                <a:ea typeface="微软雅黑" panose="020B0503020204020204" pitchFamily="2" charset="-122"/>
              </a:rPr>
              <a:t>张薇老师用“来自旷野的激励”在 “北京高校图书馆多媒体学术资源建设暨服务器共享空间研讨会”上发言，讲述资源合理利用对教学的帮助。</a:t>
            </a:r>
            <a:endParaRPr lang="zh-CN" altLang="zh-CN" sz="1600" kern="1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Of Cooperation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a:blip r:embed="rId2"/>
          <a:stretch>
            <a:fillRect/>
          </a:stretch>
        </p:blipFill>
        <p:spPr>
          <a:xfrm>
            <a:off x="371711" y="1087331"/>
            <a:ext cx="5389105" cy="3350917"/>
          </a:xfrm>
          <a:prstGeom prst="rect">
            <a:avLst/>
          </a:prstGeom>
        </p:spPr>
      </p:pic>
      <p:sp>
        <p:nvSpPr>
          <p:cNvPr id="5" name="矩形 4"/>
          <p:cNvSpPr/>
          <p:nvPr/>
        </p:nvSpPr>
        <p:spPr>
          <a:xfrm>
            <a:off x="6259951" y="950786"/>
            <a:ext cx="2738649" cy="2585323"/>
          </a:xfrm>
          <a:prstGeom prst="rect">
            <a:avLst/>
          </a:prstGeom>
        </p:spPr>
        <p:txBody>
          <a:bodyPr wrap="square">
            <a:spAutoFit/>
          </a:bodyPr>
          <a:lstStyle/>
          <a:p>
            <a:pPr>
              <a:lnSpc>
                <a:spcPct val="150000"/>
              </a:lnSpc>
              <a:spcAft>
                <a:spcPts val="0"/>
              </a:spcAft>
            </a:pPr>
            <a:r>
              <a:rPr lang="zh-CN" altLang="en-US" b="1" kern="100" dirty="0">
                <a:solidFill>
                  <a:srgbClr val="FF8607"/>
                </a:solidFill>
                <a:latin typeface="Times New Roman" panose="02020603050405020304" pitchFamily="18" charset="0"/>
                <a:ea typeface="微软雅黑" panose="020B0503020204020204" pitchFamily="2" charset="-122"/>
              </a:rPr>
              <a:t>武汉生物研究所：</a:t>
            </a:r>
            <a:endParaRPr lang="en-US" altLang="zh-CN" b="1" kern="100" dirty="0" smtClean="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2" charset="-122"/>
            </a:endParaRPr>
          </a:p>
          <a:p>
            <a:pPr>
              <a:lnSpc>
                <a:spcPct val="150000"/>
              </a:lnSpc>
              <a:spcAft>
                <a:spcPts val="0"/>
              </a:spcAft>
            </a:pPr>
            <a:r>
              <a:rPr lang="zh-CN" altLang="en-US" kern="100" dirty="0">
                <a:latin typeface="Times New Roman" panose="02020603050405020304" pitchFamily="18" charset="0"/>
                <a:ea typeface="微软雅黑" panose="020B0503020204020204" pitchFamily="2" charset="-122"/>
              </a:rPr>
              <a:t>“神奇的虾壳”为其研制新一代的减肥药起到了很好的启发作用，解决了研究中的瓶颈问题。</a:t>
            </a:r>
            <a:endParaRPr lang="zh-CN" altLang="zh-CN" sz="1600" kern="100" dirty="0">
              <a:effectLst/>
              <a:latin typeface="Times New Roman" panose="02020603050405020304" pitchFamily="18" charset="0"/>
              <a:ea typeface="宋体" panose="02010600030101010101" pitchFamily="2" charset="-122"/>
            </a:endParaRPr>
          </a:p>
        </p:txBody>
      </p:sp>
      <p:cxnSp>
        <p:nvCxnSpPr>
          <p:cNvPr id="6" name="直接连接符 5"/>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5"/>
          <p:cNvSpPr txBox="1"/>
          <p:nvPr/>
        </p:nvSpPr>
        <p:spPr>
          <a:xfrm>
            <a:off x="6553200" y="4767263"/>
            <a:ext cx="2133600" cy="274637"/>
          </a:xfrm>
          <a:prstGeom prst="rect">
            <a:avLst/>
          </a:prstGeom>
          <a:noFill/>
          <a:ln>
            <a:miter lim="800000"/>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3DBBA77-2C8F-42CC-A54E-566016C72C4F}" type="slidenum">
              <a:rPr lang="zh-CN" altLang="en-US" smtClean="0"/>
              <a:pPr/>
              <a:t>32</a:t>
            </a:fld>
            <a:endParaRPr lang="zh-CN" altLang="en-US" sz="1800">
              <a:latin typeface="Arial" panose="020B0604020202020204" pitchFamily="34" charset="0"/>
              <a:ea typeface="宋体" panose="02010600030101010101" pitchFamily="2" charset="-122"/>
            </a:endParaRPr>
          </a:p>
        </p:txBody>
      </p:sp>
      <p:sp>
        <p:nvSpPr>
          <p:cNvPr id="3"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 name="Group 6"/>
          <p:cNvGrpSpPr/>
          <p:nvPr/>
        </p:nvGrpSpPr>
        <p:grpSpPr bwMode="auto">
          <a:xfrm>
            <a:off x="584200" y="515938"/>
            <a:ext cx="2474913" cy="4068762"/>
            <a:chOff x="0" y="0"/>
            <a:chExt cx="2476153" cy="4069266"/>
          </a:xfrm>
        </p:grpSpPr>
        <p:sp>
          <p:nvSpPr>
            <p:cNvPr id="6" name="矩形 79"/>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86"/>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93"/>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100"/>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10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14"/>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126"/>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127"/>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128"/>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129"/>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130"/>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131"/>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132"/>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133"/>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134"/>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135"/>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136"/>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137"/>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138"/>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139"/>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140"/>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141"/>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142"/>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143"/>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144"/>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145"/>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146"/>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147"/>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148"/>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149"/>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150"/>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151"/>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152"/>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153"/>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154"/>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155"/>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156"/>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157"/>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158"/>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159"/>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160"/>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161"/>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62"/>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63"/>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64"/>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65"/>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66"/>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67"/>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6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6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7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7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7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7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74"/>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75"/>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76"/>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77"/>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78"/>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 name="矩形 179"/>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66" name="Group 67"/>
          <p:cNvGrpSpPr/>
          <p:nvPr/>
        </p:nvGrpSpPr>
        <p:grpSpPr bwMode="auto">
          <a:xfrm>
            <a:off x="584200" y="515938"/>
            <a:ext cx="2474913" cy="4068762"/>
            <a:chOff x="0" y="0"/>
            <a:chExt cx="2476153" cy="4069266"/>
          </a:xfrm>
        </p:grpSpPr>
        <p:sp>
          <p:nvSpPr>
            <p:cNvPr id="67" name="矩形 3"/>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8" name="矩形 4"/>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5"/>
            <p:cNvSpPr>
              <a:spLocks noChangeArrowheads="1"/>
            </p:cNvSpPr>
            <p:nvPr/>
          </p:nvSpPr>
          <p:spPr bwMode="auto">
            <a:xfrm>
              <a:off x="875248"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6"/>
            <p:cNvSpPr>
              <a:spLocks noChangeArrowheads="1"/>
            </p:cNvSpPr>
            <p:nvPr/>
          </p:nvSpPr>
          <p:spPr bwMode="auto">
            <a:xfrm>
              <a:off x="1312872"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7"/>
            <p:cNvSpPr>
              <a:spLocks noChangeArrowheads="1"/>
            </p:cNvSpPr>
            <p:nvPr/>
          </p:nvSpPr>
          <p:spPr bwMode="auto">
            <a:xfrm>
              <a:off x="1750496"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8"/>
            <p:cNvSpPr>
              <a:spLocks noChangeArrowheads="1"/>
            </p:cNvSpPr>
            <p:nvPr/>
          </p:nvSpPr>
          <p:spPr bwMode="auto">
            <a:xfrm>
              <a:off x="2188121"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59"/>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60"/>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61"/>
            <p:cNvSpPr>
              <a:spLocks noChangeArrowheads="1"/>
            </p:cNvSpPr>
            <p:nvPr/>
          </p:nvSpPr>
          <p:spPr bwMode="auto">
            <a:xfrm>
              <a:off x="875248"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62"/>
            <p:cNvSpPr>
              <a:spLocks noChangeArrowheads="1"/>
            </p:cNvSpPr>
            <p:nvPr/>
          </p:nvSpPr>
          <p:spPr bwMode="auto">
            <a:xfrm>
              <a:off x="1312872"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63"/>
            <p:cNvSpPr>
              <a:spLocks noChangeArrowheads="1"/>
            </p:cNvSpPr>
            <p:nvPr/>
          </p:nvSpPr>
          <p:spPr bwMode="auto">
            <a:xfrm>
              <a:off x="1750496"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64"/>
            <p:cNvSpPr>
              <a:spLocks noChangeArrowheads="1"/>
            </p:cNvSpPr>
            <p:nvPr/>
          </p:nvSpPr>
          <p:spPr bwMode="auto">
            <a:xfrm>
              <a:off x="2188121"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70"/>
            <p:cNvSpPr>
              <a:spLocks noChangeArrowheads="1"/>
            </p:cNvSpPr>
            <p:nvPr/>
          </p:nvSpPr>
          <p:spPr bwMode="auto">
            <a:xfrm>
              <a:off x="1750496"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71"/>
            <p:cNvSpPr>
              <a:spLocks noChangeArrowheads="1"/>
            </p:cNvSpPr>
            <p:nvPr/>
          </p:nvSpPr>
          <p:spPr bwMode="auto">
            <a:xfrm>
              <a:off x="2188121"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77"/>
            <p:cNvSpPr>
              <a:spLocks noChangeArrowheads="1"/>
            </p:cNvSpPr>
            <p:nvPr/>
          </p:nvSpPr>
          <p:spPr bwMode="auto">
            <a:xfrm>
              <a:off x="1750496"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78"/>
            <p:cNvSpPr>
              <a:spLocks noChangeArrowheads="1"/>
            </p:cNvSpPr>
            <p:nvPr/>
          </p:nvSpPr>
          <p:spPr bwMode="auto">
            <a:xfrm>
              <a:off x="2188121"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80"/>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81"/>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82"/>
            <p:cNvSpPr>
              <a:spLocks noChangeArrowheads="1"/>
            </p:cNvSpPr>
            <p:nvPr/>
          </p:nvSpPr>
          <p:spPr bwMode="auto">
            <a:xfrm>
              <a:off x="875248"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83"/>
            <p:cNvSpPr>
              <a:spLocks noChangeArrowheads="1"/>
            </p:cNvSpPr>
            <p:nvPr/>
          </p:nvSpPr>
          <p:spPr bwMode="auto">
            <a:xfrm>
              <a:off x="1312872"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84"/>
            <p:cNvSpPr>
              <a:spLocks noChangeArrowheads="1"/>
            </p:cNvSpPr>
            <p:nvPr/>
          </p:nvSpPr>
          <p:spPr bwMode="auto">
            <a:xfrm>
              <a:off x="1750496"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8" name="矩形 85"/>
            <p:cNvSpPr>
              <a:spLocks noChangeArrowheads="1"/>
            </p:cNvSpPr>
            <p:nvPr/>
          </p:nvSpPr>
          <p:spPr bwMode="auto">
            <a:xfrm>
              <a:off x="2188121"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9" name="矩形 87"/>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0" name="矩形 88"/>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矩形 89"/>
            <p:cNvSpPr>
              <a:spLocks noChangeArrowheads="1"/>
            </p:cNvSpPr>
            <p:nvPr/>
          </p:nvSpPr>
          <p:spPr bwMode="auto">
            <a:xfrm>
              <a:off x="875248"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 name="矩形 90"/>
            <p:cNvSpPr>
              <a:spLocks noChangeArrowheads="1"/>
            </p:cNvSpPr>
            <p:nvPr/>
          </p:nvSpPr>
          <p:spPr bwMode="auto">
            <a:xfrm>
              <a:off x="1312872"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3" name="矩形 91"/>
            <p:cNvSpPr>
              <a:spLocks noChangeArrowheads="1"/>
            </p:cNvSpPr>
            <p:nvPr/>
          </p:nvSpPr>
          <p:spPr bwMode="auto">
            <a:xfrm>
              <a:off x="1750496"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4" name="矩形 92"/>
            <p:cNvSpPr>
              <a:spLocks noChangeArrowheads="1"/>
            </p:cNvSpPr>
            <p:nvPr/>
          </p:nvSpPr>
          <p:spPr bwMode="auto">
            <a:xfrm>
              <a:off x="2188121"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5" name="矩形 98"/>
            <p:cNvSpPr>
              <a:spLocks noChangeArrowheads="1"/>
            </p:cNvSpPr>
            <p:nvPr/>
          </p:nvSpPr>
          <p:spPr bwMode="auto">
            <a:xfrm>
              <a:off x="1750496"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6" name="矩形 99"/>
            <p:cNvSpPr>
              <a:spLocks noChangeArrowheads="1"/>
            </p:cNvSpPr>
            <p:nvPr/>
          </p:nvSpPr>
          <p:spPr bwMode="auto">
            <a:xfrm>
              <a:off x="2188121"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7" name="矩形 105"/>
            <p:cNvSpPr>
              <a:spLocks noChangeArrowheads="1"/>
            </p:cNvSpPr>
            <p:nvPr/>
          </p:nvSpPr>
          <p:spPr bwMode="auto">
            <a:xfrm>
              <a:off x="1750496"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8" name="矩形 106"/>
            <p:cNvSpPr>
              <a:spLocks noChangeArrowheads="1"/>
            </p:cNvSpPr>
            <p:nvPr/>
          </p:nvSpPr>
          <p:spPr bwMode="auto">
            <a:xfrm>
              <a:off x="2188121"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9" name="矩形 108"/>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矩形 109"/>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矩形 110"/>
            <p:cNvSpPr>
              <a:spLocks noChangeArrowheads="1"/>
            </p:cNvSpPr>
            <p:nvPr/>
          </p:nvSpPr>
          <p:spPr bwMode="auto">
            <a:xfrm>
              <a:off x="875248"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矩形 111"/>
            <p:cNvSpPr>
              <a:spLocks noChangeArrowheads="1"/>
            </p:cNvSpPr>
            <p:nvPr/>
          </p:nvSpPr>
          <p:spPr bwMode="auto">
            <a:xfrm>
              <a:off x="1312872"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矩形 112"/>
            <p:cNvSpPr>
              <a:spLocks noChangeArrowheads="1"/>
            </p:cNvSpPr>
            <p:nvPr/>
          </p:nvSpPr>
          <p:spPr bwMode="auto">
            <a:xfrm>
              <a:off x="1750496"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矩形 113"/>
            <p:cNvSpPr>
              <a:spLocks noChangeArrowheads="1"/>
            </p:cNvSpPr>
            <p:nvPr/>
          </p:nvSpPr>
          <p:spPr bwMode="auto">
            <a:xfrm>
              <a:off x="2188121"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矩形 115"/>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6" name="矩形 116"/>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7" name="矩形 117"/>
            <p:cNvSpPr>
              <a:spLocks noChangeArrowheads="1"/>
            </p:cNvSpPr>
            <p:nvPr/>
          </p:nvSpPr>
          <p:spPr bwMode="auto">
            <a:xfrm>
              <a:off x="875248"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矩形 118"/>
            <p:cNvSpPr>
              <a:spLocks noChangeArrowheads="1"/>
            </p:cNvSpPr>
            <p:nvPr/>
          </p:nvSpPr>
          <p:spPr bwMode="auto">
            <a:xfrm>
              <a:off x="1312872"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9" name="矩形 119"/>
            <p:cNvSpPr>
              <a:spLocks noChangeArrowheads="1"/>
            </p:cNvSpPr>
            <p:nvPr/>
          </p:nvSpPr>
          <p:spPr bwMode="auto">
            <a:xfrm>
              <a:off x="1750496"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0" name="矩形 120"/>
            <p:cNvSpPr>
              <a:spLocks noChangeArrowheads="1"/>
            </p:cNvSpPr>
            <p:nvPr/>
          </p:nvSpPr>
          <p:spPr bwMode="auto">
            <a:xfrm>
              <a:off x="2188121"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11" name="矩形 122"/>
          <p:cNvSpPr>
            <a:spLocks noChangeArrowheads="1"/>
          </p:cNvSpPr>
          <p:nvPr/>
        </p:nvSpPr>
        <p:spPr bwMode="auto">
          <a:xfrm>
            <a:off x="3535363" y="2132013"/>
            <a:ext cx="5621337" cy="460375"/>
          </a:xfrm>
          <a:prstGeom prst="rect">
            <a:avLst/>
          </a:prstGeom>
          <a:noFill/>
          <a:ln w="9525">
            <a:noFill/>
            <a:miter lim="800000"/>
          </a:ln>
        </p:spPr>
        <p:txBody>
          <a:bodyPr>
            <a:spAutoFit/>
          </a:bodyPr>
          <a:lstStyle/>
          <a:p>
            <a:pPr eaLnBrk="1" hangingPunct="1"/>
            <a:r>
              <a:rPr lang="zh-CN" altLang="en-US" sz="2400" dirty="0">
                <a:solidFill>
                  <a:srgbClr val="C00000"/>
                </a:solidFill>
                <a:latin typeface="微软雅黑" panose="020B0503020204020204" pitchFamily="2" charset="-122"/>
                <a:cs typeface="+mn-ea"/>
                <a:sym typeface="微软雅黑" panose="020B0503020204020204" pitchFamily="2" charset="-122"/>
              </a:rPr>
              <a:t>掌上知识视界平台简介</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5" name="椭圆 124"/>
          <p:cNvSpPr>
            <a:spLocks noChangeArrowheads="1"/>
          </p:cNvSpPr>
          <p:nvPr/>
        </p:nvSpPr>
        <p:spPr bwMode="auto">
          <a:xfrm>
            <a:off x="3563938" y="1203325"/>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6" name="椭圆 58"/>
          <p:cNvSpPr>
            <a:spLocks noChangeArrowheads="1"/>
          </p:cNvSpPr>
          <p:nvPr/>
        </p:nvSpPr>
        <p:spPr bwMode="auto">
          <a:xfrm>
            <a:off x="3654000" y="1292400"/>
            <a:ext cx="683683" cy="683683"/>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573905" y="-11430"/>
            <a:ext cx="4559935" cy="5166360"/>
          </a:xfrm>
          <a:prstGeom prst="rect">
            <a:avLst/>
          </a:prstGeom>
        </p:spPr>
      </p:pic>
      <p:sp>
        <p:nvSpPr>
          <p:cNvPr id="2" name="矩形 1"/>
          <p:cNvSpPr/>
          <p:nvPr/>
        </p:nvSpPr>
        <p:spPr>
          <a:xfrm>
            <a:off x="358775" y="967740"/>
            <a:ext cx="5051425" cy="3945890"/>
          </a:xfrm>
          <a:prstGeom prst="rect">
            <a:avLst/>
          </a:prstGeom>
        </p:spPr>
        <p:txBody>
          <a:bodyPr wrap="square">
            <a:spAutoFit/>
          </a:bodyPr>
          <a:lstStyle/>
          <a:p>
            <a:pPr>
              <a:spcBef>
                <a:spcPts val="1200"/>
              </a:spcBef>
              <a:spcAft>
                <a:spcPts val="0"/>
              </a:spcAft>
            </a:pPr>
            <a:r>
              <a:rPr lang="zh-CN" altLang="en-US" sz="2400" b="1" dirty="0">
                <a:solidFill>
                  <a:srgbClr val="282828"/>
                </a:solidFill>
                <a:latin typeface="微软雅黑" panose="020B0503020204020204" pitchFamily="2" charset="-122"/>
                <a:ea typeface="微软雅黑" panose="020B0503020204020204" pitchFamily="2" charset="-122"/>
              </a:rPr>
              <a:t>掌上知识视</a:t>
            </a:r>
            <a:r>
              <a:rPr lang="zh-CN" altLang="en-US" sz="2400" b="1" dirty="0" smtClean="0">
                <a:solidFill>
                  <a:srgbClr val="282828"/>
                </a:solidFill>
                <a:latin typeface="微软雅黑" panose="020B0503020204020204" pitchFamily="2" charset="-122"/>
                <a:ea typeface="微软雅黑" panose="020B0503020204020204" pitchFamily="2" charset="-122"/>
              </a:rPr>
              <a:t>界</a:t>
            </a:r>
            <a:endParaRPr lang="en-US" altLang="zh-CN" sz="2400" b="1"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zh-CN" altLang="zh-CN" dirty="0" smtClean="0">
                <a:solidFill>
                  <a:srgbClr val="282828"/>
                </a:solidFill>
                <a:latin typeface="微软雅黑" panose="020B0503020204020204" pitchFamily="2" charset="-122"/>
                <a:ea typeface="微软雅黑" panose="020B0503020204020204" pitchFamily="2" charset="-122"/>
              </a:rPr>
              <a:t>平</a:t>
            </a:r>
            <a:r>
              <a:rPr lang="zh-CN" altLang="zh-CN" dirty="0">
                <a:solidFill>
                  <a:srgbClr val="282828"/>
                </a:solidFill>
                <a:latin typeface="微软雅黑" panose="020B0503020204020204" pitchFamily="2" charset="-122"/>
                <a:ea typeface="微软雅黑" panose="020B0503020204020204" pitchFamily="2" charset="-122"/>
              </a:rPr>
              <a:t>台网址</a:t>
            </a:r>
            <a:r>
              <a:rPr lang="zh-CN" altLang="zh-CN" dirty="0" smtClean="0">
                <a:solidFill>
                  <a:srgbClr val="282828"/>
                </a:solidFill>
                <a:latin typeface="微软雅黑" panose="020B0503020204020204" pitchFamily="2" charset="-122"/>
                <a:ea typeface="微软雅黑" panose="020B0503020204020204" pitchFamily="2" charset="-122"/>
              </a:rPr>
              <a:t>：</a:t>
            </a:r>
            <a:r>
              <a:rPr lang="en-US" altLang="zh-CN" u="sng" dirty="0" smtClean="0">
                <a:solidFill>
                  <a:srgbClr val="282828"/>
                </a:solidFill>
                <a:latin typeface="微软雅黑" panose="020B0503020204020204" pitchFamily="2" charset="-122"/>
                <a:ea typeface="微软雅黑" panose="020B0503020204020204" pitchFamily="2" charset="-122"/>
              </a:rPr>
              <a:t>web.libvideo.com</a:t>
            </a:r>
          </a:p>
          <a:p>
            <a:pPr>
              <a:spcBef>
                <a:spcPts val="1200"/>
              </a:spcBef>
              <a:spcAft>
                <a:spcPts val="0"/>
              </a:spcAft>
            </a:pPr>
            <a:r>
              <a:rPr lang="zh-CN" altLang="zh-CN" sz="1200" dirty="0" smtClean="0"/>
              <a:t>手</a:t>
            </a:r>
            <a:r>
              <a:rPr lang="zh-CN" altLang="zh-CN" sz="1200" dirty="0"/>
              <a:t>机端访问“知识视界”视频教育资源库</a:t>
            </a:r>
            <a:r>
              <a:rPr lang="en-US" altLang="zh-CN" sz="1200" u="sng" dirty="0">
                <a:hlinkClick r:id="rId3"/>
              </a:rPr>
              <a:t>www.libvideo.com</a:t>
            </a:r>
            <a:r>
              <a:rPr lang="zh-CN" altLang="zh-CN" sz="1200" dirty="0" smtClean="0"/>
              <a:t>，会</a:t>
            </a:r>
            <a:r>
              <a:rPr lang="zh-CN" altLang="zh-CN" sz="1200" dirty="0"/>
              <a:t>自动跳转到移动版。</a:t>
            </a:r>
          </a:p>
          <a:p>
            <a:pPr>
              <a:spcBef>
                <a:spcPts val="1200"/>
              </a:spcBef>
              <a:spcAft>
                <a:spcPts val="0"/>
              </a:spcAft>
            </a:pPr>
            <a:endParaRPr lang="en-US" altLang="zh-CN" sz="1050" u="sng"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en-US" altLang="zh-CN" sz="1200" dirty="0">
                <a:solidFill>
                  <a:srgbClr val="282828"/>
                </a:solidFill>
                <a:latin typeface="微软雅黑" panose="020B0503020204020204" pitchFamily="2" charset="-122"/>
                <a:ea typeface="微软雅黑" panose="020B0503020204020204" pitchFamily="2" charset="-122"/>
              </a:rPr>
              <a:t>1</a:t>
            </a:r>
            <a:r>
              <a:rPr lang="zh-CN" altLang="en-US" sz="1200" dirty="0">
                <a:solidFill>
                  <a:srgbClr val="282828"/>
                </a:solidFill>
                <a:latin typeface="微软雅黑" panose="020B0503020204020204" pitchFamily="2" charset="-122"/>
                <a:ea typeface="微软雅黑" panose="020B0503020204020204" pitchFamily="2" charset="-122"/>
              </a:rPr>
              <a:t>、适应于手机、平板等移动设备，支持</a:t>
            </a:r>
            <a:r>
              <a:rPr lang="en-US" altLang="zh-CN" sz="1200" dirty="0">
                <a:solidFill>
                  <a:srgbClr val="282828"/>
                </a:solidFill>
                <a:latin typeface="微软雅黑" panose="020B0503020204020204" pitchFamily="2" charset="-122"/>
                <a:ea typeface="微软雅黑" panose="020B0503020204020204" pitchFamily="2" charset="-122"/>
              </a:rPr>
              <a:t>iOS</a:t>
            </a:r>
            <a:r>
              <a:rPr lang="zh-CN" altLang="en-US" sz="1200" dirty="0">
                <a:solidFill>
                  <a:srgbClr val="282828"/>
                </a:solidFill>
                <a:latin typeface="微软雅黑" panose="020B0503020204020204" pitchFamily="2" charset="-122"/>
                <a:ea typeface="微软雅黑" panose="020B0503020204020204" pitchFamily="2" charset="-122"/>
              </a:rPr>
              <a:t>、安卓、</a:t>
            </a:r>
            <a:r>
              <a:rPr lang="en-US" altLang="zh-CN" sz="1200" dirty="0">
                <a:solidFill>
                  <a:srgbClr val="282828"/>
                </a:solidFill>
                <a:latin typeface="微软雅黑" panose="020B0503020204020204" pitchFamily="2" charset="-122"/>
                <a:ea typeface="微软雅黑" panose="020B0503020204020204" pitchFamily="2" charset="-122"/>
              </a:rPr>
              <a:t>windows</a:t>
            </a:r>
            <a:r>
              <a:rPr lang="zh-CN" altLang="en-US" sz="1200" dirty="0">
                <a:solidFill>
                  <a:srgbClr val="282828"/>
                </a:solidFill>
                <a:latin typeface="微软雅黑" panose="020B0503020204020204" pitchFamily="2" charset="-122"/>
                <a:ea typeface="微软雅黑" panose="020B0503020204020204" pitchFamily="2" charset="-122"/>
              </a:rPr>
              <a:t>等操作系统，适用于各种尺寸移动终端</a:t>
            </a:r>
            <a:r>
              <a:rPr lang="zh-CN" altLang="en-US" sz="1200" dirty="0" smtClean="0">
                <a:solidFill>
                  <a:srgbClr val="282828"/>
                </a:solidFill>
                <a:latin typeface="微软雅黑" panose="020B0503020204020204" pitchFamily="2" charset="-122"/>
                <a:ea typeface="微软雅黑" panose="020B0503020204020204" pitchFamily="2" charset="-122"/>
              </a:rPr>
              <a:t>。</a:t>
            </a:r>
          </a:p>
          <a:p>
            <a:pPr>
              <a:lnSpc>
                <a:spcPct val="150000"/>
              </a:lnSpc>
              <a:spcBef>
                <a:spcPts val="0"/>
              </a:spcBef>
              <a:spcAft>
                <a:spcPts val="0"/>
              </a:spcAft>
            </a:pPr>
            <a:r>
              <a:rPr lang="en-US" altLang="zh-CN" sz="1200" dirty="0" smtClean="0">
                <a:solidFill>
                  <a:srgbClr val="282828"/>
                </a:solidFill>
                <a:latin typeface="微软雅黑" panose="020B0503020204020204" pitchFamily="2" charset="-122"/>
                <a:ea typeface="微软雅黑" panose="020B0503020204020204" pitchFamily="2" charset="-122"/>
              </a:rPr>
              <a:t>2</a:t>
            </a:r>
            <a:r>
              <a:rPr lang="zh-CN" altLang="en-US" sz="1200" dirty="0" smtClean="0">
                <a:solidFill>
                  <a:srgbClr val="282828"/>
                </a:solidFill>
                <a:latin typeface="微软雅黑" panose="020B0503020204020204" pitchFamily="2" charset="-122"/>
                <a:ea typeface="微软雅黑" panose="020B0503020204020204" pitchFamily="2" charset="-122"/>
              </a:rPr>
              <a:t>、涵盖经济管理学、工学、理学、医药学、农学、文史哲学、政法学、社会科学、艺术学、体育学、军事学等高校专业学科。</a:t>
            </a:r>
          </a:p>
          <a:p>
            <a:pPr>
              <a:lnSpc>
                <a:spcPct val="150000"/>
              </a:lnSpc>
              <a:spcBef>
                <a:spcPts val="0"/>
              </a:spcBef>
              <a:spcAft>
                <a:spcPts val="0"/>
              </a:spcAft>
            </a:pPr>
            <a:r>
              <a:rPr lang="en-US" altLang="zh-CN" sz="1200" dirty="0" smtClean="0">
                <a:solidFill>
                  <a:srgbClr val="282828"/>
                </a:solidFill>
                <a:latin typeface="微软雅黑" panose="020B0503020204020204" pitchFamily="2" charset="-122"/>
                <a:ea typeface="微软雅黑" panose="020B0503020204020204" pitchFamily="2" charset="-122"/>
              </a:rPr>
              <a:t>3</a:t>
            </a:r>
            <a:r>
              <a:rPr lang="zh-CN" altLang="en-US" sz="1200" dirty="0" smtClean="0">
                <a:solidFill>
                  <a:srgbClr val="282828"/>
                </a:solidFill>
                <a:latin typeface="微软雅黑" panose="020B0503020204020204" pitchFamily="2" charset="-122"/>
                <a:ea typeface="微软雅黑" panose="020B0503020204020204" pitchFamily="2" charset="-122"/>
              </a:rPr>
              <a:t>、首页提供最新专题周刊，周刊每周更新，从专业科学的角度解读热门话题。</a:t>
            </a:r>
          </a:p>
          <a:p>
            <a:pPr>
              <a:lnSpc>
                <a:spcPct val="150000"/>
              </a:lnSpc>
              <a:spcBef>
                <a:spcPts val="0"/>
              </a:spcBef>
              <a:spcAft>
                <a:spcPts val="0"/>
              </a:spcAft>
            </a:pPr>
            <a:r>
              <a:rPr lang="en-US" altLang="zh-CN" sz="1200" dirty="0" smtClean="0">
                <a:solidFill>
                  <a:srgbClr val="282828"/>
                </a:solidFill>
                <a:latin typeface="微软雅黑" panose="020B0503020204020204" pitchFamily="2" charset="-122"/>
                <a:ea typeface="微软雅黑" panose="020B0503020204020204" pitchFamily="2" charset="-122"/>
              </a:rPr>
              <a:t>4</a:t>
            </a:r>
            <a:r>
              <a:rPr lang="zh-CN" altLang="en-US" sz="1200" dirty="0" smtClean="0">
                <a:solidFill>
                  <a:srgbClr val="282828"/>
                </a:solidFill>
                <a:latin typeface="微软雅黑" panose="020B0503020204020204" pitchFamily="2" charset="-122"/>
                <a:ea typeface="微软雅黑" panose="020B0503020204020204" pitchFamily="2" charset="-122"/>
              </a:rPr>
              <a:t>、视</a:t>
            </a:r>
            <a:r>
              <a:rPr lang="zh-CN" altLang="en-US" sz="1200" dirty="0">
                <a:solidFill>
                  <a:srgbClr val="282828"/>
                </a:solidFill>
                <a:latin typeface="微软雅黑" panose="020B0503020204020204" pitchFamily="2" charset="-122"/>
                <a:ea typeface="微软雅黑" panose="020B0503020204020204" pitchFamily="2" charset="-122"/>
              </a:rPr>
              <a:t>频资源英文发音、中文字幕，是师生学习地道外语，开拓眼界、增长知识的好帮手</a:t>
            </a:r>
            <a:r>
              <a:rPr lang="zh-CN" altLang="en-US" sz="1200" dirty="0" smtClean="0">
                <a:solidFill>
                  <a:srgbClr val="282828"/>
                </a:solidFill>
                <a:latin typeface="微软雅黑" panose="020B0503020204020204" pitchFamily="2" charset="-122"/>
                <a:ea typeface="微软雅黑" panose="020B0503020204020204" pitchFamily="2" charset="-122"/>
              </a:rPr>
              <a:t>。</a:t>
            </a: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4185761"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Introduction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台简介</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tretch>
            <a:fillRect/>
          </a:stretch>
        </p:blipFill>
        <p:spPr>
          <a:xfrm>
            <a:off x="302085" y="0"/>
            <a:ext cx="3655338" cy="51435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69337" y="830753"/>
            <a:ext cx="4666439" cy="39839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3709670"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Features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平台特色</a:t>
            </a:r>
            <a:endParaRPr lang="zh-CN" altLang="en-US" sz="2400" dirty="0"/>
          </a:p>
        </p:txBody>
      </p:sp>
      <p:sp>
        <p:nvSpPr>
          <p:cNvPr id="4" name="矩形 3"/>
          <p:cNvSpPr/>
          <p:nvPr/>
        </p:nvSpPr>
        <p:spPr>
          <a:xfrm>
            <a:off x="501650" y="1368080"/>
            <a:ext cx="3744930" cy="3000821"/>
          </a:xfrm>
          <a:prstGeom prst="rect">
            <a:avLst/>
          </a:prstGeom>
        </p:spPr>
        <p:txBody>
          <a:bodyPr wrap="square">
            <a:spAutoFit/>
          </a:bodyPr>
          <a:lstStyle/>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热门视频排序，自定义搜索</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按播放次数排序，观看最热门的视频。亦可选择默认排序，观看推荐视频</a:t>
            </a:r>
            <a:r>
              <a:rPr lang="zh-CN"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rPr>
              <a:t>。</a:t>
            </a:r>
            <a:endParaRPr lang="en-US"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endParaRPr lang="en-US"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万部科教大片，独家版权</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这里有场面宏伟壮观的战争纪录片，有惊险刺激的科技侦探片，有超越时代的前沿科技片……目前读者可在线观看资源库中近一万多部精彩的科教大片</a:t>
            </a:r>
            <a:r>
              <a:rPr lang="zh-CN"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rPr>
              <a:t>。</a:t>
            </a:r>
            <a:endPar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p:txBody>
      </p:sp>
      <p:cxnSp>
        <p:nvCxnSpPr>
          <p:cNvPr id="6" name="直接连接符 5"/>
          <p:cNvCxnSpPr/>
          <p:nvPr/>
        </p:nvCxnSpPr>
        <p:spPr>
          <a:xfrm>
            <a:off x="4726113" y="324757"/>
            <a:ext cx="0" cy="4512319"/>
          </a:xfrm>
          <a:prstGeom prst="line">
            <a:avLst/>
          </a:prstGeom>
          <a:ln w="12700">
            <a:solidFill>
              <a:srgbClr val="2E4860"/>
            </a:solidFill>
            <a:prstDash val="lg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4473" y="0"/>
            <a:ext cx="3041310" cy="507850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3709670"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Features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平台特色</a:t>
            </a:r>
            <a:endParaRPr lang="zh-CN" altLang="en-US" sz="2400" dirty="0"/>
          </a:p>
        </p:txBody>
      </p:sp>
      <p:cxnSp>
        <p:nvCxnSpPr>
          <p:cNvPr id="4" name="直接连接符 3"/>
          <p:cNvCxnSpPr/>
          <p:nvPr/>
        </p:nvCxnSpPr>
        <p:spPr>
          <a:xfrm>
            <a:off x="4726113" y="324757"/>
            <a:ext cx="0" cy="4512319"/>
          </a:xfrm>
          <a:prstGeom prst="line">
            <a:avLst/>
          </a:prstGeom>
          <a:ln w="12700">
            <a:solidFill>
              <a:srgbClr val="2E4860"/>
            </a:solidFill>
            <a:prstDash val="lg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28637" y="0"/>
            <a:ext cx="2976788" cy="5143500"/>
          </a:xfrm>
          <a:prstGeom prst="rect">
            <a:avLst/>
          </a:prstGeom>
        </p:spPr>
      </p:pic>
      <p:sp>
        <p:nvSpPr>
          <p:cNvPr id="6" name="矩形 5"/>
          <p:cNvSpPr/>
          <p:nvPr/>
        </p:nvSpPr>
        <p:spPr>
          <a:xfrm>
            <a:off x="501650" y="1453750"/>
            <a:ext cx="3709670" cy="2354491"/>
          </a:xfrm>
          <a:prstGeom prst="rect">
            <a:avLst/>
          </a:prstGeom>
        </p:spPr>
        <p:txBody>
          <a:bodyPr wrap="square">
            <a:spAutoFit/>
          </a:bodyPr>
          <a:lstStyle/>
          <a:p>
            <a:pPr marL="28575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大数据统计，定制推荐</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根据读者的观看记录，定向推荐相关热门视频，了解更多精彩知识</a:t>
            </a:r>
            <a:r>
              <a:rPr lang="zh-CN"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rPr>
              <a:t>。</a:t>
            </a:r>
            <a:endParaRPr lang="en-US"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endPar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在线学习，知识宝库随身携带学习外语</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精选国外优质知识短视频，无需内存下载安装，随时随地打开即学习，走哪学哪。</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
          <p:cNvSpPr>
            <a:spLocks noChangeArrowheads="1"/>
          </p:cNvSpPr>
          <p:nvPr/>
        </p:nvSpPr>
        <p:spPr bwMode="auto">
          <a:xfrm>
            <a:off x="0" y="0"/>
            <a:ext cx="9144000" cy="5143500"/>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Group 3"/>
          <p:cNvGrpSpPr/>
          <p:nvPr/>
        </p:nvGrpSpPr>
        <p:grpSpPr bwMode="auto">
          <a:xfrm>
            <a:off x="0" y="0"/>
            <a:ext cx="9144000" cy="3959225"/>
            <a:chOff x="0" y="0"/>
            <a:chExt cx="9144000" cy="3959968"/>
          </a:xfrm>
        </p:grpSpPr>
        <p:sp>
          <p:nvSpPr>
            <p:cNvPr id="4" name="矩形 254"/>
            <p:cNvSpPr>
              <a:spLocks noChangeArrowheads="1"/>
            </p:cNvSpPr>
            <p:nvPr/>
          </p:nvSpPr>
          <p:spPr bwMode="auto">
            <a:xfrm>
              <a:off x="0" y="113953"/>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alpha val="29803"/>
              </a:srgbClr>
            </a:solidFill>
            <a:ln w="9525">
              <a:noFill/>
              <a:miter lim="800000"/>
            </a:ln>
          </p:spPr>
          <p:txBody>
            <a:bodyPr anchor="ctr"/>
            <a:lstStyle/>
            <a:p>
              <a:endParaRPr lang="zh-CN" altLang="en-US"/>
            </a:p>
          </p:txBody>
        </p:sp>
        <p:sp>
          <p:nvSpPr>
            <p:cNvPr id="5" name="矩形 254"/>
            <p:cNvSpPr>
              <a:spLocks noChangeArrowheads="1"/>
            </p:cNvSpPr>
            <p:nvPr/>
          </p:nvSpPr>
          <p:spPr bwMode="auto">
            <a:xfrm>
              <a:off x="0" y="0"/>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solidFill>
            <a:ln w="9525">
              <a:noFill/>
              <a:miter lim="800000"/>
            </a:ln>
          </p:spPr>
          <p:txBody>
            <a:bodyPr anchor="ctr"/>
            <a:lstStyle/>
            <a:p>
              <a:endParaRPr lang="zh-CN" altLang="en-US"/>
            </a:p>
          </p:txBody>
        </p:sp>
      </p:grpSp>
      <p:sp>
        <p:nvSpPr>
          <p:cNvPr id="6" name="矩形 258"/>
          <p:cNvSpPr>
            <a:spLocks noChangeArrowheads="1"/>
          </p:cNvSpPr>
          <p:nvPr/>
        </p:nvSpPr>
        <p:spPr bwMode="auto">
          <a:xfrm>
            <a:off x="0" y="1771650"/>
            <a:ext cx="9144000" cy="101600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rgbClr val="000000"/>
                </a:solidFill>
                <a:latin typeface="Impact" panose="020B0806030902050204" pitchFamily="34" charset="0"/>
                <a:ea typeface="微软雅黑" panose="020B0503020204020204" pitchFamily="2" charset="-122"/>
                <a:sym typeface="Impact" panose="020B0806030902050204" pitchFamily="34" charset="0"/>
              </a:rPr>
              <a:t>THANK YOU</a:t>
            </a:r>
            <a:endParaRPr lang="zh-CN" altLang="en-US" sz="6000">
              <a:solidFill>
                <a:srgbClr val="000000"/>
              </a:solidFill>
              <a:latin typeface="Impact" panose="020B0806030902050204" pitchFamily="34" charset="0"/>
              <a:ea typeface="微软雅黑" panose="020B0503020204020204" pitchFamily="2" charset="-122"/>
              <a:sym typeface="Impact" panose="020B0806030902050204" pitchFamily="34" charset="0"/>
            </a:endParaRPr>
          </a:p>
        </p:txBody>
      </p:sp>
      <p:sp>
        <p:nvSpPr>
          <p:cNvPr id="7" name="矩形 259"/>
          <p:cNvSpPr>
            <a:spLocks noChangeArrowheads="1"/>
          </p:cNvSpPr>
          <p:nvPr/>
        </p:nvSpPr>
        <p:spPr bwMode="auto">
          <a:xfrm>
            <a:off x="0" y="1681163"/>
            <a:ext cx="9144000" cy="1016000"/>
          </a:xfrm>
          <a:prstGeom prst="rect">
            <a:avLst/>
          </a:prstGeom>
          <a:noFill/>
          <a:ln w="9525">
            <a:noFill/>
            <a:miter lim="800000"/>
          </a:ln>
        </p:spPr>
        <p:txBody>
          <a:bodyPr>
            <a:spAutoFit/>
          </a:bodyPr>
          <a:lstStyle/>
          <a:p>
            <a:pPr marL="0" lvl="2" algn="ctr" eaLnBrk="1" hangingPunct="1">
              <a:buFont typeface="Arial" panose="020B0604020202020204" pitchFamily="34" charset="0"/>
              <a:buNone/>
            </a:pPr>
            <a:r>
              <a:rPr lang="en-US" altLang="zh-CN" sz="6000">
                <a:solidFill>
                  <a:srgbClr val="FFFFFF"/>
                </a:solidFill>
                <a:latin typeface="Impact" panose="020B0806030902050204" pitchFamily="34" charset="0"/>
                <a:ea typeface="微软雅黑" panose="020B0503020204020204" pitchFamily="2" charset="-122"/>
                <a:sym typeface="Impact" panose="020B0806030902050204" pitchFamily="34" charset="0"/>
              </a:rPr>
              <a:t>THANK YOU</a:t>
            </a:r>
            <a:endParaRPr lang="zh-CN" altLang="en-US" sz="6000">
              <a:solidFill>
                <a:srgbClr val="FFFFFF"/>
              </a:solidFill>
              <a:latin typeface="Impact" panose="020B0806030902050204" pitchFamily="34" charset="0"/>
              <a:ea typeface="微软雅黑" panose="020B0503020204020204" pitchFamily="2" charset="-122"/>
              <a:sym typeface="Impact" panose="020B0806030902050204" pitchFamily="34" charset="0"/>
            </a:endParaRPr>
          </a:p>
        </p:txBody>
      </p:sp>
      <p:sp>
        <p:nvSpPr>
          <p:cNvPr id="8" name="矩形 29"/>
          <p:cNvSpPr>
            <a:spLocks noChangeArrowheads="1"/>
          </p:cNvSpPr>
          <p:nvPr/>
        </p:nvSpPr>
        <p:spPr bwMode="auto">
          <a:xfrm>
            <a:off x="0" y="4137383"/>
            <a:ext cx="9144000" cy="36830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dirty="0" smtClean="0">
                <a:solidFill>
                  <a:srgbClr val="8C4306"/>
                </a:solidFill>
                <a:latin typeface="微软雅黑" panose="020B0503020204020204" pitchFamily="2" charset="-122"/>
                <a:ea typeface="微软雅黑" panose="020B0503020204020204" pitchFamily="2" charset="-122"/>
                <a:sym typeface="微软雅黑" panose="020B0503020204020204" pitchFamily="2" charset="-122"/>
              </a:rPr>
              <a:t>武汉缘来文化传播有限责任公司</a:t>
            </a:r>
            <a:endParaRPr lang="en-US" altLang="zh-CN" dirty="0">
              <a:solidFill>
                <a:srgbClr val="8C4306"/>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836295"/>
            <a:ext cx="5483225" cy="3999865"/>
          </a:xfrm>
          <a:prstGeom prst="rect">
            <a:avLst/>
          </a:prstGeom>
        </p:spPr>
        <p:txBody>
          <a:bodyPr wrap="square">
            <a:spAutoFit/>
          </a:bodyPr>
          <a:lstStyle/>
          <a:p>
            <a:pPr>
              <a:spcBef>
                <a:spcPts val="1200"/>
              </a:spcBef>
              <a:spcAft>
                <a:spcPts val="0"/>
              </a:spcAft>
            </a:pPr>
            <a:r>
              <a:rPr lang="en-US" altLang="zh-CN" sz="2400" b="1" dirty="0">
                <a:solidFill>
                  <a:srgbClr val="282828"/>
                </a:solidFill>
                <a:latin typeface="微软雅黑" panose="020B0503020204020204" pitchFamily="2" charset="-122"/>
                <a:ea typeface="微软雅黑" panose="020B0503020204020204" pitchFamily="2" charset="-122"/>
              </a:rPr>
              <a:t>    </a:t>
            </a:r>
            <a:r>
              <a:rPr lang="zh-CN" altLang="zh-CN" sz="2400" b="1" dirty="0">
                <a:solidFill>
                  <a:srgbClr val="282828"/>
                </a:solidFill>
                <a:latin typeface="微软雅黑" panose="020B0503020204020204" pitchFamily="2" charset="-122"/>
                <a:ea typeface="微软雅黑" panose="020B0503020204020204" pitchFamily="2" charset="-122"/>
              </a:rPr>
              <a:t>“知识视界”视频教育资源</a:t>
            </a:r>
            <a:r>
              <a:rPr lang="zh-CN" altLang="zh-CN" sz="2400" b="1" dirty="0" smtClean="0">
                <a:solidFill>
                  <a:srgbClr val="282828"/>
                </a:solidFill>
                <a:latin typeface="微软雅黑" panose="020B0503020204020204" pitchFamily="2" charset="-122"/>
                <a:ea typeface="微软雅黑" panose="020B0503020204020204" pitchFamily="2" charset="-122"/>
              </a:rPr>
              <a:t>库</a:t>
            </a:r>
            <a:endParaRPr lang="en-US" altLang="zh-CN" sz="2400" b="1"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en-US" altLang="zh-CN" dirty="0" smtClean="0">
                <a:solidFill>
                  <a:srgbClr val="282828"/>
                </a:solidFill>
                <a:latin typeface="微软雅黑" panose="020B0503020204020204" pitchFamily="2" charset="-122"/>
                <a:ea typeface="微软雅黑" panose="020B0503020204020204" pitchFamily="2" charset="-122"/>
              </a:rPr>
              <a:t>        </a:t>
            </a:r>
            <a:r>
              <a:rPr lang="zh-CN" altLang="zh-CN" dirty="0" smtClean="0">
                <a:solidFill>
                  <a:srgbClr val="282828"/>
                </a:solidFill>
                <a:latin typeface="微软雅黑" panose="020B0503020204020204" pitchFamily="2" charset="-122"/>
                <a:ea typeface="微软雅黑" panose="020B0503020204020204" pitchFamily="2" charset="-122"/>
              </a:rPr>
              <a:t>平</a:t>
            </a:r>
            <a:r>
              <a:rPr lang="zh-CN" altLang="zh-CN" dirty="0">
                <a:solidFill>
                  <a:srgbClr val="282828"/>
                </a:solidFill>
                <a:latin typeface="微软雅黑" panose="020B0503020204020204" pitchFamily="2" charset="-122"/>
                <a:ea typeface="微软雅黑" panose="020B0503020204020204" pitchFamily="2" charset="-122"/>
              </a:rPr>
              <a:t>台网址：</a:t>
            </a:r>
            <a:r>
              <a:rPr lang="en-US" altLang="zh-CN" u="sng" dirty="0" smtClean="0">
                <a:solidFill>
                  <a:srgbClr val="282828"/>
                </a:solidFill>
                <a:latin typeface="微软雅黑" panose="020B0503020204020204" pitchFamily="2" charset="-122"/>
                <a:ea typeface="微软雅黑" panose="020B0503020204020204" pitchFamily="2" charset="-122"/>
                <a:hlinkClick r:id="rId2"/>
              </a:rPr>
              <a:t>www.libvideo.com</a:t>
            </a:r>
            <a:endParaRPr lang="en-US" altLang="zh-CN" u="sng"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endParaRPr lang="en-US" altLang="zh-CN" sz="1200" u="sng"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ea typeface="微软雅黑" panose="020B0503020204020204" pitchFamily="2" charset="-122"/>
              </a:rPr>
              <a:t>     </a:t>
            </a:r>
            <a:r>
              <a:rPr lang="zh-CN" altLang="en-US" sz="1600" dirty="0">
                <a:solidFill>
                  <a:srgbClr val="282828"/>
                </a:solidFill>
                <a:latin typeface="微软雅黑" panose="020B0503020204020204" pitchFamily="2" charset="-122"/>
                <a:ea typeface="微软雅黑" panose="020B0503020204020204" pitchFamily="2" charset="-122"/>
              </a:rPr>
              <a:t>“知识视界”视频教育资源库的内容源于欧美八个发达国家的全球顶尖科教节目制作中心（例如：</a:t>
            </a:r>
            <a:r>
              <a:rPr lang="en-US" altLang="zh-CN" sz="1600" dirty="0">
                <a:solidFill>
                  <a:srgbClr val="282828"/>
                </a:solidFill>
                <a:latin typeface="微软雅黑" panose="020B0503020204020204" pitchFamily="2" charset="-122"/>
                <a:ea typeface="微软雅黑" panose="020B0503020204020204" pitchFamily="2" charset="-122"/>
              </a:rPr>
              <a:t>Discovery</a:t>
            </a:r>
            <a:r>
              <a:rPr lang="zh-CN" altLang="en-US" sz="1600" dirty="0">
                <a:solidFill>
                  <a:srgbClr val="282828"/>
                </a:solidFill>
                <a:latin typeface="微软雅黑" panose="020B0503020204020204" pitchFamily="2" charset="-122"/>
                <a:ea typeface="微软雅黑" panose="020B0503020204020204" pitchFamily="2" charset="-122"/>
              </a:rPr>
              <a:t>、</a:t>
            </a:r>
            <a:r>
              <a:rPr lang="en-US" altLang="zh-CN" sz="1600" dirty="0">
                <a:solidFill>
                  <a:srgbClr val="282828"/>
                </a:solidFill>
                <a:latin typeface="微软雅黑" panose="020B0503020204020204" pitchFamily="2" charset="-122"/>
                <a:ea typeface="微软雅黑" panose="020B0503020204020204" pitchFamily="2" charset="-122"/>
              </a:rPr>
              <a:t>BBC ACTIVE</a:t>
            </a:r>
            <a:r>
              <a:rPr lang="zh-CN" altLang="en-US" sz="1600" dirty="0">
                <a:solidFill>
                  <a:srgbClr val="282828"/>
                </a:solidFill>
                <a:latin typeface="微软雅黑" panose="020B0503020204020204" pitchFamily="2" charset="-122"/>
                <a:ea typeface="微软雅黑" panose="020B0503020204020204" pitchFamily="2" charset="-122"/>
              </a:rPr>
              <a:t>、</a:t>
            </a:r>
            <a:r>
              <a:rPr lang="en-US" altLang="zh-CN" sz="1600" dirty="0" smtClean="0">
                <a:solidFill>
                  <a:srgbClr val="282828"/>
                </a:solidFill>
                <a:latin typeface="微软雅黑" panose="020B0503020204020204" pitchFamily="2" charset="-122"/>
                <a:ea typeface="微软雅黑" panose="020B0503020204020204" pitchFamily="2" charset="-122"/>
              </a:rPr>
              <a:t>DW……</a:t>
            </a:r>
            <a:r>
              <a:rPr lang="zh-CN" altLang="en-US" sz="1600" dirty="0">
                <a:solidFill>
                  <a:srgbClr val="282828"/>
                </a:solidFill>
                <a:latin typeface="微软雅黑" panose="020B0503020204020204" pitchFamily="2" charset="-122"/>
                <a:ea typeface="微软雅黑" panose="020B0503020204020204" pitchFamily="2" charset="-122"/>
              </a:rPr>
              <a:t>）制作的专业视频资源，也是目前在高校提供的</a:t>
            </a:r>
            <a:r>
              <a:rPr lang="zh-CN" altLang="en-US" sz="1600" b="1" dirty="0">
                <a:solidFill>
                  <a:srgbClr val="282828"/>
                </a:solidFill>
                <a:latin typeface="微软雅黑" panose="020B0503020204020204" pitchFamily="2" charset="-122"/>
                <a:ea typeface="微软雅黑" panose="020B0503020204020204" pitchFamily="2" charset="-122"/>
              </a:rPr>
              <a:t>具备完全版权</a:t>
            </a:r>
            <a:r>
              <a:rPr lang="zh-CN" altLang="en-US" sz="1600" dirty="0">
                <a:solidFill>
                  <a:srgbClr val="282828"/>
                </a:solidFill>
                <a:latin typeface="微软雅黑" panose="020B0503020204020204" pitchFamily="2" charset="-122"/>
                <a:ea typeface="微软雅黑" panose="020B0503020204020204" pitchFamily="2" charset="-122"/>
              </a:rPr>
              <a:t>的非讲座类综合专业视频资源库，</a:t>
            </a:r>
            <a:r>
              <a:rPr lang="zh-CN" altLang="en-US" sz="1600" dirty="0">
                <a:solidFill>
                  <a:srgbClr val="000000"/>
                </a:solidFill>
                <a:latin typeface="微软雅黑" panose="020B0503020204020204" pitchFamily="2" charset="-122"/>
                <a:sym typeface="微软雅黑" panose="020B0503020204020204" pitchFamily="2" charset="-122"/>
              </a:rPr>
              <a:t>不仅能为教师的双语教学和教育研究提供优秀素材，还能为高校师生拓展专业外语知识提供地道外语视频。</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sym typeface="+mn-ea"/>
              </a:rPr>
              <a:t>    </a:t>
            </a:r>
            <a:endParaRPr lang="en-US" altLang="zh-CN" sz="1200" dirty="0" smtClean="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zh-CN" altLang="en-US" sz="1200" dirty="0" smtClean="0">
                <a:solidFill>
                  <a:srgbClr val="282828"/>
                </a:solidFill>
                <a:latin typeface="微软雅黑" panose="020B0503020204020204" pitchFamily="2" charset="-122"/>
                <a:ea typeface="微软雅黑" panose="020B0503020204020204" pitchFamily="2" charset="-122"/>
              </a:rPr>
              <a:t>    </a:t>
            </a:r>
            <a:endParaRPr lang="zh-CN" altLang="zh-CN" sz="1200" dirty="0">
              <a:solidFill>
                <a:srgbClr val="282828"/>
              </a:solidFill>
              <a:latin typeface="微软雅黑" panose="020B0503020204020204" pitchFamily="2" charset="-122"/>
              <a:ea typeface="微软雅黑" panose="020B0503020204020204" pitchFamily="2" charset="-122"/>
            </a:endParaRPr>
          </a:p>
        </p:txBody>
      </p:sp>
      <p:sp>
        <p:nvSpPr>
          <p:cNvPr id="4" name="等腰三角形 3"/>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 name="矩形 4"/>
          <p:cNvSpPr>
            <a:spLocks noChangeArrowheads="1"/>
          </p:cNvSpPr>
          <p:nvPr/>
        </p:nvSpPr>
        <p:spPr bwMode="auto">
          <a:xfrm>
            <a:off x="501650" y="255166"/>
            <a:ext cx="4185761"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Introduction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台简介</a:t>
            </a:r>
            <a:endParaRPr lang="zh-CN" altLang="en-US" sz="2400"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b="1466"/>
          <a:stretch>
            <a:fillRect/>
          </a:stretch>
        </p:blipFill>
        <p:spPr>
          <a:xfrm>
            <a:off x="5892800" y="354965"/>
            <a:ext cx="2905125" cy="44329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259" y="716831"/>
            <a:ext cx="7909741" cy="922020"/>
          </a:xfrm>
          <a:prstGeom prst="rect">
            <a:avLst/>
          </a:prstGeom>
        </p:spPr>
        <p:txBody>
          <a:bodyPr wrap="square">
            <a:spAutoFit/>
          </a:bodyPr>
          <a:lstStyle/>
          <a:p>
            <a:pPr>
              <a:lnSpc>
                <a:spcPct val="150000"/>
              </a:lnSpc>
              <a:spcAft>
                <a:spcPts val="0"/>
              </a:spcAft>
            </a:pPr>
            <a:r>
              <a:rPr lang="en-US" altLang="zh-CN" sz="1200" dirty="0">
                <a:solidFill>
                  <a:srgbClr val="282828"/>
                </a:solidFill>
                <a:latin typeface="微软雅黑" panose="020B0503020204020204" pitchFamily="2" charset="-122"/>
                <a:sym typeface="+mn-ea"/>
              </a:rPr>
              <a:t>    </a:t>
            </a:r>
            <a:r>
              <a:rPr lang="zh-CN" altLang="en-US" sz="1200" dirty="0">
                <a:solidFill>
                  <a:srgbClr val="282828"/>
                </a:solidFill>
                <a:latin typeface="微软雅黑" panose="020B0503020204020204" pitchFamily="2" charset="-122"/>
                <a:sym typeface="+mn-ea"/>
              </a:rPr>
              <a:t>“知识视界”视频教育资源库</a:t>
            </a:r>
            <a:r>
              <a:rPr lang="zh-CN" altLang="en-US" sz="1200" dirty="0">
                <a:solidFill>
                  <a:srgbClr val="282828"/>
                </a:solidFill>
                <a:latin typeface="微软雅黑" panose="020B0503020204020204" pitchFamily="2" charset="-122"/>
                <a:ea typeface="微软雅黑" panose="020B0503020204020204" pitchFamily="2" charset="-122"/>
              </a:rPr>
              <a:t>内容覆盖面广，按照专业学科分为经济管理学、工学、理学、医药学、农学、文史哲学、政法学、社会科学、艺术学、体育学、军事学等十一大分</a:t>
            </a:r>
            <a:r>
              <a:rPr lang="zh-CN" altLang="en-US" sz="1200" dirty="0" smtClean="0">
                <a:solidFill>
                  <a:srgbClr val="282828"/>
                </a:solidFill>
                <a:latin typeface="微软雅黑" panose="020B0503020204020204" pitchFamily="2" charset="-122"/>
                <a:ea typeface="微软雅黑" panose="020B0503020204020204" pitchFamily="2" charset="-122"/>
              </a:rPr>
              <a:t>类。分类顺</a:t>
            </a:r>
            <a:r>
              <a:rPr lang="zh-CN" altLang="en-US" sz="1200" dirty="0">
                <a:solidFill>
                  <a:srgbClr val="282828"/>
                </a:solidFill>
                <a:latin typeface="微软雅黑" panose="020B0503020204020204" pitchFamily="2" charset="-122"/>
                <a:ea typeface="微软雅黑" panose="020B0503020204020204" pitchFamily="2" charset="-122"/>
              </a:rPr>
              <a:t>应高校双一流建设的需求，根据学科建设打造专业性科学教育视频资源，助力高校学生学习和教师教学研</a:t>
            </a:r>
            <a:r>
              <a:rPr lang="zh-CN" altLang="en-US" sz="1200" dirty="0" smtClean="0">
                <a:solidFill>
                  <a:srgbClr val="282828"/>
                </a:solidFill>
                <a:latin typeface="微软雅黑" panose="020B0503020204020204" pitchFamily="2" charset="-122"/>
                <a:ea typeface="微软雅黑" panose="020B0503020204020204" pitchFamily="2" charset="-122"/>
              </a:rPr>
              <a:t>究。</a:t>
            </a:r>
            <a:endParaRPr lang="zh-CN" altLang="zh-CN" sz="1200" dirty="0">
              <a:solidFill>
                <a:srgbClr val="282828"/>
              </a:solidFill>
              <a:latin typeface="微软雅黑" panose="020B0503020204020204" pitchFamily="2" charset="-122"/>
              <a:ea typeface="微软雅黑" panose="020B0503020204020204" pitchFamily="2" charset="-122"/>
            </a:endParaRP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5540299"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Professional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Classification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专</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业学科分类</a:t>
            </a:r>
            <a:endParaRPr lang="zh-CN" altLang="en-US" sz="2400"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xmlns="" val="0"/>
              </a:ext>
            </a:extLst>
          </a:blip>
          <a:srcRect b="16753"/>
          <a:stretch>
            <a:fillRect/>
          </a:stretch>
        </p:blipFill>
        <p:spPr>
          <a:xfrm>
            <a:off x="-1322" y="2369399"/>
            <a:ext cx="9144000" cy="2792148"/>
          </a:xfrm>
          <a:prstGeom prst="rect">
            <a:avLst/>
          </a:prstGeom>
        </p:spPr>
      </p:pic>
      <p:pic>
        <p:nvPicPr>
          <p:cNvPr id="6" name="图片 5"/>
          <p:cNvPicPr>
            <a:picLocks noChangeAspect="1"/>
          </p:cNvPicPr>
          <p:nvPr/>
        </p:nvPicPr>
        <p:blipFill rotWithShape="1">
          <a:blip r:embed="rId3"/>
          <a:srcRect t="4034"/>
          <a:stretch>
            <a:fillRect/>
          </a:stretch>
        </p:blipFill>
        <p:spPr>
          <a:xfrm>
            <a:off x="-1322" y="1757183"/>
            <a:ext cx="9144000" cy="12244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6" name="图片 5" descr="L4F3`13(%]UQ7$WJUDC5(HM"/>
          <p:cNvPicPr>
            <a:picLocks noChangeAspect="1"/>
          </p:cNvPicPr>
          <p:nvPr/>
        </p:nvPicPr>
        <p:blipFill>
          <a:blip r:embed="rId2"/>
          <a:stretch>
            <a:fillRect/>
          </a:stretch>
        </p:blipFill>
        <p:spPr>
          <a:xfrm>
            <a:off x="0" y="1435100"/>
            <a:ext cx="2914015" cy="2505075"/>
          </a:xfrm>
          <a:prstGeom prst="rect">
            <a:avLst/>
          </a:prstGeom>
        </p:spPr>
      </p:pic>
      <p:pic>
        <p:nvPicPr>
          <p:cNvPr id="7" name="图片 6" descr="6FSGONC5(NTU8)5~)UMVAGM"/>
          <p:cNvPicPr>
            <a:picLocks noChangeAspect="1"/>
          </p:cNvPicPr>
          <p:nvPr/>
        </p:nvPicPr>
        <p:blipFill>
          <a:blip r:embed="rId3"/>
          <a:stretch>
            <a:fillRect/>
          </a:stretch>
        </p:blipFill>
        <p:spPr>
          <a:xfrm>
            <a:off x="3110230" y="1463675"/>
            <a:ext cx="2923540" cy="2476500"/>
          </a:xfrm>
          <a:prstGeom prst="rect">
            <a:avLst/>
          </a:prstGeom>
        </p:spPr>
      </p:pic>
      <p:pic>
        <p:nvPicPr>
          <p:cNvPr id="8" name="图片 7" descr="EG0M(HJV71W875OV4OLJHZ0"/>
          <p:cNvPicPr>
            <a:picLocks noChangeAspect="1"/>
          </p:cNvPicPr>
          <p:nvPr/>
        </p:nvPicPr>
        <p:blipFill>
          <a:blip r:embed="rId4"/>
          <a:stretch>
            <a:fillRect/>
          </a:stretch>
        </p:blipFill>
        <p:spPr>
          <a:xfrm>
            <a:off x="6264910" y="1435100"/>
            <a:ext cx="2914015" cy="2486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4" name="图片 3" descr=")X08TTQ]XB1LTE7F@Q7@ZUM"/>
          <p:cNvPicPr>
            <a:picLocks noChangeAspect="1"/>
          </p:cNvPicPr>
          <p:nvPr/>
        </p:nvPicPr>
        <p:blipFill>
          <a:blip r:embed="rId2"/>
          <a:stretch>
            <a:fillRect/>
          </a:stretch>
        </p:blipFill>
        <p:spPr>
          <a:xfrm>
            <a:off x="0" y="1416050"/>
            <a:ext cx="2914015" cy="2505075"/>
          </a:xfrm>
          <a:prstGeom prst="rect">
            <a:avLst/>
          </a:prstGeom>
        </p:spPr>
      </p:pic>
      <p:pic>
        <p:nvPicPr>
          <p:cNvPr id="5" name="图片 4" descr="DWV]CD9XL15TDG%T86X07AV"/>
          <p:cNvPicPr>
            <a:picLocks noChangeAspect="1"/>
          </p:cNvPicPr>
          <p:nvPr/>
        </p:nvPicPr>
        <p:blipFill>
          <a:blip r:embed="rId3"/>
          <a:stretch>
            <a:fillRect/>
          </a:stretch>
        </p:blipFill>
        <p:spPr>
          <a:xfrm>
            <a:off x="3119755" y="1416050"/>
            <a:ext cx="2904490" cy="2505075"/>
          </a:xfrm>
          <a:prstGeom prst="rect">
            <a:avLst/>
          </a:prstGeom>
        </p:spPr>
      </p:pic>
      <p:pic>
        <p:nvPicPr>
          <p:cNvPr id="10" name="图片 9" descr="W$BZJ$LHW_$6K9%OIUXDSOF"/>
          <p:cNvPicPr>
            <a:picLocks noChangeAspect="1"/>
          </p:cNvPicPr>
          <p:nvPr/>
        </p:nvPicPr>
        <p:blipFill>
          <a:blip r:embed="rId4"/>
          <a:stretch>
            <a:fillRect/>
          </a:stretch>
        </p:blipFill>
        <p:spPr>
          <a:xfrm>
            <a:off x="6210300" y="1416050"/>
            <a:ext cx="2923540" cy="2505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4" name="图片 3" descr="[IN{7T]_QP(_M(JRIUFR3[Q"/>
          <p:cNvPicPr>
            <a:picLocks noChangeAspect="1"/>
          </p:cNvPicPr>
          <p:nvPr/>
        </p:nvPicPr>
        <p:blipFill>
          <a:blip r:embed="rId2"/>
          <a:stretch>
            <a:fillRect/>
          </a:stretch>
        </p:blipFill>
        <p:spPr>
          <a:xfrm>
            <a:off x="0" y="1435100"/>
            <a:ext cx="2923540" cy="2486025"/>
          </a:xfrm>
          <a:prstGeom prst="rect">
            <a:avLst/>
          </a:prstGeom>
        </p:spPr>
      </p:pic>
      <p:pic>
        <p:nvPicPr>
          <p:cNvPr id="5" name="图片 4" descr="%OTW`OT2~@(_6T)]LXNMGR1"/>
          <p:cNvPicPr>
            <a:picLocks noChangeAspect="1"/>
          </p:cNvPicPr>
          <p:nvPr/>
        </p:nvPicPr>
        <p:blipFill>
          <a:blip r:embed="rId3"/>
          <a:stretch>
            <a:fillRect/>
          </a:stretch>
        </p:blipFill>
        <p:spPr>
          <a:xfrm>
            <a:off x="3105785" y="1435100"/>
            <a:ext cx="2933065" cy="2505075"/>
          </a:xfrm>
          <a:prstGeom prst="rect">
            <a:avLst/>
          </a:prstGeom>
        </p:spPr>
      </p:pic>
      <p:pic>
        <p:nvPicPr>
          <p:cNvPr id="9" name="图片 8" descr="5U]G]$QJ${FM3Y6G2FB0DMP"/>
          <p:cNvPicPr>
            <a:picLocks noChangeAspect="1"/>
          </p:cNvPicPr>
          <p:nvPr/>
        </p:nvPicPr>
        <p:blipFill>
          <a:blip r:embed="rId4"/>
          <a:stretch>
            <a:fillRect/>
          </a:stretch>
        </p:blipFill>
        <p:spPr>
          <a:xfrm>
            <a:off x="6249035" y="1416050"/>
            <a:ext cx="2904490" cy="2505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4" name="图片 3" descr="UM`]LN~QFHNVFUR89AIBD$0"/>
          <p:cNvPicPr>
            <a:picLocks noChangeAspect="1"/>
          </p:cNvPicPr>
          <p:nvPr/>
        </p:nvPicPr>
        <p:blipFill>
          <a:blip r:embed="rId2"/>
          <a:stretch>
            <a:fillRect/>
          </a:stretch>
        </p:blipFill>
        <p:spPr>
          <a:xfrm>
            <a:off x="1155700" y="1319530"/>
            <a:ext cx="2923540" cy="2505075"/>
          </a:xfrm>
          <a:prstGeom prst="rect">
            <a:avLst/>
          </a:prstGeom>
        </p:spPr>
      </p:pic>
      <p:pic>
        <p:nvPicPr>
          <p:cNvPr id="5" name="图片 4" descr="ZX3VGXTB2KCCF1UOFG]72BX"/>
          <p:cNvPicPr>
            <a:picLocks noChangeAspect="1"/>
          </p:cNvPicPr>
          <p:nvPr/>
        </p:nvPicPr>
        <p:blipFill>
          <a:blip r:embed="rId3"/>
          <a:stretch>
            <a:fillRect/>
          </a:stretch>
        </p:blipFill>
        <p:spPr>
          <a:xfrm>
            <a:off x="5138420" y="1318895"/>
            <a:ext cx="2914015" cy="25050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1537</Words>
  <Application>Microsoft Office PowerPoint</Application>
  <PresentationFormat>全屏显示(16:9)</PresentationFormat>
  <Paragraphs>115</Paragraphs>
  <Slides>37</Slides>
  <Notes>1</Notes>
  <HiddenSlides>0</HiddenSlides>
  <MMClips>0</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Office 主题​​</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Administrator</cp:lastModifiedBy>
  <cp:revision>380</cp:revision>
  <dcterms:created xsi:type="dcterms:W3CDTF">2014-04-11T02:33:00Z</dcterms:created>
  <dcterms:modified xsi:type="dcterms:W3CDTF">2021-05-26T02:00:39Z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