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2"/>
  </p:handoutMasterIdLst>
  <p:sldIdLst>
    <p:sldId id="260" r:id="rId3"/>
    <p:sldId id="290" r:id="rId5"/>
    <p:sldId id="371" r:id="rId6"/>
    <p:sldId id="390" r:id="rId7"/>
    <p:sldId id="391" r:id="rId8"/>
    <p:sldId id="294" r:id="rId9"/>
    <p:sldId id="295" r:id="rId10"/>
    <p:sldId id="301" r:id="rId11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77EBB"/>
    <a:srgbClr val="404655"/>
    <a:srgbClr val="ED7D31"/>
    <a:srgbClr val="74BBEC"/>
    <a:srgbClr val="FFFFFF"/>
    <a:srgbClr val="2990C9"/>
    <a:srgbClr val="44546A"/>
    <a:srgbClr val="5B9BD5"/>
    <a:srgbClr val="F1F1F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167998" y="0"/>
            <a:ext cx="3188595" cy="57471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9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9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167998" y="10879875"/>
            <a:ext cx="3188595" cy="57471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9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1584" y="1279287"/>
            <a:ext cx="6140577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平台为用户提供多种检索模式，包括为一框式检索、高级检索、导航式检索。用户可通过不同检索模式，根据自己的需求精准查找到文献资源。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>
                <a:sym typeface="+mn-ea"/>
              </a:rPr>
              <a:t>人大复印库提供基于大数据挖掘的选题分析服务，用户输入选题关键词，即可全景式掌握该选题的研究热点与研究空白点，并对该研究方向的研究人员和参考文献了然于胸！</a:t>
            </a:r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人大复印库提供基于大数据挖掘的选题分析服务，用户输入选题关键词，即可全景式掌握该选题的研究热点与研究空白点，并对该研究方向的研究人员和参考文献了然于胸！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论文作者可轻松查询自己历年被人大复印系列期刊转载的文章，可以在线阅读、分享转发、打包成册、批量下载。</a:t>
            </a:r>
            <a:endParaRPr lang="zh-CN" altLang="en-US"/>
          </a:p>
          <a:p>
            <a:r>
              <a:rPr lang="zh-CN" altLang="en-US"/>
              <a:t>还能在线生成官方转载证明，为职称评聘提供有力的依据！。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7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-19685" y="846455"/>
            <a:ext cx="12248515" cy="6048375"/>
            <a:chOff x="-31" y="1333"/>
            <a:chExt cx="19289" cy="9525"/>
          </a:xfrm>
        </p:grpSpPr>
        <p:pic>
          <p:nvPicPr>
            <p:cNvPr id="4" name="图片 3" descr="首页"/>
            <p:cNvPicPr>
              <a:picLocks noChangeAspect="1"/>
            </p:cNvPicPr>
            <p:nvPr/>
          </p:nvPicPr>
          <p:blipFill>
            <a:blip r:embed="rId1" cstate="print"/>
            <a:srcRect l="466" b="25557"/>
            <a:stretch>
              <a:fillRect/>
            </a:stretch>
          </p:blipFill>
          <p:spPr>
            <a:xfrm>
              <a:off x="-31" y="1333"/>
              <a:ext cx="19218" cy="952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15" y="1333"/>
              <a:ext cx="19273" cy="9465"/>
            </a:xfrm>
            <a:prstGeom prst="rect">
              <a:avLst/>
            </a:prstGeom>
            <a:solidFill>
              <a:schemeClr val="bg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cs typeface="+mn-ea"/>
                <a:sym typeface="+mn-lt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0" y="-13970"/>
            <a:ext cx="1219263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0" y="6278880"/>
            <a:ext cx="12192635" cy="576580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361815" y="6429375"/>
            <a:ext cx="346773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中国人民大学 · 人大数媒科技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(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北京</a:t>
            </a:r>
            <a:r>
              <a:rPr lang="en-US" altLang="zh-CN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r>
              <a:rPr lang="zh-CN" altLang="en-US" sz="1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有限公司</a:t>
            </a:r>
            <a:endParaRPr lang="zh-CN" altLang="en-US" sz="12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996315" y="2275840"/>
            <a:ext cx="10222230" cy="1858010"/>
            <a:chOff x="1569" y="3584"/>
            <a:chExt cx="16098" cy="2926"/>
          </a:xfrm>
        </p:grpSpPr>
        <p:grpSp>
          <p:nvGrpSpPr>
            <p:cNvPr id="8" name="组合 7"/>
            <p:cNvGrpSpPr/>
            <p:nvPr/>
          </p:nvGrpSpPr>
          <p:grpSpPr>
            <a:xfrm>
              <a:off x="1569" y="3584"/>
              <a:ext cx="16098" cy="2705"/>
              <a:chOff x="762" y="4120"/>
              <a:chExt cx="16098" cy="2705"/>
            </a:xfrm>
          </p:grpSpPr>
          <p:sp>
            <p:nvSpPr>
              <p:cNvPr id="6" name="矩形 5" descr="e7d195523061f1c0dc554706afe4c72a60a25314cbaece805811E654B44695D34D35691164BB3D154CCFD5D798F6FEAD99EAA8F1ADC3D4AFA5BC9ED0BB3A4B45073A038AC38E89AB54D31AA59602B9F1EF147B3F1B0DC5A9AD684D251E8AB8BF4F9B091A397845D764E7994FF6F53E4D9E73981015BFF7E580EA95A9E048541F1BBDE0F86D60AA3B"/>
              <p:cNvSpPr/>
              <p:nvPr/>
            </p:nvSpPr>
            <p:spPr>
              <a:xfrm>
                <a:off x="762" y="4120"/>
                <a:ext cx="16098" cy="2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177800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4800" b="1" dirty="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pitchFamily="34" charset="-122"/>
                    <a:sym typeface="微软雅黑" panose="020B0503020204020204" charset="-122"/>
                  </a:rPr>
                  <a:t>人大复</a:t>
                </a:r>
                <a:r>
                  <a:rPr lang="zh-CN" altLang="en-US" sz="4800" b="1" dirty="0" smtClean="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pitchFamily="34" charset="-122"/>
                    <a:sym typeface="微软雅黑" panose="020B0503020204020204" charset="-122"/>
                  </a:rPr>
                  <a:t>印资料：</a:t>
                </a:r>
                <a:r>
                  <a:rPr lang="zh-CN" altLang="en-US" sz="4800" b="1" dirty="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  <a:cs typeface="Arial Unicode MS" panose="020B0604020202020204" pitchFamily="34" charset="-122"/>
                    <a:sym typeface="微软雅黑" panose="020B0503020204020204" charset="-122"/>
                  </a:rPr>
                  <a:t>人文社科学术精华</a:t>
                </a:r>
                <a:endParaRPr lang="zh-CN" altLang="en-US" sz="4800" b="1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微软雅黑" panose="020B0503020204020204" charset="-122"/>
                </a:endParaRPr>
              </a:p>
              <a:p>
                <a:pPr algn="ctr" defTabSz="1778000" fontAlgn="base">
                  <a:lnSpc>
                    <a:spcPct val="110000"/>
                  </a:lnSpc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sz="4800" b="1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Arial Unicode MS" panose="020B0604020202020204" pitchFamily="34" charset="-122"/>
                  <a:sym typeface="微软雅黑" panose="020B0503020204020204" charset="-122"/>
                </a:endParaRPr>
              </a:p>
            </p:txBody>
          </p:sp>
          <p:cxnSp>
            <p:nvCxnSpPr>
              <p:cNvPr id="7" name="直接连接符 6" descr="e7d195523061f1c0dc554706afe4c72a60a25314cbaece805811E654B44695D34D35691164BB3D154CCFD5D798F6FEAD99EAA8F1ADC3D4AFA5BC9ED0BB3A4B45073A038AC38E89AB54D31AA59602B9F1EF147B3F1B0DC5A9AD684D251E8AB8BF4F9B091A397845D764E7994FF6F53E4D9E73981015BFF7E580EA95A9E048541F1BBDE0F86D60AA3B"/>
              <p:cNvCxnSpPr/>
              <p:nvPr/>
            </p:nvCxnSpPr>
            <p:spPr>
              <a:xfrm flipV="1">
                <a:off x="4315" y="6632"/>
                <a:ext cx="680" cy="0"/>
              </a:xfrm>
              <a:prstGeom prst="line">
                <a:avLst/>
              </a:prstGeom>
              <a:ln w="25400">
                <a:solidFill>
                  <a:srgbClr val="4046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 descr="e7d195523061f1c0dc554706afe4c72a60a25314cbaece805811E654B44695D34D35691164BB3D154CCFD5D798F6FEAD99EAA8F1ADC3D4AFA5BC9ED0BB3A4B45073A038AC38E89AB54D31AA59602B9F1EF147B3F1B0DC5A9AD684D251E8AB8BF4F9B091A397845D764E7994FF6F53E4D9E73981015BFF7E580EA95A9E048541F1BBDE0F86D60AA3B"/>
              <p:cNvCxnSpPr/>
              <p:nvPr/>
            </p:nvCxnSpPr>
            <p:spPr>
              <a:xfrm flipV="1">
                <a:off x="12495" y="6632"/>
                <a:ext cx="680" cy="0"/>
              </a:xfrm>
              <a:prstGeom prst="line">
                <a:avLst/>
              </a:prstGeom>
              <a:ln w="25400">
                <a:solidFill>
                  <a:srgbClr val="40465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文本框 11"/>
            <p:cNvSpPr txBox="1"/>
            <p:nvPr/>
          </p:nvSpPr>
          <p:spPr>
            <a:xfrm>
              <a:off x="5944" y="5620"/>
              <a:ext cx="7268" cy="890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 defTabSz="1778000" fontAlgn="base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800" b="1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精于选，传于世，源自</a:t>
              </a:r>
              <a:r>
                <a:rPr lang="en-US" altLang="zh-CN" sz="2800" b="1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sym typeface="微软雅黑" panose="020B0503020204020204" charset="-122"/>
                </a:rPr>
                <a:t>1958</a:t>
              </a:r>
              <a:endParaRPr lang="en-US" altLang="zh-CN" sz="2800" b="1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endParaRPr>
            </a:p>
          </p:txBody>
        </p:sp>
      </p:grpSp>
      <p:pic>
        <p:nvPicPr>
          <p:cNvPr id="11" name="图片 10" descr="人大数媒LOGO（矢量图）-0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8850" y="108585"/>
            <a:ext cx="2000282" cy="648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5240" y="-13970"/>
            <a:ext cx="1223835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26" name="图片 25" descr="数据库LOGO-1000-0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产品主要功能</a:t>
            </a:r>
            <a:endParaRPr kumimoji="1" lang="en-US" altLang="zh-CN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-209550" y="125095"/>
            <a:ext cx="605155" cy="463550"/>
          </a:xfrm>
          <a:prstGeom prst="line">
            <a:avLst/>
          </a:prstGeom>
          <a:ln w="53975">
            <a:solidFill>
              <a:srgbClr val="47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-73025" y="455295"/>
            <a:ext cx="367665" cy="29337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>
          <a:xfrm>
            <a:off x="8275955" y="1758315"/>
            <a:ext cx="3239770" cy="4521200"/>
            <a:chOff x="13033" y="2769"/>
            <a:chExt cx="5102" cy="7120"/>
          </a:xfrm>
        </p:grpSpPr>
        <p:pic>
          <p:nvPicPr>
            <p:cNvPr id="7" name="图片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33" y="2769"/>
              <a:ext cx="5102" cy="3402"/>
            </a:xfrm>
            <a:prstGeom prst="rect">
              <a:avLst/>
            </a:prstGeom>
          </p:spPr>
        </p:pic>
        <p:sp>
          <p:nvSpPr>
            <p:cNvPr id="13" name="矩形 12"/>
            <p:cNvSpPr/>
            <p:nvPr/>
          </p:nvSpPr>
          <p:spPr>
            <a:xfrm>
              <a:off x="13033" y="6326"/>
              <a:ext cx="5102" cy="843"/>
            </a:xfrm>
            <a:prstGeom prst="rect">
              <a:avLst/>
            </a:prstGeom>
            <a:solidFill>
              <a:srgbClr val="477EBB"/>
            </a:solidFill>
            <a:ln w="254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>
                  <a:latin typeface="微软雅黑" panose="020B0503020204020204" charset="-122"/>
                  <a:ea typeface="微软雅黑" panose="020B0503020204020204" charset="-122"/>
                </a:rPr>
                <a:t>特色化转载查询</a:t>
              </a:r>
              <a:endParaRPr lang="zh-CN" altLang="en-US" sz="200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14211" y="7565"/>
              <a:ext cx="3422" cy="232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"/>
              </a:pPr>
              <a:r>
                <a: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转载查询</a:t>
              </a:r>
              <a:endParaRPr lang="zh-CN" altLang="en-US" sz="200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"/>
              </a:pPr>
              <a:r>
                <a: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打包成册</a:t>
              </a:r>
              <a:endParaRPr lang="zh-CN" altLang="en-US" sz="200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"/>
              </a:pPr>
              <a:r>
                <a: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申请转载证明</a:t>
              </a:r>
              <a:endParaRPr lang="zh-CN" altLang="en-US" sz="200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92785" y="1758315"/>
            <a:ext cx="3240405" cy="4430395"/>
            <a:chOff x="1091" y="2769"/>
            <a:chExt cx="5103" cy="6977"/>
          </a:xfrm>
        </p:grpSpPr>
        <p:grpSp>
          <p:nvGrpSpPr>
            <p:cNvPr id="2" name="组合 1"/>
            <p:cNvGrpSpPr/>
            <p:nvPr/>
          </p:nvGrpSpPr>
          <p:grpSpPr>
            <a:xfrm>
              <a:off x="1091" y="6326"/>
              <a:ext cx="5102" cy="3420"/>
              <a:chOff x="1091" y="6326"/>
              <a:chExt cx="5102" cy="3420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1091" y="6326"/>
                <a:ext cx="5102" cy="843"/>
              </a:xfrm>
              <a:prstGeom prst="rect">
                <a:avLst/>
              </a:prstGeom>
              <a:solidFill>
                <a:srgbClr val="477EBB"/>
              </a:solidFill>
              <a:ln w="2540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</a:rPr>
                  <a:t>多维度文献检索</a:t>
                </a:r>
                <a:endParaRPr lang="zh-CN" altLang="en-US" sz="2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311" name="矩形 12310"/>
              <p:cNvSpPr/>
              <p:nvPr/>
            </p:nvSpPr>
            <p:spPr>
              <a:xfrm>
                <a:off x="2174" y="7565"/>
                <a:ext cx="2937" cy="21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zh-CN" altLang="en-US" sz="200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一框式检索</a:t>
                </a:r>
                <a:endPara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zh-CN" altLang="en-US" sz="200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高级检索</a:t>
                </a:r>
                <a:endPara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zh-CN" altLang="en-US" sz="200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导航式检索</a:t>
                </a:r>
                <a:endPara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6" name="图片 5"/>
            <p:cNvPicPr/>
            <p:nvPr/>
          </p:nvPicPr>
          <p:blipFill>
            <a:blip r:embed="rId3" cstate="print"/>
            <a:srcRect l="17359" r="16965"/>
            <a:stretch>
              <a:fillRect/>
            </a:stretch>
          </p:blipFill>
          <p:spPr>
            <a:xfrm>
              <a:off x="1092" y="2769"/>
              <a:ext cx="5102" cy="3402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4476115" y="1758315"/>
            <a:ext cx="3239770" cy="4430395"/>
            <a:chOff x="7049" y="2769"/>
            <a:chExt cx="5102" cy="6977"/>
          </a:xfrm>
        </p:grpSpPr>
        <p:grpSp>
          <p:nvGrpSpPr>
            <p:cNvPr id="3" name="组合 2"/>
            <p:cNvGrpSpPr/>
            <p:nvPr/>
          </p:nvGrpSpPr>
          <p:grpSpPr>
            <a:xfrm>
              <a:off x="7049" y="6326"/>
              <a:ext cx="5102" cy="3420"/>
              <a:chOff x="7049" y="6326"/>
              <a:chExt cx="5102" cy="3420"/>
            </a:xfrm>
          </p:grpSpPr>
          <p:sp>
            <p:nvSpPr>
              <p:cNvPr id="14" name="矩形 13"/>
              <p:cNvSpPr/>
              <p:nvPr/>
            </p:nvSpPr>
            <p:spPr>
              <a:xfrm>
                <a:off x="7049" y="6326"/>
                <a:ext cx="5102" cy="843"/>
              </a:xfrm>
              <a:prstGeom prst="rect">
                <a:avLst/>
              </a:prstGeom>
              <a:solidFill>
                <a:srgbClr val="477EBB"/>
              </a:solidFill>
              <a:ln w="25400">
                <a:solidFill>
                  <a:srgbClr val="FF66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>
                    <a:latin typeface="微软雅黑" panose="020B0503020204020204" charset="-122"/>
                    <a:ea typeface="微软雅黑" panose="020B0503020204020204" charset="-122"/>
                  </a:rPr>
                  <a:t>可视化选题分析</a:t>
                </a:r>
                <a:endParaRPr lang="zh-CN" altLang="en-US" sz="20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8380" y="7565"/>
                <a:ext cx="2786" cy="2181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lIns="0" tIns="0" rIns="0" bIns="0">
                <a:spAutoFit/>
              </a:bodyPr>
              <a:lstStyle/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zh-CN" altLang="en-US" sz="200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选题预判</a:t>
                </a:r>
                <a:endPara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zh-CN" altLang="en-US" sz="200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合作参考</a:t>
                </a:r>
                <a:endPara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marL="285750" indent="-285750" fontAlgn="auto">
                  <a:lnSpc>
                    <a:spcPct val="150000"/>
                  </a:lnSpc>
                  <a:buFont typeface="Wingdings" panose="05000000000000000000" charset="0"/>
                  <a:buChar char=""/>
                </a:pPr>
                <a:r>
                  <a:rPr lang="zh-CN" altLang="en-US" sz="2000">
                    <a:solidFill>
                      <a:srgbClr val="404655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文献推荐</a:t>
                </a:r>
                <a:endParaRPr lang="zh-CN" altLang="en-US" sz="20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18" name="图片 1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049" y="2769"/>
              <a:ext cx="5102" cy="340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5240" y="-13970"/>
            <a:ext cx="1223835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26" name="图片 25" descr="数据库LOGO-1000-0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文献检索</a:t>
            </a:r>
            <a:endParaRPr kumimoji="1" lang="zh-CN" altLang="en-US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-209550" y="125095"/>
            <a:ext cx="605155" cy="463550"/>
          </a:xfrm>
          <a:prstGeom prst="line">
            <a:avLst/>
          </a:prstGeom>
          <a:ln w="53975">
            <a:solidFill>
              <a:srgbClr val="47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-73025" y="455295"/>
            <a:ext cx="367665" cy="29337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 descr="人大复印报刊资料_首页_web_mockup_v1.0_20171025"/>
          <p:cNvPicPr>
            <a:picLocks noChangeAspect="1"/>
          </p:cNvPicPr>
          <p:nvPr/>
        </p:nvPicPr>
        <p:blipFill>
          <a:blip r:embed="rId2" cstate="print"/>
          <a:srcRect t="3911" b="47789"/>
          <a:stretch>
            <a:fillRect/>
          </a:stretch>
        </p:blipFill>
        <p:spPr>
          <a:xfrm>
            <a:off x="2844800" y="928370"/>
            <a:ext cx="6501765" cy="9991090"/>
          </a:xfrm>
          <a:prstGeom prst="rect">
            <a:avLst/>
          </a:prstGeom>
        </p:spPr>
      </p:pic>
      <p:sp>
        <p:nvSpPr>
          <p:cNvPr id="59" name="文本占位符 3"/>
          <p:cNvSpPr>
            <a:spLocks noGrp="1"/>
          </p:cNvSpPr>
          <p:nvPr/>
        </p:nvSpPr>
        <p:spPr>
          <a:xfrm>
            <a:off x="9440545" y="1774190"/>
            <a:ext cx="221043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kumimoji="1" lang="zh-CN" altLang="en-US" sz="30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</a:rPr>
              <a:t>一框式检索</a:t>
            </a:r>
            <a:endParaRPr kumimoji="1" lang="zh-CN" altLang="en-US" sz="30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0" name="图片 29" descr="跨库ppt"/>
          <p:cNvPicPr>
            <a:picLocks noChangeAspect="1"/>
          </p:cNvPicPr>
          <p:nvPr/>
        </p:nvPicPr>
        <p:blipFill>
          <a:blip r:embed="rId3" cstate="print"/>
          <a:srcRect t="25714" b="-612"/>
          <a:stretch>
            <a:fillRect/>
          </a:stretch>
        </p:blipFill>
        <p:spPr>
          <a:xfrm>
            <a:off x="2831465" y="3182620"/>
            <a:ext cx="6515100" cy="9317990"/>
          </a:xfrm>
          <a:prstGeom prst="rect">
            <a:avLst/>
          </a:prstGeom>
        </p:spPr>
      </p:pic>
      <p:sp>
        <p:nvSpPr>
          <p:cNvPr id="52" name="文本框 51"/>
          <p:cNvSpPr txBox="1"/>
          <p:nvPr/>
        </p:nvSpPr>
        <p:spPr>
          <a:xfrm>
            <a:off x="9440545" y="945515"/>
            <a:ext cx="2766695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600" b="1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可对结果进行二次筛选</a:t>
            </a:r>
            <a:endParaRPr lang="zh-CN" altLang="en-US" sz="1600" b="1">
              <a:solidFill>
                <a:srgbClr val="ED7D3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sz="1600" b="1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精准定位检索内容</a:t>
            </a:r>
            <a:endParaRPr lang="zh-CN" altLang="en-US" sz="1600" b="1">
              <a:solidFill>
                <a:srgbClr val="ED7D3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en-US" altLang="zh-CN" sz="1600" b="1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Word</a:t>
            </a:r>
            <a:r>
              <a:rPr lang="zh-CN" altLang="en-US" sz="1600" b="1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流式文档便于编辑</a:t>
            </a:r>
            <a:endParaRPr lang="zh-CN" altLang="en-US" sz="1600" b="1">
              <a:solidFill>
                <a:srgbClr val="ED7D3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en-US" altLang="zh-CN" sz="1600" b="1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PDF</a:t>
            </a:r>
            <a:r>
              <a:rPr lang="zh-CN" altLang="en-US" sz="1600" b="1">
                <a:solidFill>
                  <a:srgbClr val="ED7D3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格式文阅读体验佳</a:t>
            </a:r>
            <a:endParaRPr lang="zh-CN" altLang="en-US" sz="1600" b="1">
              <a:solidFill>
                <a:srgbClr val="ED7D3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889240" y="1892300"/>
            <a:ext cx="215900" cy="215900"/>
            <a:chOff x="12424" y="2980"/>
            <a:chExt cx="340" cy="340"/>
          </a:xfrm>
        </p:grpSpPr>
        <p:sp>
          <p:nvSpPr>
            <p:cNvPr id="184" name=" 184"/>
            <p:cNvSpPr/>
            <p:nvPr/>
          </p:nvSpPr>
          <p:spPr>
            <a:xfrm>
              <a:off x="12424" y="2980"/>
              <a:ext cx="340" cy="3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52" name=" 252"/>
            <p:cNvSpPr/>
            <p:nvPr/>
          </p:nvSpPr>
          <p:spPr>
            <a:xfrm>
              <a:off x="12481" y="3037"/>
              <a:ext cx="227" cy="227"/>
            </a:xfrm>
            <a:prstGeom prst="mathPlus">
              <a:avLst>
                <a:gd name="adj1" fmla="val 9220"/>
              </a:avLst>
            </a:prstGeom>
            <a:solidFill>
              <a:schemeClr val="bg1"/>
            </a:solidFill>
            <a:ln w="285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3086735" y="3357245"/>
            <a:ext cx="1463675" cy="4377055"/>
          </a:xfrm>
          <a:prstGeom prst="rect">
            <a:avLst/>
          </a:prstGeom>
          <a:solidFill>
            <a:srgbClr val="EE7C63">
              <a:alpha val="0"/>
            </a:srgbClr>
          </a:solidFill>
          <a:ln w="28575">
            <a:solidFill>
              <a:srgbClr val="EE7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204" tIns="33602" rIns="67204" bIns="336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6" name="直接连接符 5"/>
          <p:cNvCxnSpPr/>
          <p:nvPr/>
        </p:nvCxnSpPr>
        <p:spPr>
          <a:xfrm flipH="1" flipV="1">
            <a:off x="2338070" y="2900045"/>
            <a:ext cx="707390" cy="1176655"/>
          </a:xfrm>
          <a:prstGeom prst="line">
            <a:avLst/>
          </a:prstGeom>
          <a:ln w="28575">
            <a:solidFill>
              <a:srgbClr val="EE7C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6875" y="945515"/>
            <a:ext cx="2011045" cy="5777230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 flipH="1">
            <a:off x="2407920" y="5642610"/>
            <a:ext cx="637540" cy="1080135"/>
          </a:xfrm>
          <a:prstGeom prst="line">
            <a:avLst/>
          </a:prstGeom>
          <a:ln w="28575">
            <a:solidFill>
              <a:srgbClr val="EE7C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9081770" y="4027170"/>
            <a:ext cx="596900" cy="388620"/>
          </a:xfrm>
          <a:prstGeom prst="line">
            <a:avLst/>
          </a:prstGeom>
          <a:ln w="28575">
            <a:solidFill>
              <a:srgbClr val="EE7C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8337550" y="4152900"/>
            <a:ext cx="744220" cy="784860"/>
          </a:xfrm>
          <a:prstGeom prst="rect">
            <a:avLst/>
          </a:prstGeom>
          <a:solidFill>
            <a:srgbClr val="EE7C63">
              <a:alpha val="0"/>
            </a:srgbClr>
          </a:solidFill>
          <a:ln w="28575">
            <a:solidFill>
              <a:srgbClr val="EE7C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7204" tIns="33602" rIns="67204" bIns="33602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400"/>
          </a:p>
        </p:txBody>
      </p:sp>
      <p:cxnSp>
        <p:nvCxnSpPr>
          <p:cNvPr id="12" name="直接连接符 11"/>
          <p:cNvCxnSpPr/>
          <p:nvPr/>
        </p:nvCxnSpPr>
        <p:spPr>
          <a:xfrm flipH="1" flipV="1">
            <a:off x="9072880" y="4770120"/>
            <a:ext cx="625475" cy="410210"/>
          </a:xfrm>
          <a:prstGeom prst="line">
            <a:avLst/>
          </a:prstGeom>
          <a:ln w="28575">
            <a:solidFill>
              <a:srgbClr val="EE7C63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698355" y="3844925"/>
            <a:ext cx="1276350" cy="1428750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8301355" y="1892300"/>
            <a:ext cx="215900" cy="215900"/>
            <a:chOff x="12424" y="2980"/>
            <a:chExt cx="340" cy="340"/>
          </a:xfrm>
        </p:grpSpPr>
        <p:sp>
          <p:nvSpPr>
            <p:cNvPr id="20" name=" 184"/>
            <p:cNvSpPr/>
            <p:nvPr/>
          </p:nvSpPr>
          <p:spPr>
            <a:xfrm>
              <a:off x="12424" y="2980"/>
              <a:ext cx="340" cy="3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 252"/>
            <p:cNvSpPr/>
            <p:nvPr/>
          </p:nvSpPr>
          <p:spPr>
            <a:xfrm>
              <a:off x="12481" y="3037"/>
              <a:ext cx="227" cy="227"/>
            </a:xfrm>
            <a:prstGeom prst="mathPlus">
              <a:avLst>
                <a:gd name="adj1" fmla="val 9220"/>
              </a:avLst>
            </a:prstGeom>
            <a:solidFill>
              <a:schemeClr val="bg1"/>
            </a:solidFill>
            <a:ln w="285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23" name="图片 22" descr="高级检索ppt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44800" y="899160"/>
            <a:ext cx="6552048" cy="1099655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589915" y="956310"/>
            <a:ext cx="1962785" cy="1151890"/>
            <a:chOff x="11130" y="7553"/>
            <a:chExt cx="3091" cy="1814"/>
          </a:xfrm>
        </p:grpSpPr>
        <p:sp>
          <p:nvSpPr>
            <p:cNvPr id="25" name="椭圆 24"/>
            <p:cNvSpPr/>
            <p:nvPr/>
          </p:nvSpPr>
          <p:spPr>
            <a:xfrm>
              <a:off x="11130" y="7553"/>
              <a:ext cx="1814" cy="1814"/>
            </a:xfrm>
            <a:prstGeom prst="ellipse">
              <a:avLst/>
            </a:prstGeom>
            <a:solidFill>
              <a:srgbClr val="FF66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12407" y="7553"/>
              <a:ext cx="1814" cy="1814"/>
            </a:xfrm>
            <a:prstGeom prst="ellipse">
              <a:avLst/>
            </a:prstGeom>
            <a:solidFill>
              <a:srgbClr val="FF6600">
                <a:alpha val="8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20"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12891" y="8210"/>
              <a:ext cx="1295" cy="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itchFamily="34" charset="0"/>
                  <a:sym typeface="Arial" panose="020B0604020202020204" pitchFamily="34" charset="0"/>
                </a:rPr>
                <a:t>逻辑词</a:t>
              </a:r>
              <a:endParaRPr lang="zh-CN" altLang="en-US" sz="1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Open Sans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11202" y="8210"/>
              <a:ext cx="1337" cy="531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itchFamily="34" charset="0"/>
                  <a:sym typeface="Arial" panose="020B0604020202020204" pitchFamily="34" charset="0"/>
                </a:rPr>
                <a:t>关键词</a:t>
              </a:r>
              <a:r>
                <a:rPr lang="en-US" altLang="zh-CN" sz="1600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itchFamily="34" charset="0"/>
                  <a:sym typeface="Arial" panose="020B0604020202020204" pitchFamily="34" charset="0"/>
                </a:rPr>
                <a:t> </a:t>
              </a:r>
              <a:endParaRPr lang="en-US" altLang="zh-CN" sz="1600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Open Sans" pitchFamily="34" charset="0"/>
                <a:sym typeface="Arial" panose="020B0604020202020204" pitchFamily="34" charset="0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12367" y="8208"/>
              <a:ext cx="615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charset="-122"/>
                  <a:cs typeface="Open Sans" pitchFamily="34" charset="0"/>
                  <a:sym typeface="Arial" panose="020B0604020202020204" pitchFamily="34" charset="0"/>
                </a:rPr>
                <a:t>+</a:t>
              </a:r>
              <a:endParaRPr lang="en-US" altLang="zh-CN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  <a:cs typeface="Open Sans" pitchFamily="34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976755" y="2723515"/>
            <a:ext cx="9199880" cy="3751580"/>
            <a:chOff x="2338" y="3523"/>
            <a:chExt cx="14488" cy="5908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338" y="3523"/>
              <a:ext cx="14488" cy="5909"/>
            </a:xfrm>
            <a:prstGeom prst="rect">
              <a:avLst/>
            </a:prstGeom>
            <a:ln w="38100">
              <a:solidFill>
                <a:srgbClr val="FF6600"/>
              </a:solidFill>
            </a:ln>
          </p:spPr>
        </p:pic>
        <p:sp>
          <p:nvSpPr>
            <p:cNvPr id="42" name="矩形 41"/>
            <p:cNvSpPr/>
            <p:nvPr/>
          </p:nvSpPr>
          <p:spPr>
            <a:xfrm>
              <a:off x="11372" y="7024"/>
              <a:ext cx="5130" cy="2034"/>
            </a:xfrm>
            <a:prstGeom prst="rect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"/>
              </a:pPr>
              <a:r>
                <a: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设置多个条件组合检索</a:t>
              </a:r>
              <a:endParaRPr lang="zh-CN" altLang="en-US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"/>
              </a:pPr>
              <a:r>
                <a:rPr lang="zh-CN" altLang="en-US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实现对论文数据的精准查找</a:t>
              </a:r>
              <a:endParaRPr lang="zh-CN" altLang="en-US"/>
            </a:p>
          </p:txBody>
        </p:sp>
      </p:grpSp>
      <p:sp>
        <p:nvSpPr>
          <p:cNvPr id="45" name="文本占位符 3"/>
          <p:cNvSpPr>
            <a:spLocks noGrp="1"/>
          </p:cNvSpPr>
          <p:nvPr/>
        </p:nvSpPr>
        <p:spPr>
          <a:xfrm>
            <a:off x="9440545" y="1372236"/>
            <a:ext cx="2210435" cy="9474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kumimoji="1" lang="zh-CN" altLang="en-US" sz="30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</a:rPr>
              <a:t>高级检索</a:t>
            </a:r>
            <a:endParaRPr kumimoji="1" lang="zh-CN" altLang="en-US" sz="30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52" grpId="0" bldLvl="0" uiExpand="1" build="allAtOnce"/>
      <p:bldP spid="5" grpId="0" bldLvl="0" animBg="1"/>
      <p:bldP spid="5" grpId="1" animBg="1"/>
      <p:bldP spid="11" grpId="0" animBg="1"/>
      <p:bldP spid="11" grpId="1" animBg="1"/>
      <p:bldP spid="45" grpId="0"/>
      <p:bldP spid="4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46355" y="0"/>
            <a:ext cx="1223835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3" name="图片 2" descr="数据库LOGO-1000-0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文献阅读</a:t>
            </a:r>
            <a:endParaRPr kumimoji="1" lang="en-US" altLang="zh-CN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2362" y="860425"/>
            <a:ext cx="4742657" cy="28525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2362" y="3713019"/>
            <a:ext cx="4697934" cy="2924163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5571402" y="1279063"/>
            <a:ext cx="5954418" cy="36159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用户可在线对论文进行全文阅读，在阅读的过程中，用户可对文本进行复制粘贴、选择字体大小、打印论文，下载论文（</a:t>
            </a:r>
            <a:r>
              <a:rPr lang="en-US" altLang="zh-CN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WORD</a:t>
            </a: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或</a:t>
            </a:r>
            <a:r>
              <a:rPr lang="en-US" altLang="zh-CN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PDF</a:t>
            </a: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格式），同时用户还可收藏论文，关注作者。</a:t>
            </a:r>
            <a:endParaRPr lang="zh-CN" altLang="en-US" b="1" spc="3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46355" y="6255"/>
            <a:ext cx="1223835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3" name="图片 2" descr="数据库LOGO-1000-0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期刊订阅</a:t>
            </a:r>
            <a:endParaRPr kumimoji="1" lang="zh-CN" altLang="en-US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292208" y="1007110"/>
            <a:ext cx="3781157" cy="29357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用户可对站内提供的电子期刊资源进行订阅，当期刊资源更新时，用户会及时收到消息提醒，在第一时间查看期刊的最新内容。</a:t>
            </a:r>
            <a:endParaRPr lang="zh-CN" altLang="en-US" b="1" spc="3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448" y="866680"/>
            <a:ext cx="8320656" cy="50303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人大复印报刊资料_选题分析_web_mockup_v1.0_20171025 3"/>
          <p:cNvPicPr>
            <a:picLocks noChangeAspect="1"/>
          </p:cNvPicPr>
          <p:nvPr/>
        </p:nvPicPr>
        <p:blipFill>
          <a:blip r:embed="rId1" cstate="print"/>
          <a:srcRect b="37587"/>
          <a:stretch>
            <a:fillRect/>
          </a:stretch>
        </p:blipFill>
        <p:spPr>
          <a:xfrm>
            <a:off x="1075055" y="922655"/>
            <a:ext cx="10058400" cy="577723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-15240" y="-13970"/>
            <a:ext cx="1223835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26" name="图片 25" descr="数据库LOGO-1000-0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选题分析</a:t>
            </a:r>
            <a:endParaRPr kumimoji="1" lang="zh-CN" altLang="en-US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-209550" y="125095"/>
            <a:ext cx="605155" cy="463550"/>
          </a:xfrm>
          <a:prstGeom prst="line">
            <a:avLst/>
          </a:prstGeom>
          <a:ln w="53975">
            <a:solidFill>
              <a:srgbClr val="47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-73025" y="455295"/>
            <a:ext cx="367665" cy="29337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8510905" y="2501900"/>
            <a:ext cx="215900" cy="215900"/>
            <a:chOff x="12424" y="2980"/>
            <a:chExt cx="340" cy="340"/>
          </a:xfrm>
        </p:grpSpPr>
        <p:sp>
          <p:nvSpPr>
            <p:cNvPr id="20" name=" 184"/>
            <p:cNvSpPr/>
            <p:nvPr/>
          </p:nvSpPr>
          <p:spPr>
            <a:xfrm>
              <a:off x="12424" y="2980"/>
              <a:ext cx="340" cy="3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22" name=" 252"/>
            <p:cNvSpPr/>
            <p:nvPr/>
          </p:nvSpPr>
          <p:spPr>
            <a:xfrm>
              <a:off x="12481" y="3037"/>
              <a:ext cx="227" cy="227"/>
            </a:xfrm>
            <a:prstGeom prst="mathPlus">
              <a:avLst>
                <a:gd name="adj1" fmla="val 9220"/>
              </a:avLst>
            </a:prstGeom>
            <a:solidFill>
              <a:schemeClr val="bg1"/>
            </a:solidFill>
            <a:ln w="285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5115560" y="-13970"/>
            <a:ext cx="7107555" cy="6893560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26" name="图片 25" descr="数据库LOGO-1000-0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</a:rPr>
              <a:t>选题分析</a:t>
            </a:r>
            <a:endParaRPr kumimoji="1" lang="zh-CN" altLang="en-US" sz="3000" b="1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-209550" y="125095"/>
            <a:ext cx="605155" cy="463550"/>
          </a:xfrm>
          <a:prstGeom prst="line">
            <a:avLst/>
          </a:prstGeom>
          <a:ln w="53975">
            <a:solidFill>
              <a:srgbClr val="47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-73025" y="455295"/>
            <a:ext cx="367665" cy="293370"/>
          </a:xfrm>
          <a:prstGeom prst="line">
            <a:avLst/>
          </a:prstGeom>
          <a:ln w="25400">
            <a:solidFill>
              <a:srgbClr val="47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选题预判ppt"/>
          <p:cNvPicPr>
            <a:picLocks noChangeAspect="1"/>
          </p:cNvPicPr>
          <p:nvPr/>
        </p:nvPicPr>
        <p:blipFill>
          <a:blip r:embed="rId2" cstate="print"/>
          <a:srcRect t="16237" b="32468"/>
          <a:stretch>
            <a:fillRect/>
          </a:stretch>
        </p:blipFill>
        <p:spPr>
          <a:xfrm>
            <a:off x="5428615" y="892175"/>
            <a:ext cx="6565900" cy="5987415"/>
          </a:xfrm>
          <a:prstGeom prst="rect">
            <a:avLst/>
          </a:prstGeom>
        </p:spPr>
      </p:pic>
      <p:sp>
        <p:nvSpPr>
          <p:cNvPr id="51" name="矩形 50"/>
          <p:cNvSpPr/>
          <p:nvPr/>
        </p:nvSpPr>
        <p:spPr>
          <a:xfrm>
            <a:off x="358775" y="2962275"/>
            <a:ext cx="4756785" cy="24339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提供基于大数据挖掘的选题分析服务</a:t>
            </a:r>
            <a:endParaRPr lang="zh-CN" altLang="en-US" b="1" spc="3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为目标科研课题做趋势预判分析</a:t>
            </a:r>
            <a:endParaRPr lang="zh-CN" altLang="en-US" b="1" spc="3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全景式掌握研究热点与空白点</a:t>
            </a:r>
            <a:endParaRPr lang="zh-CN" altLang="en-US" b="1" spc="3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  <a:p>
            <a:pPr marL="285750" indent="-285750" fontAlgn="auto">
              <a:lnSpc>
                <a:spcPct val="200000"/>
              </a:lnSpc>
              <a:buFont typeface="Wingdings" panose="05000000000000000000" charset="0"/>
              <a:buChar char=""/>
            </a:pPr>
            <a:r>
              <a: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rPr>
              <a:t>对相关研究学者与参考文献了然于胸</a:t>
            </a:r>
            <a:endParaRPr lang="zh-CN" altLang="en-US" b="1" spc="300" dirty="0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cs typeface="Open Sans" pitchFamily="34" charset="0"/>
              <a:sym typeface="+mn-ea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395605" y="1275715"/>
            <a:ext cx="4290060" cy="1400175"/>
            <a:chOff x="270" y="2863"/>
            <a:chExt cx="6756" cy="2205"/>
          </a:xfrm>
        </p:grpSpPr>
        <p:sp>
          <p:nvSpPr>
            <p:cNvPr id="17" name="TextBox 10"/>
            <p:cNvSpPr txBox="1"/>
            <p:nvPr/>
          </p:nvSpPr>
          <p:spPr>
            <a:xfrm>
              <a:off x="270" y="2863"/>
              <a:ext cx="223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1E82D2"/>
                  </a:solidFill>
                  <a:latin typeface="微软雅黑" panose="020B0503020204020204" charset="-122"/>
                  <a:ea typeface="微软雅黑" panose="020B0503020204020204" charset="-122"/>
                </a:rPr>
                <a:t>选题预判</a:t>
              </a:r>
              <a:endParaRPr lang="zh-CN" altLang="en-US" sz="2000" b="1" dirty="0">
                <a:solidFill>
                  <a:srgbClr val="1E82D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圆角矩形 157"/>
            <p:cNvSpPr/>
            <p:nvPr/>
          </p:nvSpPr>
          <p:spPr>
            <a:xfrm>
              <a:off x="470" y="3844"/>
              <a:ext cx="6305" cy="17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85000"/>
              </a:schemeClr>
            </a:soli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1105" y="3645"/>
              <a:ext cx="567" cy="56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rgbClr val="1E82D2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366" y="3645"/>
              <a:ext cx="566" cy="56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rgbClr val="1E82D2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5626" y="3644"/>
              <a:ext cx="566" cy="56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34925" cmpd="sng">
              <a:solidFill>
                <a:srgbClr val="1E82D2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 prstMaterial="softEdge">
              <a:bevelT w="31750" h="63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" name="TextBox 10"/>
            <p:cNvSpPr txBox="1"/>
            <p:nvPr/>
          </p:nvSpPr>
          <p:spPr>
            <a:xfrm>
              <a:off x="2504" y="4440"/>
              <a:ext cx="223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1E82D2"/>
                  </a:solidFill>
                  <a:latin typeface="微软雅黑" panose="020B0503020204020204" charset="-122"/>
                  <a:ea typeface="微软雅黑" panose="020B0503020204020204" charset="-122"/>
                </a:rPr>
                <a:t>合作参考</a:t>
              </a:r>
              <a:endParaRPr lang="zh-CN" altLang="en-US" sz="2000" b="1" dirty="0">
                <a:solidFill>
                  <a:srgbClr val="1E82D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TextBox 10"/>
            <p:cNvSpPr txBox="1"/>
            <p:nvPr/>
          </p:nvSpPr>
          <p:spPr>
            <a:xfrm>
              <a:off x="4790" y="2863"/>
              <a:ext cx="2237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>
                  <a:solidFill>
                    <a:srgbClr val="1E82D2"/>
                  </a:solidFill>
                  <a:latin typeface="微软雅黑" panose="020B0503020204020204" charset="-122"/>
                  <a:ea typeface="微软雅黑" panose="020B0503020204020204" charset="-122"/>
                </a:rPr>
                <a:t>文献推荐</a:t>
              </a:r>
              <a:endParaRPr lang="zh-CN" altLang="en-US" sz="2000" b="1" dirty="0">
                <a:solidFill>
                  <a:srgbClr val="1E82D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5208905" y="1496163"/>
            <a:ext cx="1578510" cy="321996"/>
          </a:xfrm>
          <a:prstGeom prst="rect">
            <a:avLst/>
          </a:prstGeom>
          <a:solidFill>
            <a:schemeClr val="bg1"/>
          </a:solidFill>
          <a:effectLst>
            <a:outerShdw blurRad="76200" dist="114300" dir="2700000" algn="tl" rotWithShape="0">
              <a:prstClr val="black">
                <a:alpha val="5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1. </a:t>
            </a:r>
            <a:r>
              <a:rPr lang="zh-CN" altLang="en-US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研究热度分析</a:t>
            </a:r>
            <a:endParaRPr lang="zh-CN" altLang="en-US" sz="1500" b="1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208905" y="3656354"/>
            <a:ext cx="1578510" cy="321996"/>
          </a:xfrm>
          <a:prstGeom prst="rect">
            <a:avLst/>
          </a:prstGeom>
          <a:solidFill>
            <a:schemeClr val="bg1"/>
          </a:solidFill>
          <a:effectLst>
            <a:outerShdw blurRad="76200" dist="114300" dir="2700000" algn="tl" rotWithShape="0">
              <a:prstClr val="black">
                <a:alpha val="5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2. </a:t>
            </a:r>
            <a:r>
              <a:rPr lang="zh-CN" altLang="en-US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文章质量分析</a:t>
            </a:r>
            <a:endParaRPr lang="zh-CN" altLang="en-US" sz="1500" b="1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08905" y="4495117"/>
            <a:ext cx="1578510" cy="321996"/>
          </a:xfrm>
          <a:prstGeom prst="rect">
            <a:avLst/>
          </a:prstGeom>
          <a:solidFill>
            <a:schemeClr val="bg1"/>
          </a:solidFill>
          <a:effectLst>
            <a:outerShdw blurRad="76200" dist="114300" dir="2700000" algn="tl" rotWithShape="0">
              <a:prstClr val="black">
                <a:alpha val="5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3. </a:t>
            </a:r>
            <a:r>
              <a:rPr lang="zh-CN" altLang="en-US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关联研究热点</a:t>
            </a:r>
            <a:endParaRPr lang="zh-CN" altLang="en-US" sz="1500" b="1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08905" y="5594886"/>
            <a:ext cx="1797979" cy="321996"/>
          </a:xfrm>
          <a:prstGeom prst="rect">
            <a:avLst/>
          </a:prstGeom>
          <a:solidFill>
            <a:schemeClr val="bg1"/>
          </a:solidFill>
          <a:effectLst>
            <a:outerShdw blurRad="76200" dist="114300" dir="2700000" algn="tl" rotWithShape="0">
              <a:prstClr val="black">
                <a:alpha val="58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l"/>
            <a:r>
              <a:rPr lang="en-US" altLang="zh-CN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4. </a:t>
            </a:r>
            <a:r>
              <a:rPr lang="zh-CN" altLang="en-US" sz="1500" b="1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关联研究空白点</a:t>
            </a:r>
            <a:endParaRPr lang="zh-CN" altLang="en-US" sz="1500" b="1">
              <a:solidFill>
                <a:srgbClr val="404655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5240" y="-13970"/>
            <a:ext cx="12238355" cy="860425"/>
          </a:xfrm>
          <a:prstGeom prst="rect">
            <a:avLst/>
          </a:prstGeom>
          <a:solidFill>
            <a:srgbClr val="161D30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20">
              <a:cs typeface="+mn-ea"/>
              <a:sym typeface="+mn-lt"/>
            </a:endParaRPr>
          </a:p>
        </p:txBody>
      </p:sp>
      <p:pic>
        <p:nvPicPr>
          <p:cNvPr id="26" name="图片 25" descr="数据库LOGO-1000-0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9870440" y="146685"/>
            <a:ext cx="1991941" cy="540004"/>
          </a:xfrm>
          <a:prstGeom prst="rect">
            <a:avLst/>
          </a:prstGeom>
        </p:spPr>
      </p:pic>
      <p:sp>
        <p:nvSpPr>
          <p:cNvPr id="4" name="文本占位符 3"/>
          <p:cNvSpPr>
            <a:spLocks noGrp="1"/>
          </p:cNvSpPr>
          <p:nvPr/>
        </p:nvSpPr>
        <p:spPr>
          <a:xfrm>
            <a:off x="508635" y="177165"/>
            <a:ext cx="2878455" cy="6089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kumimoji="1" lang="zh-CN" altLang="en-US" sz="3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转载查询</a:t>
            </a:r>
            <a:endParaRPr kumimoji="1" lang="zh-CN" altLang="en-US" sz="3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H="1">
            <a:off x="-209550" y="125095"/>
            <a:ext cx="605155" cy="463550"/>
          </a:xfrm>
          <a:prstGeom prst="line">
            <a:avLst/>
          </a:prstGeom>
          <a:ln w="53975">
            <a:solidFill>
              <a:srgbClr val="477E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>
            <a:off x="-73025" y="455295"/>
            <a:ext cx="367665" cy="29337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组合 18"/>
          <p:cNvGrpSpPr/>
          <p:nvPr/>
        </p:nvGrpSpPr>
        <p:grpSpPr>
          <a:xfrm>
            <a:off x="1041400" y="1156335"/>
            <a:ext cx="10109200" cy="5110480"/>
            <a:chOff x="1953" y="3951"/>
            <a:chExt cx="15920" cy="8048"/>
          </a:xfrm>
        </p:grpSpPr>
        <p:pic>
          <p:nvPicPr>
            <p:cNvPr id="9" name="图片 8" descr="人大复印报刊资料_转载查询_首页－作者_web_mockup_v1.0_20171025"/>
            <p:cNvPicPr>
              <a:picLocks noChangeAspect="1"/>
            </p:cNvPicPr>
            <p:nvPr/>
          </p:nvPicPr>
          <p:blipFill>
            <a:blip r:embed="rId2" cstate="print"/>
            <a:srcRect t="7576" b="42688"/>
            <a:stretch>
              <a:fillRect/>
            </a:stretch>
          </p:blipFill>
          <p:spPr>
            <a:xfrm>
              <a:off x="1953" y="3951"/>
              <a:ext cx="15920" cy="6318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/>
          </p:nvSpPr>
          <p:spPr>
            <a:xfrm>
              <a:off x="4086" y="10547"/>
              <a:ext cx="11628" cy="145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fontAlgn="auto">
                <a:lnSpc>
                  <a:spcPct val="150000"/>
                </a:lnSpc>
              </a:pPr>
              <a:r>
                <a:rPr lang="zh-CN" altLang="en-US" b="1" spc="300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论文在人大</a:t>
              </a:r>
              <a:r>
                <a:rPr lang="en-US" altLang="zh-CN" b="1" spc="300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“</a:t>
              </a:r>
              <a:r>
                <a:rPr lang="zh-CN" altLang="en-US" b="1" spc="300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复印报刊资料</a:t>
              </a:r>
              <a:r>
                <a:rPr lang="en-US" altLang="zh-CN" b="1" spc="300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”</a:t>
              </a:r>
              <a:r>
                <a:rPr lang="zh-CN" altLang="en-US" b="1" spc="300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有过转载的作者、期刊、机构，</a:t>
              </a:r>
              <a:endPara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  <a:p>
              <a:pPr algn="ctr" fontAlgn="auto">
                <a:lnSpc>
                  <a:spcPct val="150000"/>
                </a:lnSpc>
              </a:pPr>
              <a:r>
                <a:rPr lang="zh-CN" altLang="en-US" b="1" spc="300" dirty="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可以一键查询到所有转载的论文</a:t>
              </a:r>
              <a:endPara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</p:txBody>
        </p:sp>
      </p:grpSp>
      <p:pic>
        <p:nvPicPr>
          <p:cNvPr id="2" name="图片 1" descr="转载作者胡"/>
          <p:cNvPicPr>
            <a:picLocks noChangeAspect="1"/>
          </p:cNvPicPr>
          <p:nvPr/>
        </p:nvPicPr>
        <p:blipFill>
          <a:blip r:embed="rId3" cstate="print"/>
          <a:srcRect l="427" t="8786" b="45403"/>
          <a:stretch>
            <a:fillRect/>
          </a:stretch>
        </p:blipFill>
        <p:spPr>
          <a:xfrm>
            <a:off x="1049655" y="1155700"/>
            <a:ext cx="10108565" cy="70040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4511675" y="3849370"/>
            <a:ext cx="5099050" cy="1176655"/>
            <a:chOff x="7105" y="6062"/>
            <a:chExt cx="8030" cy="1853"/>
          </a:xfrm>
        </p:grpSpPr>
        <p:sp>
          <p:nvSpPr>
            <p:cNvPr id="10" name="矩形 9"/>
            <p:cNvSpPr/>
            <p:nvPr/>
          </p:nvSpPr>
          <p:spPr>
            <a:xfrm>
              <a:off x="7105" y="6062"/>
              <a:ext cx="1352" cy="547"/>
            </a:xfrm>
            <a:prstGeom prst="rect">
              <a:avLst/>
            </a:prstGeom>
            <a:solidFill>
              <a:srgbClr val="EE7C63">
                <a:alpha val="0"/>
              </a:srgb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204" tIns="33602" rIns="67204" bIns="3360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/>
            </a:p>
          </p:txBody>
        </p:sp>
        <p:sp>
          <p:nvSpPr>
            <p:cNvPr id="11" name="矩形 10"/>
            <p:cNvSpPr/>
            <p:nvPr/>
          </p:nvSpPr>
          <p:spPr>
            <a:xfrm>
              <a:off x="13011" y="7481"/>
              <a:ext cx="2125" cy="434"/>
            </a:xfrm>
            <a:prstGeom prst="rect">
              <a:avLst/>
            </a:prstGeom>
            <a:solidFill>
              <a:srgbClr val="EE7C63">
                <a:alpha val="0"/>
              </a:srgbClr>
            </a:solidFill>
            <a:ln w="38100">
              <a:solidFill>
                <a:srgbClr val="FF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7204" tIns="33602" rIns="67204" bIns="33602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 sz="1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-448945" y="1832610"/>
            <a:ext cx="13105765" cy="4993005"/>
            <a:chOff x="-794" y="3012"/>
            <a:chExt cx="20639" cy="7863"/>
          </a:xfrm>
        </p:grpSpPr>
        <p:sp>
          <p:nvSpPr>
            <p:cNvPr id="22" name="矩形 21"/>
            <p:cNvSpPr/>
            <p:nvPr/>
          </p:nvSpPr>
          <p:spPr>
            <a:xfrm>
              <a:off x="-794" y="6188"/>
              <a:ext cx="20639" cy="4687"/>
            </a:xfrm>
            <a:prstGeom prst="rect">
              <a:avLst/>
            </a:prstGeom>
            <a:solidFill>
              <a:srgbClr val="404655">
                <a:alpha val="9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3393" y="8507"/>
              <a:ext cx="12265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转载作者对转载论文进行：打包成册、申请转载证明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  <a:p>
              <a:pPr algn="ctr">
                <a:lnSpc>
                  <a:spcPct val="150000"/>
                </a:lnSpc>
              </a:pPr>
              <a:r>
                <a:rPr lang="zh-CN" altLang="en-US" b="1" spc="300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cs typeface="Open Sans" pitchFamily="34" charset="0"/>
                  <a:sym typeface="+mn-ea"/>
                </a:rPr>
                <a:t>为职称评聘提供有力的依据</a:t>
              </a:r>
              <a:endParaRPr lang="zh-CN" altLang="en-US" b="1" spc="3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Open Sans" pitchFamily="34" charset="0"/>
                <a:sym typeface="+mn-ea"/>
              </a:endParaRP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4" cstate="print"/>
            <a:srcRect l="656" r="984" b="488"/>
            <a:stretch>
              <a:fillRect/>
            </a:stretch>
          </p:blipFill>
          <p:spPr>
            <a:xfrm>
              <a:off x="5533" y="3012"/>
              <a:ext cx="3555" cy="4840"/>
            </a:xfrm>
            <a:prstGeom prst="rect">
              <a:avLst/>
            </a:prstGeom>
            <a:ln w="28575">
              <a:solidFill>
                <a:srgbClr val="4F5562"/>
              </a:solidFill>
            </a:ln>
          </p:spPr>
        </p:pic>
        <p:sp>
          <p:nvSpPr>
            <p:cNvPr id="27" name="TextBox 15"/>
            <p:cNvSpPr txBox="1"/>
            <p:nvPr/>
          </p:nvSpPr>
          <p:spPr>
            <a:xfrm>
              <a:off x="841" y="4310"/>
              <a:ext cx="4015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作者本人可对论文进行打包成册下载，下载的内容为带有封面和封底的转载论文合辑。</a:t>
              </a:r>
              <a:endParaRPr lang="zh-CN" altLang="en-US" sz="1400" b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400" b="0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28" name="TextBox 16"/>
            <p:cNvSpPr txBox="1"/>
            <p:nvPr/>
          </p:nvSpPr>
          <p:spPr>
            <a:xfrm>
              <a:off x="864" y="3548"/>
              <a:ext cx="172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lang="zh-CN" altLang="en-US" b="1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打包成册</a:t>
              </a:r>
              <a:endPara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29" name="直接连接符 28"/>
            <p:cNvCxnSpPr/>
            <p:nvPr/>
          </p:nvCxnSpPr>
          <p:spPr>
            <a:xfrm>
              <a:off x="984" y="4214"/>
              <a:ext cx="2316" cy="6"/>
            </a:xfrm>
            <a:prstGeom prst="line">
              <a:avLst/>
            </a:prstGeom>
            <a:ln w="25400">
              <a:solidFill>
                <a:srgbClr val="447B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5"/>
            <p:cNvSpPr txBox="1"/>
            <p:nvPr/>
          </p:nvSpPr>
          <p:spPr>
            <a:xfrm>
              <a:off x="13962" y="4310"/>
              <a:ext cx="4989" cy="2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宋体" panose="02010600030101010101" pitchFamily="2" charset="-122"/>
                  <a:sym typeface="+mn-ea"/>
                </a:rPr>
                <a:t>作者本人可为论文申请人大“复印报刊资料”纸质转载证明。同时，证明上附有人大书报资料中心的盖章。</a:t>
              </a:r>
              <a:endParaRPr lang="zh-CN" altLang="en-US" sz="140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  <a:p>
              <a:pPr>
                <a:lnSpc>
                  <a:spcPct val="150000"/>
                </a:lnSpc>
              </a:pPr>
              <a:endParaRPr lang="zh-CN" altLang="en-US" sz="1400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宋体" panose="02010600030101010101" pitchFamily="2" charset="-122"/>
                <a:sym typeface="+mn-ea"/>
              </a:endParaRPr>
            </a:p>
          </p:txBody>
        </p:sp>
        <p:sp>
          <p:nvSpPr>
            <p:cNvPr id="31" name="TextBox 16"/>
            <p:cNvSpPr txBox="1"/>
            <p:nvPr/>
          </p:nvSpPr>
          <p:spPr>
            <a:xfrm>
              <a:off x="13943" y="3548"/>
              <a:ext cx="2448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zh-CN" altLang="en-US" b="1">
                  <a:solidFill>
                    <a:srgbClr val="404655"/>
                  </a:solidFill>
                  <a:latin typeface="微软雅黑" panose="020B0503020204020204" charset="-122"/>
                  <a:ea typeface="微软雅黑" panose="020B0503020204020204" charset="-122"/>
                  <a:cs typeface="+mn-ea"/>
                  <a:sym typeface="+mn-lt"/>
                </a:rPr>
                <a:t>申请转载证明</a:t>
              </a:r>
              <a:endParaRPr lang="zh-CN" altLang="en-US" b="1" spc="300" dirty="0">
                <a:solidFill>
                  <a:srgbClr val="404655"/>
                </a:solidFill>
                <a:latin typeface="微软雅黑" panose="020B0503020204020204" charset="-122"/>
                <a:ea typeface="微软雅黑" panose="020B0503020204020204" charset="-122"/>
                <a:cs typeface="+mn-ea"/>
                <a:sym typeface="+mn-lt"/>
              </a:endParaRPr>
            </a:p>
          </p:txBody>
        </p:sp>
        <p:cxnSp>
          <p:nvCxnSpPr>
            <p:cNvPr id="32" name="直接连接符 31"/>
            <p:cNvCxnSpPr/>
            <p:nvPr/>
          </p:nvCxnSpPr>
          <p:spPr>
            <a:xfrm>
              <a:off x="14105" y="4208"/>
              <a:ext cx="2316" cy="6"/>
            </a:xfrm>
            <a:prstGeom prst="line">
              <a:avLst/>
            </a:prstGeom>
            <a:ln w="25400">
              <a:solidFill>
                <a:srgbClr val="447BB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图片 32" descr="转载证明模版－ppt用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9" y="3022"/>
              <a:ext cx="3555" cy="4842"/>
            </a:xfrm>
            <a:prstGeom prst="rect">
              <a:avLst/>
            </a:prstGeom>
            <a:ln w="28575">
              <a:solidFill>
                <a:srgbClr val="4F5562"/>
              </a:solidFill>
            </a:ln>
          </p:spPr>
        </p:pic>
      </p:grpSp>
      <p:grpSp>
        <p:nvGrpSpPr>
          <p:cNvPr id="3" name="组合 2"/>
          <p:cNvGrpSpPr/>
          <p:nvPr/>
        </p:nvGrpSpPr>
        <p:grpSpPr>
          <a:xfrm>
            <a:off x="8510905" y="3321050"/>
            <a:ext cx="215900" cy="215900"/>
            <a:chOff x="12424" y="2980"/>
            <a:chExt cx="340" cy="340"/>
          </a:xfrm>
        </p:grpSpPr>
        <p:sp>
          <p:nvSpPr>
            <p:cNvPr id="5" name=" 184"/>
            <p:cNvSpPr/>
            <p:nvPr/>
          </p:nvSpPr>
          <p:spPr>
            <a:xfrm>
              <a:off x="12424" y="2980"/>
              <a:ext cx="340" cy="34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 252"/>
            <p:cNvSpPr/>
            <p:nvPr/>
          </p:nvSpPr>
          <p:spPr>
            <a:xfrm>
              <a:off x="12481" y="3037"/>
              <a:ext cx="227" cy="227"/>
            </a:xfrm>
            <a:prstGeom prst="mathPlus">
              <a:avLst>
                <a:gd name="adj1" fmla="val 9220"/>
              </a:avLst>
            </a:prstGeom>
            <a:solidFill>
              <a:schemeClr val="bg1"/>
            </a:solidFill>
            <a:ln w="28575" cmpd="sng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639</Words>
  <Application>WPS 演示</Application>
  <PresentationFormat>自定义</PresentationFormat>
  <Paragraphs>96</Paragraphs>
  <Slides>8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23" baseType="lpstr">
      <vt:lpstr>Arial</vt:lpstr>
      <vt:lpstr>宋体</vt:lpstr>
      <vt:lpstr>Wingdings</vt:lpstr>
      <vt:lpstr>微软雅黑</vt:lpstr>
      <vt:lpstr>Arial Unicode MS</vt:lpstr>
      <vt:lpstr>微软雅黑 Light</vt:lpstr>
      <vt:lpstr>黑体</vt:lpstr>
      <vt:lpstr>Wingdings</vt:lpstr>
      <vt:lpstr>Calibri</vt:lpstr>
      <vt:lpstr>Arial Unicode MS</vt:lpstr>
      <vt:lpstr>Calibri Light</vt:lpstr>
      <vt:lpstr>Open Sans</vt:lpstr>
      <vt:lpstr>Segoe Print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xialu</dc:creator>
  <cp:lastModifiedBy>jiusin</cp:lastModifiedBy>
  <cp:revision>471</cp:revision>
  <dcterms:created xsi:type="dcterms:W3CDTF">2017-12-18T01:28:00Z</dcterms:created>
  <dcterms:modified xsi:type="dcterms:W3CDTF">2019-08-26T06:18:56Z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2052-11.1.0.8894</vt:lpwstr>
  </property>
</Properties>
</file>