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 id="2147483680" r:id="rId4"/>
    <p:sldMasterId id="2147483698" r:id="rId5"/>
  </p:sldMasterIdLst>
  <p:notesMasterIdLst>
    <p:notesMasterId r:id="rId18"/>
  </p:notesMasterIdLst>
  <p:sldIdLst>
    <p:sldId id="256" r:id="rId6"/>
    <p:sldId id="261" r:id="rId7"/>
    <p:sldId id="281" r:id="rId8"/>
    <p:sldId id="317" r:id="rId9"/>
    <p:sldId id="259" r:id="rId10"/>
    <p:sldId id="325" r:id="rId11"/>
    <p:sldId id="318" r:id="rId12"/>
    <p:sldId id="319" r:id="rId13"/>
    <p:sldId id="324" r:id="rId14"/>
    <p:sldId id="583" r:id="rId15"/>
    <p:sldId id="942" r:id="rId16"/>
    <p:sldId id="512" r:id="rId17"/>
    <p:sldId id="943" r:id="rId19"/>
    <p:sldId id="513" r:id="rId20"/>
    <p:sldId id="1004" r:id="rId21"/>
    <p:sldId id="701" r:id="rId22"/>
    <p:sldId id="944" r:id="rId23"/>
    <p:sldId id="945" r:id="rId24"/>
    <p:sldId id="1006" r:id="rId25"/>
    <p:sldId id="1007" r:id="rId26"/>
    <p:sldId id="1001" r:id="rId27"/>
    <p:sldId id="885" r:id="rId28"/>
    <p:sldId id="881" r:id="rId29"/>
    <p:sldId id="882" r:id="rId30"/>
    <p:sldId id="883" r:id="rId31"/>
    <p:sldId id="884" r:id="rId32"/>
    <p:sldId id="886" r:id="rId33"/>
    <p:sldId id="887" r:id="rId34"/>
    <p:sldId id="888" r:id="rId35"/>
    <p:sldId id="889" r:id="rId36"/>
    <p:sldId id="520" r:id="rId37"/>
    <p:sldId id="754" r:id="rId38"/>
    <p:sldId id="359" r:id="rId39"/>
    <p:sldId id="257" r:id="rId40"/>
    <p:sldId id="756" r:id="rId41"/>
    <p:sldId id="757" r:id="rId42"/>
    <p:sldId id="758" r:id="rId43"/>
    <p:sldId id="759" r:id="rId44"/>
    <p:sldId id="848" r:id="rId45"/>
    <p:sldId id="849" r:id="rId46"/>
    <p:sldId id="1008" r:id="rId47"/>
    <p:sldId id="850" r:id="rId48"/>
    <p:sldId id="851" r:id="rId49"/>
    <p:sldId id="852" r:id="rId50"/>
    <p:sldId id="551" r:id="rId51"/>
    <p:sldId id="553" r:id="rId52"/>
    <p:sldId id="672" r:id="rId53"/>
    <p:sldId id="554" r:id="rId54"/>
    <p:sldId id="555" r:id="rId55"/>
    <p:sldId id="556" r:id="rId56"/>
    <p:sldId id="559" r:id="rId57"/>
    <p:sldId id="560" r:id="rId58"/>
    <p:sldId id="561" r:id="rId59"/>
    <p:sldId id="799" r:id="rId60"/>
    <p:sldId id="562" r:id="rId61"/>
    <p:sldId id="563" r:id="rId62"/>
    <p:sldId id="565" r:id="rId63"/>
    <p:sldId id="566" r:id="rId64"/>
    <p:sldId id="1050" r:id="rId65"/>
    <p:sldId id="941"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nge" initials="JG" lastIdx="2" clrIdx="0"/>
  <p:cmAuthor id="1" name="Admin" initials="A" lastIdx="0" clrIdx="0"/>
  <p:cmAuthor id="2" name="作者" initials="A" lastIdx="0" clrIdx="1"/>
  <p:cmAuthor id="3" name="Hongyan" initials="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FFFFFF"/>
    <a:srgbClr val="18464D"/>
    <a:srgbClr val="1B539D"/>
    <a:srgbClr val="E2E9F5"/>
    <a:srgbClr val="E77A4B"/>
    <a:srgbClr val="FD6E0F"/>
    <a:srgbClr val="9A5D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70" d="100"/>
          <a:sy n="70" d="100"/>
        </p:scale>
        <p:origin x="-150" y="-108"/>
      </p:cViewPr>
      <p:guideLst>
        <p:guide orient="horz" pos="222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0" Type="http://schemas.openxmlformats.org/officeDocument/2006/relationships/commentAuthors" Target="commentAuthors.xml"/><Relationship Id="rId7" Type="http://schemas.openxmlformats.org/officeDocument/2006/relationships/slide" Target="slides/slide2.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notesMaster" Target="notesMasters/notesMaster1.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中国特色社会主义</a:t>
            </a:r>
            <a:endParaRPr lang="zh-CN" altLang="en-US"/>
          </a:p>
          <a:p>
            <a:r>
              <a:rPr lang="zh-CN" altLang="en-US"/>
              <a:t>区域经济</a:t>
            </a:r>
            <a:endParaRPr lang="zh-CN" altLang="en-US"/>
          </a:p>
          <a:p>
            <a:r>
              <a:rPr lang="zh-CN" altLang="en-US"/>
              <a:t>精准扶贫</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554038" y="673100"/>
            <a:ext cx="5992812" cy="337185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7"/>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en-US" altLang="zh-CN" dirty="0">
                <a:ea typeface="宋体" panose="02010600030101010101" pitchFamily="2" charset="-122"/>
              </a:rPr>
            </a:fld>
            <a:endParaRPr lang="en-US" altLang="zh-CN" dirty="0">
              <a:ea typeface="宋体" panose="02010600030101010101" pitchFamily="2" charset="-122"/>
            </a:endParaRPr>
          </a:p>
        </p:txBody>
      </p:sp>
      <p:sp>
        <p:nvSpPr>
          <p:cNvPr id="58371" name="Rectangle 2"/>
          <p:cNvSpPr>
            <a:spLocks noRot="1" noTextEdit="1"/>
          </p:cNvSpPr>
          <p:nvPr>
            <p:ph type="sldImg"/>
          </p:nvPr>
        </p:nvSpPr>
        <p:spPr/>
      </p:sp>
      <p:sp>
        <p:nvSpPr>
          <p:cNvPr id="58372" name="Rectangle 3"/>
          <p:cNvSpPr>
            <a:spLocks noGrp="1"/>
          </p:cNvSpPr>
          <p:nvPr>
            <p:ph type="body" idx="1"/>
          </p:nvPr>
        </p:nvSpPr>
        <p:spPr/>
        <p:txBody>
          <a:bodyPr wrap="square" lIns="91440" tIns="45720" rIns="91440" bIns="45720" anchor="t"/>
          <a:p>
            <a:pPr lvl="0" eaLnBrk="1" hangingPunct="1"/>
            <a:r>
              <a:rPr lang="zh-CN" altLang="ru-RU" dirty="0">
                <a:ea typeface="宋体" panose="02010600030101010101" pitchFamily="2" charset="-122"/>
              </a:rPr>
              <a:t>杂志社</a:t>
            </a:r>
            <a:endParaRPr lang="zh-CN" altLang="ru-RU" dirty="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zh-CN" dirty="0">
                <a:ea typeface="宋体" panose="02010600030101010101" pitchFamily="2" charset="-122"/>
              </a:rPr>
            </a:fld>
            <a:endParaRPr lang="en-US" altLang="zh-CN" dirty="0">
              <a:ea typeface="宋体" panose="02010600030101010101" pitchFamily="2" charset="-122"/>
            </a:endParaRPr>
          </a:p>
        </p:txBody>
      </p:sp>
      <p:sp>
        <p:nvSpPr>
          <p:cNvPr id="58371" name="Rectangle 2"/>
          <p:cNvSpPr>
            <a:spLocks noGrp="1" noRot="1" noChangeAspect="1" noTextEdit="1"/>
          </p:cNvSpPr>
          <p:nvPr>
            <p:ph type="sldImg"/>
          </p:nvPr>
        </p:nvSpPr>
        <p:spPr/>
      </p:sp>
      <p:sp>
        <p:nvSpPr>
          <p:cNvPr id="58372" name="Rectangle 3"/>
          <p:cNvSpPr>
            <a:spLocks noGrp="1"/>
          </p:cNvSpPr>
          <p:nvPr>
            <p:ph type="body" idx="1"/>
          </p:nvPr>
        </p:nvSpPr>
        <p:spPr/>
        <p:txBody>
          <a:bodyPr wrap="square" lIns="91440" tIns="45720" rIns="91440" bIns="45720" anchor="t"/>
          <a:lstStyle/>
          <a:p>
            <a:pPr lvl="0" eaLnBrk="1" hangingPunct="1"/>
            <a:r>
              <a:rPr lang="zh-CN" altLang="ru-RU" dirty="0">
                <a:ea typeface="宋体" panose="02010600030101010101" pitchFamily="2" charset="-122"/>
              </a:rPr>
              <a:t>杂志社</a:t>
            </a:r>
            <a:endParaRPr lang="zh-CN" altLang="ru-RU" dirty="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0" Type="http://schemas.openxmlformats.org/officeDocument/2006/relationships/tags" Target="../tags/tag13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7" Type="http://schemas.openxmlformats.org/officeDocument/2006/relationships/tags" Target="../tags/tag180.xml"/><Relationship Id="rId16" Type="http://schemas.openxmlformats.org/officeDocument/2006/relationships/tags" Target="../tags/tag179.xml"/><Relationship Id="rId15" Type="http://schemas.openxmlformats.org/officeDocument/2006/relationships/tags" Target="../tags/tag178.xml"/><Relationship Id="rId14" Type="http://schemas.openxmlformats.org/officeDocument/2006/relationships/tags" Target="../tags/tag177.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6" Type="http://schemas.openxmlformats.org/officeDocument/2006/relationships/tags" Target="../tags/tag210.xml"/><Relationship Id="rId15" Type="http://schemas.openxmlformats.org/officeDocument/2006/relationships/tags" Target="../tags/tag209.xml"/><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8" Type="http://schemas.openxmlformats.org/officeDocument/2006/relationships/tags" Target="../tags/tag227.xml"/><Relationship Id="rId17" Type="http://schemas.openxmlformats.org/officeDocument/2006/relationships/tags" Target="../tags/tag226.xml"/><Relationship Id="rId16" Type="http://schemas.openxmlformats.org/officeDocument/2006/relationships/tags" Target="../tags/tag225.xml"/><Relationship Id="rId15" Type="http://schemas.openxmlformats.org/officeDocument/2006/relationships/tags" Target="../tags/tag224.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7" Type="http://schemas.openxmlformats.org/officeDocument/2006/relationships/tags" Target="../tags/tag243.xml"/><Relationship Id="rId16" Type="http://schemas.openxmlformats.org/officeDocument/2006/relationships/tags" Target="../tags/tag242.xml"/><Relationship Id="rId15" Type="http://schemas.openxmlformats.org/officeDocument/2006/relationships/tags" Target="../tags/tag241.xml"/><Relationship Id="rId14" Type="http://schemas.openxmlformats.org/officeDocument/2006/relationships/tags" Target="../tags/tag240.xml"/><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2" name="图片 21"/>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6386871" y="-3176"/>
            <a:ext cx="5805130" cy="6861176"/>
          </a:xfrm>
          <a:custGeom>
            <a:avLst/>
            <a:gdLst>
              <a:gd name="connsiteX0" fmla="*/ 5451014 w 5805130"/>
              <a:gd name="connsiteY0" fmla="*/ 0 h 6861176"/>
              <a:gd name="connsiteX1" fmla="*/ 5805130 w 5805130"/>
              <a:gd name="connsiteY1" fmla="*/ 0 h 6861176"/>
              <a:gd name="connsiteX2" fmla="*/ 5805130 w 5805130"/>
              <a:gd name="connsiteY2" fmla="*/ 6861176 h 6861176"/>
              <a:gd name="connsiteX3" fmla="*/ 0 w 5805130"/>
              <a:gd name="connsiteY3" fmla="*/ 6861176 h 6861176"/>
              <a:gd name="connsiteX4" fmla="*/ 0 w 5805130"/>
              <a:gd name="connsiteY4" fmla="*/ 6828820 h 686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130" h="6861176">
                <a:moveTo>
                  <a:pt x="5451014" y="0"/>
                </a:moveTo>
                <a:lnTo>
                  <a:pt x="5805130" y="0"/>
                </a:lnTo>
                <a:lnTo>
                  <a:pt x="5805130" y="6861176"/>
                </a:lnTo>
                <a:lnTo>
                  <a:pt x="0" y="6861176"/>
                </a:lnTo>
                <a:lnTo>
                  <a:pt x="0" y="6828820"/>
                </a:lnTo>
                <a:close/>
              </a:path>
            </a:pathLst>
          </a:custGeom>
        </p:spPr>
      </p:pic>
      <p:sp>
        <p:nvSpPr>
          <p:cNvPr id="17" name="Freeform 19"/>
          <p:cNvSpPr/>
          <p:nvPr>
            <p:custDataLst>
              <p:tags r:id="rId4"/>
            </p:custDataLst>
          </p:nvPr>
        </p:nvSpPr>
        <p:spPr bwMode="auto">
          <a:xfrm>
            <a:off x="5372912" y="0"/>
            <a:ext cx="6467431" cy="6859588"/>
          </a:xfrm>
          <a:custGeom>
            <a:avLst/>
            <a:gdLst>
              <a:gd name="T0" fmla="*/ 2584 w 3084"/>
              <a:gd name="T1" fmla="*/ 0 h 3271"/>
              <a:gd name="T2" fmla="*/ 0 w 3084"/>
              <a:gd name="T3" fmla="*/ 3271 h 3271"/>
              <a:gd name="T4" fmla="*/ 501 w 3084"/>
              <a:gd name="T5" fmla="*/ 3271 h 3271"/>
              <a:gd name="T6" fmla="*/ 3084 w 3084"/>
              <a:gd name="T7" fmla="*/ 0 h 3271"/>
              <a:gd name="T8" fmla="*/ 2584 w 3084"/>
              <a:gd name="T9" fmla="*/ 0 h 3271"/>
            </a:gdLst>
            <a:ahLst/>
            <a:cxnLst>
              <a:cxn ang="0">
                <a:pos x="T0" y="T1"/>
              </a:cxn>
              <a:cxn ang="0">
                <a:pos x="T2" y="T3"/>
              </a:cxn>
              <a:cxn ang="0">
                <a:pos x="T4" y="T5"/>
              </a:cxn>
              <a:cxn ang="0">
                <a:pos x="T6" y="T7"/>
              </a:cxn>
              <a:cxn ang="0">
                <a:pos x="T8" y="T9"/>
              </a:cxn>
            </a:cxnLst>
            <a:rect l="0" t="0" r="r" b="b"/>
            <a:pathLst>
              <a:path w="3084" h="3271">
                <a:moveTo>
                  <a:pt x="2584" y="0"/>
                </a:moveTo>
                <a:lnTo>
                  <a:pt x="0" y="3271"/>
                </a:lnTo>
                <a:lnTo>
                  <a:pt x="501" y="3271"/>
                </a:lnTo>
                <a:lnTo>
                  <a:pt x="3084" y="0"/>
                </a:lnTo>
                <a:lnTo>
                  <a:pt x="2584" y="0"/>
                </a:lnTo>
                <a:close/>
              </a:path>
            </a:pathLst>
          </a:custGeom>
          <a:solidFill>
            <a:schemeClr val="tx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5" name="Freeform 19"/>
          <p:cNvSpPr/>
          <p:nvPr>
            <p:custDataLst>
              <p:tags r:id="rId5"/>
            </p:custDataLst>
          </p:nvPr>
        </p:nvSpPr>
        <p:spPr bwMode="auto">
          <a:xfrm>
            <a:off x="4705383" y="-1588"/>
            <a:ext cx="6467431" cy="6859588"/>
          </a:xfrm>
          <a:custGeom>
            <a:avLst/>
            <a:gdLst>
              <a:gd name="T0" fmla="*/ 2584 w 3084"/>
              <a:gd name="T1" fmla="*/ 0 h 3271"/>
              <a:gd name="T2" fmla="*/ 0 w 3084"/>
              <a:gd name="T3" fmla="*/ 3271 h 3271"/>
              <a:gd name="T4" fmla="*/ 501 w 3084"/>
              <a:gd name="T5" fmla="*/ 3271 h 3271"/>
              <a:gd name="T6" fmla="*/ 3084 w 3084"/>
              <a:gd name="T7" fmla="*/ 0 h 3271"/>
              <a:gd name="T8" fmla="*/ 2584 w 3084"/>
              <a:gd name="T9" fmla="*/ 0 h 3271"/>
            </a:gdLst>
            <a:ahLst/>
            <a:cxnLst>
              <a:cxn ang="0">
                <a:pos x="T0" y="T1"/>
              </a:cxn>
              <a:cxn ang="0">
                <a:pos x="T2" y="T3"/>
              </a:cxn>
              <a:cxn ang="0">
                <a:pos x="T4" y="T5"/>
              </a:cxn>
              <a:cxn ang="0">
                <a:pos x="T6" y="T7"/>
              </a:cxn>
              <a:cxn ang="0">
                <a:pos x="T8" y="T9"/>
              </a:cxn>
            </a:cxnLst>
            <a:rect l="0" t="0" r="r" b="b"/>
            <a:pathLst>
              <a:path w="3084" h="3271">
                <a:moveTo>
                  <a:pt x="2584" y="0"/>
                </a:moveTo>
                <a:lnTo>
                  <a:pt x="0" y="3271"/>
                </a:lnTo>
                <a:lnTo>
                  <a:pt x="501" y="3271"/>
                </a:lnTo>
                <a:lnTo>
                  <a:pt x="3084" y="0"/>
                </a:lnTo>
                <a:lnTo>
                  <a:pt x="2584"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6" name="Freeform 20"/>
          <p:cNvSpPr/>
          <p:nvPr>
            <p:custDataLst>
              <p:tags r:id="rId6"/>
            </p:custDataLst>
          </p:nvPr>
        </p:nvSpPr>
        <p:spPr bwMode="auto">
          <a:xfrm>
            <a:off x="3048680" y="3431352"/>
            <a:ext cx="2711540" cy="3426648"/>
          </a:xfrm>
          <a:custGeom>
            <a:avLst/>
            <a:gdLst>
              <a:gd name="T0" fmla="*/ 1293 w 1293"/>
              <a:gd name="T1" fmla="*/ 1634 h 1634"/>
              <a:gd name="T2" fmla="*/ 0 w 1293"/>
              <a:gd name="T3" fmla="*/ 1634 h 1634"/>
              <a:gd name="T4" fmla="*/ 1293 w 1293"/>
              <a:gd name="T5" fmla="*/ 0 h 1634"/>
              <a:gd name="T6" fmla="*/ 1293 w 1293"/>
              <a:gd name="T7" fmla="*/ 1634 h 1634"/>
            </a:gdLst>
            <a:ahLst/>
            <a:cxnLst>
              <a:cxn ang="0">
                <a:pos x="T0" y="T1"/>
              </a:cxn>
              <a:cxn ang="0">
                <a:pos x="T2" y="T3"/>
              </a:cxn>
              <a:cxn ang="0">
                <a:pos x="T4" y="T5"/>
              </a:cxn>
              <a:cxn ang="0">
                <a:pos x="T6" y="T7"/>
              </a:cxn>
            </a:cxnLst>
            <a:rect l="0" t="0" r="r" b="b"/>
            <a:pathLst>
              <a:path w="1293" h="1634">
                <a:moveTo>
                  <a:pt x="1293" y="1634"/>
                </a:moveTo>
                <a:lnTo>
                  <a:pt x="0" y="1634"/>
                </a:lnTo>
                <a:lnTo>
                  <a:pt x="1293" y="0"/>
                </a:lnTo>
                <a:lnTo>
                  <a:pt x="1293" y="1634"/>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7" name="Freeform 21"/>
          <p:cNvSpPr/>
          <p:nvPr>
            <p:custDataLst>
              <p:tags r:id="rId7"/>
            </p:custDataLst>
          </p:nvPr>
        </p:nvSpPr>
        <p:spPr bwMode="auto">
          <a:xfrm>
            <a:off x="5760220" y="3431352"/>
            <a:ext cx="2707346" cy="3426648"/>
          </a:xfrm>
          <a:custGeom>
            <a:avLst/>
            <a:gdLst>
              <a:gd name="T0" fmla="*/ 0 w 1291"/>
              <a:gd name="T1" fmla="*/ 0 h 1634"/>
              <a:gd name="T2" fmla="*/ 1291 w 1291"/>
              <a:gd name="T3" fmla="*/ 0 h 1634"/>
              <a:gd name="T4" fmla="*/ 0 w 1291"/>
              <a:gd name="T5" fmla="*/ 1634 h 1634"/>
              <a:gd name="T6" fmla="*/ 0 w 1291"/>
              <a:gd name="T7" fmla="*/ 0 h 1634"/>
            </a:gdLst>
            <a:ahLst/>
            <a:cxnLst>
              <a:cxn ang="0">
                <a:pos x="T0" y="T1"/>
              </a:cxn>
              <a:cxn ang="0">
                <a:pos x="T2" y="T3"/>
              </a:cxn>
              <a:cxn ang="0">
                <a:pos x="T4" y="T5"/>
              </a:cxn>
              <a:cxn ang="0">
                <a:pos x="T6" y="T7"/>
              </a:cxn>
            </a:cxnLst>
            <a:rect l="0" t="0" r="r" b="b"/>
            <a:pathLst>
              <a:path w="1291" h="1634">
                <a:moveTo>
                  <a:pt x="0" y="0"/>
                </a:moveTo>
                <a:lnTo>
                  <a:pt x="1291" y="0"/>
                </a:lnTo>
                <a:lnTo>
                  <a:pt x="0" y="1634"/>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cxnSp>
        <p:nvCxnSpPr>
          <p:cNvPr id="13" name="直接连接符 12"/>
          <p:cNvCxnSpPr/>
          <p:nvPr>
            <p:custDataLst>
              <p:tags r:id="rId8"/>
            </p:custDataLst>
          </p:nvPr>
        </p:nvCxnSpPr>
        <p:spPr>
          <a:xfrm flipV="1">
            <a:off x="473753" y="3203338"/>
            <a:ext cx="5149854" cy="1"/>
          </a:xfrm>
          <a:prstGeom prst="line">
            <a:avLst/>
          </a:prstGeom>
          <a:ln>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10" name="Freeform 10"/>
          <p:cNvSpPr/>
          <p:nvPr>
            <p:custDataLst>
              <p:tags r:id="rId9"/>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4" name="Freeform 11"/>
          <p:cNvSpPr/>
          <p:nvPr>
            <p:custDataLst>
              <p:tags r:id="rId10"/>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6" name="Freeform 12"/>
          <p:cNvSpPr/>
          <p:nvPr>
            <p:custDataLst>
              <p:tags r:id="rId11"/>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9801" name="副标题 2"/>
          <p:cNvSpPr>
            <a:spLocks noGrp="1"/>
          </p:cNvSpPr>
          <p:nvPr>
            <p:ph type="subTitle" idx="1" hasCustomPrompt="1"/>
            <p:custDataLst>
              <p:tags r:id="rId12"/>
            </p:custDataLst>
          </p:nvPr>
        </p:nvSpPr>
        <p:spPr>
          <a:xfrm>
            <a:off x="536509" y="3266668"/>
            <a:ext cx="5331375" cy="684650"/>
          </a:xfrm>
        </p:spPr>
        <p:txBody>
          <a:bodyPr lIns="90000" tIns="46800" rIns="90000" bIns="46800" anchor="t" anchorCtr="0">
            <a:normAutofit/>
          </a:bodyPr>
          <a:lstStyle>
            <a:lvl1pPr marL="0" indent="0" algn="l">
              <a:lnSpc>
                <a:spcPct val="90000"/>
              </a:lnSpc>
              <a:buNone/>
              <a:defRPr sz="20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9802" name="标题 1"/>
          <p:cNvSpPr>
            <a:spLocks noGrp="1"/>
          </p:cNvSpPr>
          <p:nvPr>
            <p:ph type="ctrTitle" hasCustomPrompt="1"/>
            <p:custDataLst>
              <p:tags r:id="rId13"/>
            </p:custDataLst>
          </p:nvPr>
        </p:nvSpPr>
        <p:spPr>
          <a:xfrm>
            <a:off x="473754" y="1695418"/>
            <a:ext cx="7406222" cy="1425543"/>
          </a:xfrm>
        </p:spPr>
        <p:txBody>
          <a:bodyPr lIns="90000" tIns="46800" rIns="90000" bIns="0" anchor="b" anchorCtr="0">
            <a:normAutofit/>
          </a:bodyPr>
          <a:lstStyle>
            <a:lvl1pPr algn="l">
              <a:lnSpc>
                <a:spcPct val="90000"/>
              </a:lnSpc>
              <a:defRPr sz="66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2" name="日期占位符 1"/>
          <p:cNvSpPr>
            <a:spLocks noGrp="1"/>
          </p:cNvSpPr>
          <p:nvPr>
            <p:ph type="dt" sz="half" idx="10"/>
            <p:custDataLst>
              <p:tags r:id="rId14"/>
            </p:custDataLst>
          </p:nvPr>
        </p:nvSpPr>
        <p:spPr/>
        <p:txBody>
          <a:bodyPr/>
          <a:lstStyle>
            <a:lvl1pPr>
              <a:defRPr baseline="0">
                <a:latin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15"/>
            </p:custDataLst>
          </p:nvPr>
        </p:nvSpPr>
        <p:spPr/>
        <p:txBody>
          <a:bodyPr/>
          <a:lstStyle>
            <a:lvl1pPr>
              <a:defRPr baseline="0">
                <a:latin typeface="微软雅黑" panose="020B0503020204020204" charset="-122"/>
              </a:defRPr>
            </a:lvl1pPr>
          </a:lstStyle>
          <a:p>
            <a:endParaRPr lang="zh-CN" altLang="en-US" dirty="0"/>
          </a:p>
        </p:txBody>
      </p:sp>
      <p:sp>
        <p:nvSpPr>
          <p:cNvPr id="4" name="灯片编号占位符 3"/>
          <p:cNvSpPr>
            <a:spLocks noGrp="1"/>
          </p:cNvSpPr>
          <p:nvPr>
            <p:ph type="sldNum" sz="quarter" idx="12"/>
            <p:custDataLst>
              <p:tags r:id="rId16"/>
            </p:custDataLst>
          </p:nvPr>
        </p:nvSpPr>
        <p:spPr/>
        <p:txBody>
          <a:bodyPr/>
          <a:lstStyle>
            <a:lvl1pPr>
              <a:defRPr baseline="0">
                <a:latin typeface="微软雅黑" panose="020B0503020204020204" charset="-122"/>
              </a:defRPr>
            </a:lvl1p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1588" y="-1587"/>
            <a:ext cx="12193588" cy="6861007"/>
            <a:chOff x="-1588" y="-1587"/>
            <a:chExt cx="12193588" cy="6861007"/>
          </a:xfrm>
        </p:grpSpPr>
        <p:sp>
          <p:nvSpPr>
            <p:cNvPr id="26" name="矩形 25"/>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17" name="组合 16"/>
            <p:cNvGrpSpPr/>
            <p:nvPr userDrawn="1"/>
          </p:nvGrpSpPr>
          <p:grpSpPr>
            <a:xfrm>
              <a:off x="-1588" y="-1587"/>
              <a:ext cx="1498522" cy="1250788"/>
              <a:chOff x="-1588" y="-1587"/>
              <a:chExt cx="1498522" cy="1250788"/>
            </a:xfrm>
          </p:grpSpPr>
          <p:sp>
            <p:nvSpPr>
              <p:cNvPr id="22" name="Freeform 10"/>
              <p:cNvSpPr/>
              <p:nvPr>
                <p:custDataLst>
                  <p:tags r:id="rId4"/>
                </p:custDataLst>
              </p:nvPr>
            </p:nvSpPr>
            <p:spPr bwMode="auto">
              <a:xfrm>
                <a:off x="-1588" y="-1587"/>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3" name="任意多边形: 形状 22"/>
              <p:cNvSpPr/>
              <p:nvPr>
                <p:custDataLst>
                  <p:tags r:id="rId5"/>
                </p:custDataLst>
              </p:nvPr>
            </p:nvSpPr>
            <p:spPr bwMode="auto">
              <a:xfrm>
                <a:off x="742657" y="-1587"/>
                <a:ext cx="502596" cy="316915"/>
              </a:xfrm>
              <a:custGeom>
                <a:avLst/>
                <a:gdLst>
                  <a:gd name="connsiteX0" fmla="*/ 252562 w 502596"/>
                  <a:gd name="connsiteY0" fmla="*/ 0 h 316915"/>
                  <a:gd name="connsiteX1" fmla="*/ 502596 w 502596"/>
                  <a:gd name="connsiteY1" fmla="*/ 0 h 316915"/>
                  <a:gd name="connsiteX2" fmla="*/ 502596 w 502596"/>
                  <a:gd name="connsiteY2" fmla="*/ 316915 h 316915"/>
                  <a:gd name="connsiteX3" fmla="*/ 0 w 502596"/>
                  <a:gd name="connsiteY3" fmla="*/ 316915 h 316915"/>
                </a:gdLst>
                <a:ahLst/>
                <a:cxnLst>
                  <a:cxn ang="0">
                    <a:pos x="connsiteX0" y="connsiteY0"/>
                  </a:cxn>
                  <a:cxn ang="0">
                    <a:pos x="connsiteX1" y="connsiteY1"/>
                  </a:cxn>
                  <a:cxn ang="0">
                    <a:pos x="connsiteX2" y="connsiteY2"/>
                  </a:cxn>
                  <a:cxn ang="0">
                    <a:pos x="connsiteX3" y="connsiteY3"/>
                  </a:cxn>
                </a:cxnLst>
                <a:rect l="l" t="t" r="r" b="b"/>
                <a:pathLst>
                  <a:path w="502596" h="316915">
                    <a:moveTo>
                      <a:pt x="252562" y="0"/>
                    </a:moveTo>
                    <a:lnTo>
                      <a:pt x="502596" y="0"/>
                    </a:lnTo>
                    <a:lnTo>
                      <a:pt x="502596" y="316915"/>
                    </a:lnTo>
                    <a:lnTo>
                      <a:pt x="0" y="316915"/>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4" name="任意多边形: 形状 23"/>
              <p:cNvSpPr/>
              <p:nvPr>
                <p:custDataLst>
                  <p:tags r:id="rId6"/>
                </p:custDataLst>
              </p:nvPr>
            </p:nvSpPr>
            <p:spPr bwMode="auto">
              <a:xfrm>
                <a:off x="1245253" y="-1587"/>
                <a:ext cx="251681" cy="316915"/>
              </a:xfrm>
              <a:custGeom>
                <a:avLst/>
                <a:gdLst>
                  <a:gd name="connsiteX0" fmla="*/ 0 w 251681"/>
                  <a:gd name="connsiteY0" fmla="*/ 0 h 316915"/>
                  <a:gd name="connsiteX1" fmla="*/ 251681 w 251681"/>
                  <a:gd name="connsiteY1" fmla="*/ 0 h 316915"/>
                  <a:gd name="connsiteX2" fmla="*/ 0 w 251681"/>
                  <a:gd name="connsiteY2" fmla="*/ 316915 h 316915"/>
                </a:gdLst>
                <a:ahLst/>
                <a:cxnLst>
                  <a:cxn ang="0">
                    <a:pos x="connsiteX0" y="connsiteY0"/>
                  </a:cxn>
                  <a:cxn ang="0">
                    <a:pos x="connsiteX1" y="connsiteY1"/>
                  </a:cxn>
                  <a:cxn ang="0">
                    <a:pos x="connsiteX2" y="connsiteY2"/>
                  </a:cxn>
                </a:cxnLst>
                <a:rect l="l" t="t" r="r" b="b"/>
                <a:pathLst>
                  <a:path w="251681" h="316915">
                    <a:moveTo>
                      <a:pt x="0" y="0"/>
                    </a:moveTo>
                    <a:lnTo>
                      <a:pt x="251681" y="0"/>
                    </a:lnTo>
                    <a:lnTo>
                      <a:pt x="0" y="316915"/>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nvGrpSpPr>
            <p:cNvPr id="18" name="组合 17"/>
            <p:cNvGrpSpPr/>
            <p:nvPr userDrawn="1"/>
          </p:nvGrpSpPr>
          <p:grpSpPr>
            <a:xfrm>
              <a:off x="10694607" y="5608632"/>
              <a:ext cx="1497393" cy="1250788"/>
              <a:chOff x="10694607" y="5608632"/>
              <a:chExt cx="1497393" cy="1250788"/>
            </a:xfrm>
          </p:grpSpPr>
          <p:sp>
            <p:nvSpPr>
              <p:cNvPr id="19" name="Freeform 10"/>
              <p:cNvSpPr/>
              <p:nvPr>
                <p:custDataLst>
                  <p:tags r:id="rId7"/>
                </p:custDataLst>
              </p:nvPr>
            </p:nvSpPr>
            <p:spPr bwMode="auto">
              <a:xfrm rot="10800000">
                <a:off x="11196457" y="5608632"/>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0" name="任意多边形: 形状 19"/>
              <p:cNvSpPr/>
              <p:nvPr>
                <p:custDataLst>
                  <p:tags r:id="rId8"/>
                </p:custDataLst>
              </p:nvPr>
            </p:nvSpPr>
            <p:spPr bwMode="auto">
              <a:xfrm rot="10800000">
                <a:off x="10945159" y="6542505"/>
                <a:ext cx="502596" cy="315495"/>
              </a:xfrm>
              <a:custGeom>
                <a:avLst/>
                <a:gdLst>
                  <a:gd name="connsiteX0" fmla="*/ 502596 w 502596"/>
                  <a:gd name="connsiteY0" fmla="*/ 315495 h 315495"/>
                  <a:gd name="connsiteX1" fmla="*/ 0 w 502596"/>
                  <a:gd name="connsiteY1" fmla="*/ 315495 h 315495"/>
                  <a:gd name="connsiteX2" fmla="*/ 251431 w 502596"/>
                  <a:gd name="connsiteY2" fmla="*/ 0 h 315495"/>
                  <a:gd name="connsiteX3" fmla="*/ 502596 w 502596"/>
                  <a:gd name="connsiteY3" fmla="*/ 0 h 315495"/>
                </a:gdLst>
                <a:ahLst/>
                <a:cxnLst>
                  <a:cxn ang="0">
                    <a:pos x="connsiteX0" y="connsiteY0"/>
                  </a:cxn>
                  <a:cxn ang="0">
                    <a:pos x="connsiteX1" y="connsiteY1"/>
                  </a:cxn>
                  <a:cxn ang="0">
                    <a:pos x="connsiteX2" y="connsiteY2"/>
                  </a:cxn>
                  <a:cxn ang="0">
                    <a:pos x="connsiteX3" y="connsiteY3"/>
                  </a:cxn>
                </a:cxnLst>
                <a:rect l="l" t="t" r="r" b="b"/>
                <a:pathLst>
                  <a:path w="502596" h="315495">
                    <a:moveTo>
                      <a:pt x="502596" y="315495"/>
                    </a:moveTo>
                    <a:lnTo>
                      <a:pt x="0" y="315495"/>
                    </a:lnTo>
                    <a:lnTo>
                      <a:pt x="251431" y="0"/>
                    </a:lnTo>
                    <a:lnTo>
                      <a:pt x="502596" y="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1" name="任意多边形: 形状 20"/>
              <p:cNvSpPr/>
              <p:nvPr>
                <p:custDataLst>
                  <p:tags r:id="rId9"/>
                </p:custDataLst>
              </p:nvPr>
            </p:nvSpPr>
            <p:spPr bwMode="auto">
              <a:xfrm rot="10800000">
                <a:off x="10694607" y="6542505"/>
                <a:ext cx="250553" cy="315495"/>
              </a:xfrm>
              <a:custGeom>
                <a:avLst/>
                <a:gdLst>
                  <a:gd name="connsiteX0" fmla="*/ 0 w 250553"/>
                  <a:gd name="connsiteY0" fmla="*/ 315495 h 315495"/>
                  <a:gd name="connsiteX1" fmla="*/ 0 w 250553"/>
                  <a:gd name="connsiteY1" fmla="*/ 0 h 315495"/>
                  <a:gd name="connsiteX2" fmla="*/ 250553 w 250553"/>
                  <a:gd name="connsiteY2" fmla="*/ 0 h 315495"/>
                </a:gdLst>
                <a:ahLst/>
                <a:cxnLst>
                  <a:cxn ang="0">
                    <a:pos x="connsiteX0" y="connsiteY0"/>
                  </a:cxn>
                  <a:cxn ang="0">
                    <a:pos x="connsiteX1" y="connsiteY1"/>
                  </a:cxn>
                  <a:cxn ang="0">
                    <a:pos x="connsiteX2" y="connsiteY2"/>
                  </a:cxn>
                </a:cxnLst>
                <a:rect l="l" t="t" r="r" b="b"/>
                <a:pathLst>
                  <a:path w="250553" h="315495">
                    <a:moveTo>
                      <a:pt x="0" y="315495"/>
                    </a:moveTo>
                    <a:lnTo>
                      <a:pt x="0" y="0"/>
                    </a:lnTo>
                    <a:lnTo>
                      <a:pt x="250553" y="0"/>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sp>
        <p:nvSpPr>
          <p:cNvPr id="3" name="日期占位符 2"/>
          <p:cNvSpPr>
            <a:spLocks noGrp="1"/>
          </p:cNvSpPr>
          <p:nvPr>
            <p:ph type="dt" sz="half" idx="10"/>
            <p:custDataLst>
              <p:tags r:id="rId10"/>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 name="Freeform 6"/>
          <p:cNvSpPr/>
          <p:nvPr>
            <p:custDataLst>
              <p:tags r:id="rId2"/>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1" name="Freeform 7"/>
          <p:cNvSpPr/>
          <p:nvPr>
            <p:custDataLst>
              <p:tags r:id="rId3"/>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2" name="Freeform 8"/>
          <p:cNvSpPr/>
          <p:nvPr>
            <p:custDataLst>
              <p:tags r:id="rId4"/>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baseline="0">
              <a:latin typeface="微软雅黑" panose="020B0503020204020204" charset="-122"/>
            </a:endParaRPr>
          </a:p>
        </p:txBody>
      </p:sp>
      <p:sp>
        <p:nvSpPr>
          <p:cNvPr id="13" name="Freeform 9"/>
          <p:cNvSpPr/>
          <p:nvPr>
            <p:custDataLst>
              <p:tags r:id="rId5"/>
            </p:custDataLst>
          </p:nvPr>
        </p:nvSpPr>
        <p:spPr bwMode="auto">
          <a:xfrm>
            <a:off x="9256392" y="5704904"/>
            <a:ext cx="2935608" cy="1154683"/>
          </a:xfrm>
          <a:custGeom>
            <a:avLst/>
            <a:gdLst>
              <a:gd name="T0" fmla="*/ 1861 w 1861"/>
              <a:gd name="T1" fmla="*/ 732 h 732"/>
              <a:gd name="T2" fmla="*/ 1861 w 1861"/>
              <a:gd name="T3" fmla="*/ 0 h 732"/>
              <a:gd name="T4" fmla="*/ 0 w 1861"/>
              <a:gd name="T5" fmla="*/ 732 h 732"/>
              <a:gd name="T6" fmla="*/ 1861 w 1861"/>
              <a:gd name="T7" fmla="*/ 732 h 732"/>
            </a:gdLst>
            <a:ahLst/>
            <a:cxnLst>
              <a:cxn ang="0">
                <a:pos x="T0" y="T1"/>
              </a:cxn>
              <a:cxn ang="0">
                <a:pos x="T2" y="T3"/>
              </a:cxn>
              <a:cxn ang="0">
                <a:pos x="T4" y="T5"/>
              </a:cxn>
              <a:cxn ang="0">
                <a:pos x="T6" y="T7"/>
              </a:cxn>
            </a:cxnLst>
            <a:rect l="0" t="0" r="r" b="b"/>
            <a:pathLst>
              <a:path w="1861" h="732">
                <a:moveTo>
                  <a:pt x="1861" y="732"/>
                </a:moveTo>
                <a:lnTo>
                  <a:pt x="1861" y="0"/>
                </a:lnTo>
                <a:lnTo>
                  <a:pt x="0" y="732"/>
                </a:lnTo>
                <a:lnTo>
                  <a:pt x="1861" y="732"/>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9" name="Freeform 5"/>
          <p:cNvSpPr/>
          <p:nvPr>
            <p:custDataLst>
              <p:tags r:id="rId6"/>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6" name="标题 1"/>
          <p:cNvSpPr>
            <a:spLocks noGrp="1"/>
          </p:cNvSpPr>
          <p:nvPr>
            <p:ph type="ctrTitle" hasCustomPrompt="1"/>
            <p:custDataLst>
              <p:tags r:id="rId7"/>
            </p:custDataLst>
          </p:nvPr>
        </p:nvSpPr>
        <p:spPr>
          <a:xfrm>
            <a:off x="2717039" y="2198527"/>
            <a:ext cx="6757923" cy="1495234"/>
          </a:xfrm>
        </p:spPr>
        <p:txBody>
          <a:bodyPr anchor="ctr" anchorCtr="0">
            <a:normAutofit/>
          </a:bodyPr>
          <a:lstStyle>
            <a:lvl1pPr marL="0" indent="0" algn="ctr">
              <a:lnSpc>
                <a:spcPct val="90000"/>
              </a:lnSpc>
              <a:buFont typeface="Arial" panose="020B0604020202020204" pitchFamily="34" charset="0"/>
              <a:buNone/>
              <a:defRPr sz="7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2" name="日期占位符 1"/>
          <p:cNvSpPr>
            <a:spLocks noGrp="1"/>
          </p:cNvSpPr>
          <p:nvPr>
            <p:ph type="dt" sz="half" idx="10"/>
            <p:custDataLst>
              <p:tags r:id="rId8"/>
            </p:custDataLst>
          </p:nvPr>
        </p:nvSpPr>
        <p:spPr/>
        <p:txBody>
          <a:bodyPr/>
          <a:lstStyle>
            <a:lvl1pPr>
              <a:defRPr baseline="0">
                <a:latin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9"/>
            </p:custDataLst>
          </p:nvPr>
        </p:nvSpPr>
        <p:spPr/>
        <p:txBody>
          <a:bodyPr/>
          <a:lstStyle>
            <a:lvl1pPr>
              <a:defRPr baseline="0">
                <a:latin typeface="微软雅黑" panose="020B0503020204020204" charset="-122"/>
              </a:defRPr>
            </a:lvl1pPr>
          </a:lstStyle>
          <a:p>
            <a:endParaRPr lang="zh-CN" altLang="en-US" dirty="0"/>
          </a:p>
        </p:txBody>
      </p:sp>
      <p:sp>
        <p:nvSpPr>
          <p:cNvPr id="4" name="灯片编号占位符 3"/>
          <p:cNvSpPr>
            <a:spLocks noGrp="1"/>
          </p:cNvSpPr>
          <p:nvPr>
            <p:ph type="sldNum" sz="quarter" idx="12"/>
            <p:custDataLst>
              <p:tags r:id="rId10"/>
            </p:custDataLst>
          </p:nvPr>
        </p:nvSpPr>
        <p:spPr/>
        <p:txBody>
          <a:bodyPr/>
          <a:lstStyle>
            <a:lvl1pPr>
              <a:defRPr baseline="0">
                <a:latin typeface="微软雅黑" panose="020B0503020204020204" charset="-122"/>
              </a:defRPr>
            </a:lvl1p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p:custDataLst>
              <p:tags r:id="rId2"/>
            </p:custDataLst>
          </p:nvPr>
        </p:nvGrpSpPr>
        <p:grpSpPr>
          <a:xfrm>
            <a:off x="-1588" y="-1588"/>
            <a:ext cx="12193588" cy="6861175"/>
            <a:chOff x="-1588" y="-1588"/>
            <a:chExt cx="12193588" cy="6861175"/>
          </a:xfrm>
        </p:grpSpPr>
        <p:grpSp>
          <p:nvGrpSpPr>
            <p:cNvPr id="14" name="组合 13"/>
            <p:cNvGrpSpPr/>
            <p:nvPr userDrawn="1">
              <p:custDataLst>
                <p:tags r:id="rId3"/>
              </p:custDataLst>
            </p:nvPr>
          </p:nvGrpSpPr>
          <p:grpSpPr>
            <a:xfrm>
              <a:off x="-1588" y="-1588"/>
              <a:ext cx="1219689" cy="1019505"/>
              <a:chOff x="-1588" y="-1588"/>
              <a:chExt cx="2708276" cy="2263775"/>
            </a:xfrm>
          </p:grpSpPr>
          <p:sp>
            <p:nvSpPr>
              <p:cNvPr id="20"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1"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22"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15" name="组合 14"/>
            <p:cNvGrpSpPr/>
            <p:nvPr userDrawn="1">
              <p:custDataLst>
                <p:tags r:id="rId7"/>
              </p:custDataLst>
            </p:nvPr>
          </p:nvGrpSpPr>
          <p:grpSpPr>
            <a:xfrm>
              <a:off x="-1" y="5840081"/>
              <a:ext cx="12192001" cy="1019506"/>
              <a:chOff x="-1" y="3334018"/>
              <a:chExt cx="12192001" cy="3525569"/>
            </a:xfrm>
          </p:grpSpPr>
          <p:sp>
            <p:nvSpPr>
              <p:cNvPr id="16"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17"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8"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19"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957036"/>
            <a:ext cx="10852237" cy="441964"/>
          </a:xfrm>
        </p:spPr>
        <p:txBody>
          <a:bodyPr lIns="100800" tIns="39600" rIns="75600" bIns="39600">
            <a:no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10" name="日期占位符 9"/>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11" name="页脚占位符 10"/>
          <p:cNvSpPr>
            <a:spLocks noGrp="1"/>
          </p:cNvSpPr>
          <p:nvPr>
            <p:ph type="ftr" sz="quarter" idx="11"/>
            <p:custDataLst>
              <p:tags r:id="rId14"/>
            </p:custDataLst>
          </p:nvPr>
        </p:nvSpPr>
        <p:spPr/>
        <p:txBody>
          <a:bodyPr/>
          <a:lstStyle/>
          <a:p>
            <a:endParaRPr lang="zh-CN" altLang="en-US" dirty="0"/>
          </a:p>
        </p:txBody>
      </p:sp>
      <p:sp>
        <p:nvSpPr>
          <p:cNvPr id="12" name="灯片编号占位符 11"/>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16" name="组合 15"/>
          <p:cNvGrpSpPr/>
          <p:nvPr>
            <p:custDataLst>
              <p:tags r:id="rId3"/>
            </p:custDataLst>
          </p:nvPr>
        </p:nvGrpSpPr>
        <p:grpSpPr>
          <a:xfrm>
            <a:off x="-1588" y="-1587"/>
            <a:ext cx="12193588" cy="6861007"/>
            <a:chOff x="-1588" y="-1587"/>
            <a:chExt cx="12193588" cy="6861007"/>
          </a:xfrm>
        </p:grpSpPr>
        <p:grpSp>
          <p:nvGrpSpPr>
            <p:cNvPr id="15" name="组合 14"/>
            <p:cNvGrpSpPr/>
            <p:nvPr userDrawn="1"/>
          </p:nvGrpSpPr>
          <p:grpSpPr>
            <a:xfrm>
              <a:off x="-1588" y="-1587"/>
              <a:ext cx="1498522" cy="1250788"/>
              <a:chOff x="-1588" y="-1587"/>
              <a:chExt cx="1498522" cy="1250788"/>
            </a:xfrm>
          </p:grpSpPr>
          <p:sp>
            <p:nvSpPr>
              <p:cNvPr id="12" name="Freeform 10"/>
              <p:cNvSpPr/>
              <p:nvPr>
                <p:custDataLst>
                  <p:tags r:id="rId4"/>
                </p:custDataLst>
              </p:nvPr>
            </p:nvSpPr>
            <p:spPr bwMode="auto">
              <a:xfrm>
                <a:off x="-1588" y="-1587"/>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任意多边形: 形状 17"/>
              <p:cNvSpPr/>
              <p:nvPr>
                <p:custDataLst>
                  <p:tags r:id="rId5"/>
                </p:custDataLst>
              </p:nvPr>
            </p:nvSpPr>
            <p:spPr bwMode="auto">
              <a:xfrm>
                <a:off x="742657" y="-1587"/>
                <a:ext cx="502596" cy="316915"/>
              </a:xfrm>
              <a:custGeom>
                <a:avLst/>
                <a:gdLst>
                  <a:gd name="connsiteX0" fmla="*/ 252562 w 502596"/>
                  <a:gd name="connsiteY0" fmla="*/ 0 h 316915"/>
                  <a:gd name="connsiteX1" fmla="*/ 502596 w 502596"/>
                  <a:gd name="connsiteY1" fmla="*/ 0 h 316915"/>
                  <a:gd name="connsiteX2" fmla="*/ 502596 w 502596"/>
                  <a:gd name="connsiteY2" fmla="*/ 316915 h 316915"/>
                  <a:gd name="connsiteX3" fmla="*/ 0 w 502596"/>
                  <a:gd name="connsiteY3" fmla="*/ 316915 h 316915"/>
                </a:gdLst>
                <a:ahLst/>
                <a:cxnLst>
                  <a:cxn ang="0">
                    <a:pos x="connsiteX0" y="connsiteY0"/>
                  </a:cxn>
                  <a:cxn ang="0">
                    <a:pos x="connsiteX1" y="connsiteY1"/>
                  </a:cxn>
                  <a:cxn ang="0">
                    <a:pos x="connsiteX2" y="connsiteY2"/>
                  </a:cxn>
                  <a:cxn ang="0">
                    <a:pos x="connsiteX3" y="connsiteY3"/>
                  </a:cxn>
                </a:cxnLst>
                <a:rect l="l" t="t" r="r" b="b"/>
                <a:pathLst>
                  <a:path w="502596" h="316915">
                    <a:moveTo>
                      <a:pt x="252562" y="0"/>
                    </a:moveTo>
                    <a:lnTo>
                      <a:pt x="502596" y="0"/>
                    </a:lnTo>
                    <a:lnTo>
                      <a:pt x="502596" y="316915"/>
                    </a:lnTo>
                    <a:lnTo>
                      <a:pt x="0" y="316915"/>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4" name="任意多边形: 形状 23"/>
              <p:cNvSpPr/>
              <p:nvPr>
                <p:custDataLst>
                  <p:tags r:id="rId6"/>
                </p:custDataLst>
              </p:nvPr>
            </p:nvSpPr>
            <p:spPr bwMode="auto">
              <a:xfrm>
                <a:off x="1245253" y="-1587"/>
                <a:ext cx="251681" cy="316915"/>
              </a:xfrm>
              <a:custGeom>
                <a:avLst/>
                <a:gdLst>
                  <a:gd name="connsiteX0" fmla="*/ 0 w 251681"/>
                  <a:gd name="connsiteY0" fmla="*/ 0 h 316915"/>
                  <a:gd name="connsiteX1" fmla="*/ 251681 w 251681"/>
                  <a:gd name="connsiteY1" fmla="*/ 0 h 316915"/>
                  <a:gd name="connsiteX2" fmla="*/ 0 w 251681"/>
                  <a:gd name="connsiteY2" fmla="*/ 316915 h 316915"/>
                </a:gdLst>
                <a:ahLst/>
                <a:cxnLst>
                  <a:cxn ang="0">
                    <a:pos x="connsiteX0" y="connsiteY0"/>
                  </a:cxn>
                  <a:cxn ang="0">
                    <a:pos x="connsiteX1" y="connsiteY1"/>
                  </a:cxn>
                  <a:cxn ang="0">
                    <a:pos x="connsiteX2" y="connsiteY2"/>
                  </a:cxn>
                </a:cxnLst>
                <a:rect l="l" t="t" r="r" b="b"/>
                <a:pathLst>
                  <a:path w="251681" h="316915">
                    <a:moveTo>
                      <a:pt x="0" y="0"/>
                    </a:moveTo>
                    <a:lnTo>
                      <a:pt x="251681" y="0"/>
                    </a:lnTo>
                    <a:lnTo>
                      <a:pt x="0" y="316915"/>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nvGrpSpPr>
            <p:cNvPr id="5" name="组合 4"/>
            <p:cNvGrpSpPr/>
            <p:nvPr userDrawn="1"/>
          </p:nvGrpSpPr>
          <p:grpSpPr>
            <a:xfrm>
              <a:off x="10694607" y="5608632"/>
              <a:ext cx="1497393" cy="1250788"/>
              <a:chOff x="10694607" y="5608632"/>
              <a:chExt cx="1497393" cy="1250788"/>
            </a:xfrm>
          </p:grpSpPr>
          <p:sp>
            <p:nvSpPr>
              <p:cNvPr id="20" name="Freeform 10"/>
              <p:cNvSpPr/>
              <p:nvPr>
                <p:custDataLst>
                  <p:tags r:id="rId7"/>
                </p:custDataLst>
              </p:nvPr>
            </p:nvSpPr>
            <p:spPr bwMode="auto">
              <a:xfrm rot="10800000">
                <a:off x="11196457" y="5608632"/>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8" name="任意多边形: 形状 27"/>
              <p:cNvSpPr/>
              <p:nvPr>
                <p:custDataLst>
                  <p:tags r:id="rId8"/>
                </p:custDataLst>
              </p:nvPr>
            </p:nvSpPr>
            <p:spPr bwMode="auto">
              <a:xfrm rot="10800000">
                <a:off x="10945159" y="6542505"/>
                <a:ext cx="502596" cy="315495"/>
              </a:xfrm>
              <a:custGeom>
                <a:avLst/>
                <a:gdLst>
                  <a:gd name="connsiteX0" fmla="*/ 502596 w 502596"/>
                  <a:gd name="connsiteY0" fmla="*/ 315495 h 315495"/>
                  <a:gd name="connsiteX1" fmla="*/ 0 w 502596"/>
                  <a:gd name="connsiteY1" fmla="*/ 315495 h 315495"/>
                  <a:gd name="connsiteX2" fmla="*/ 251431 w 502596"/>
                  <a:gd name="connsiteY2" fmla="*/ 0 h 315495"/>
                  <a:gd name="connsiteX3" fmla="*/ 502596 w 502596"/>
                  <a:gd name="connsiteY3" fmla="*/ 0 h 315495"/>
                </a:gdLst>
                <a:ahLst/>
                <a:cxnLst>
                  <a:cxn ang="0">
                    <a:pos x="connsiteX0" y="connsiteY0"/>
                  </a:cxn>
                  <a:cxn ang="0">
                    <a:pos x="connsiteX1" y="connsiteY1"/>
                  </a:cxn>
                  <a:cxn ang="0">
                    <a:pos x="connsiteX2" y="connsiteY2"/>
                  </a:cxn>
                  <a:cxn ang="0">
                    <a:pos x="connsiteX3" y="connsiteY3"/>
                  </a:cxn>
                </a:cxnLst>
                <a:rect l="l" t="t" r="r" b="b"/>
                <a:pathLst>
                  <a:path w="502596" h="315495">
                    <a:moveTo>
                      <a:pt x="502596" y="315495"/>
                    </a:moveTo>
                    <a:lnTo>
                      <a:pt x="0" y="315495"/>
                    </a:lnTo>
                    <a:lnTo>
                      <a:pt x="251431" y="0"/>
                    </a:lnTo>
                    <a:lnTo>
                      <a:pt x="502596" y="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6" name="任意多边形: 形状 25"/>
              <p:cNvSpPr/>
              <p:nvPr>
                <p:custDataLst>
                  <p:tags r:id="rId9"/>
                </p:custDataLst>
              </p:nvPr>
            </p:nvSpPr>
            <p:spPr bwMode="auto">
              <a:xfrm rot="10800000">
                <a:off x="10694607" y="6542505"/>
                <a:ext cx="250553" cy="315495"/>
              </a:xfrm>
              <a:custGeom>
                <a:avLst/>
                <a:gdLst>
                  <a:gd name="connsiteX0" fmla="*/ 0 w 250553"/>
                  <a:gd name="connsiteY0" fmla="*/ 315495 h 315495"/>
                  <a:gd name="connsiteX1" fmla="*/ 0 w 250553"/>
                  <a:gd name="connsiteY1" fmla="*/ 0 h 315495"/>
                  <a:gd name="connsiteX2" fmla="*/ 250553 w 250553"/>
                  <a:gd name="connsiteY2" fmla="*/ 0 h 315495"/>
                </a:gdLst>
                <a:ahLst/>
                <a:cxnLst>
                  <a:cxn ang="0">
                    <a:pos x="connsiteX0" y="connsiteY0"/>
                  </a:cxn>
                  <a:cxn ang="0">
                    <a:pos x="connsiteX1" y="connsiteY1"/>
                  </a:cxn>
                  <a:cxn ang="0">
                    <a:pos x="connsiteX2" y="connsiteY2"/>
                  </a:cxn>
                </a:cxnLst>
                <a:rect l="l" t="t" r="r" b="b"/>
                <a:pathLst>
                  <a:path w="250553" h="315495">
                    <a:moveTo>
                      <a:pt x="0" y="315495"/>
                    </a:moveTo>
                    <a:lnTo>
                      <a:pt x="0" y="0"/>
                    </a:lnTo>
                    <a:lnTo>
                      <a:pt x="250553" y="0"/>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sp>
        <p:nvSpPr>
          <p:cNvPr id="2" name="标题 1"/>
          <p:cNvSpPr>
            <a:spLocks noGrp="1"/>
          </p:cNvSpPr>
          <p:nvPr>
            <p:ph type="title" hasCustomPrompt="1"/>
            <p:custDataLst>
              <p:tags r:id="rId10"/>
            </p:custDataLst>
          </p:nvPr>
        </p:nvSpPr>
        <p:spPr>
          <a:xfrm>
            <a:off x="1281600" y="1249200"/>
            <a:ext cx="9626400" cy="723600"/>
          </a:xfrm>
        </p:spPr>
        <p:txBody>
          <a:bodyPr lIns="100800" tIns="39600" rIns="75600" bIns="39600" anchor="ctr">
            <a:noAutofit/>
          </a:bodyP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1281113" y="2163600"/>
            <a:ext cx="9626600" cy="34452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4"/>
            <p:custDataLst>
              <p:tags r:id="rId12"/>
            </p:custDataLst>
          </p:nvPr>
        </p:nvSpPr>
        <p:spPr/>
        <p:txBody>
          <a:bodyPr/>
          <a:lstStyle/>
          <a:p>
            <a:fld id="{760FBDFE-C587-4B4C-A407-44438C67B59E}" type="datetimeFigureOut">
              <a:rPr lang="zh-CN" altLang="en-US" smtClean="0"/>
            </a:fld>
            <a:endParaRPr lang="zh-CN" altLang="en-US"/>
          </a:p>
        </p:txBody>
      </p:sp>
      <p:sp>
        <p:nvSpPr>
          <p:cNvPr id="9" name="页脚占位符 8"/>
          <p:cNvSpPr>
            <a:spLocks noGrp="1"/>
          </p:cNvSpPr>
          <p:nvPr>
            <p:ph type="ftr" sz="quarter" idx="15"/>
            <p:custDataLst>
              <p:tags r:id="rId13"/>
            </p:custDataLst>
          </p:nvPr>
        </p:nvSpPr>
        <p:spPr/>
        <p:txBody>
          <a:bodyPr/>
          <a:lstStyle/>
          <a:p>
            <a:endParaRPr lang="zh-CN" altLang="en-US" dirty="0"/>
          </a:p>
        </p:txBody>
      </p:sp>
      <p:sp>
        <p:nvSpPr>
          <p:cNvPr id="10" name="灯片编号占位符 9"/>
          <p:cNvSpPr>
            <a:spLocks noGrp="1"/>
          </p:cNvSpPr>
          <p:nvPr>
            <p:ph type="sldNum" sz="quarter" idx="16"/>
            <p:custDataLst>
              <p:tags r:id="rId14"/>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3" name="组合 2"/>
          <p:cNvGrpSpPr/>
          <p:nvPr>
            <p:custDataLst>
              <p:tags r:id="rId3"/>
            </p:custDataLst>
          </p:nvPr>
        </p:nvGrpSpPr>
        <p:grpSpPr>
          <a:xfrm>
            <a:off x="-1588" y="-1588"/>
            <a:ext cx="12193588" cy="6859588"/>
            <a:chOff x="-1588" y="-1588"/>
            <a:chExt cx="12193588" cy="6859588"/>
          </a:xfrm>
        </p:grpSpPr>
        <p:grpSp>
          <p:nvGrpSpPr>
            <p:cNvPr id="12" name="组合 11"/>
            <p:cNvGrpSpPr/>
            <p:nvPr userDrawn="1">
              <p:custDataLst>
                <p:tags r:id="rId4"/>
              </p:custDataLst>
            </p:nvPr>
          </p:nvGrpSpPr>
          <p:grpSpPr>
            <a:xfrm>
              <a:off x="-1588" y="-1588"/>
              <a:ext cx="943697" cy="788811"/>
              <a:chOff x="-1588" y="-1588"/>
              <a:chExt cx="2708276" cy="2263775"/>
            </a:xfrm>
          </p:grpSpPr>
          <p:sp>
            <p:nvSpPr>
              <p:cNvPr id="13" name="Freeform 10"/>
              <p:cNvSpPr/>
              <p:nvPr>
                <p:custDataLst>
                  <p:tags r:id="rId5"/>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6"/>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7"/>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6" name="组合 15"/>
            <p:cNvGrpSpPr/>
            <p:nvPr userDrawn="1">
              <p:custDataLst>
                <p:tags r:id="rId8"/>
              </p:custDataLst>
            </p:nvPr>
          </p:nvGrpSpPr>
          <p:grpSpPr>
            <a:xfrm flipH="1" flipV="1">
              <a:off x="11248303" y="6069189"/>
              <a:ext cx="943697" cy="788811"/>
              <a:chOff x="-1588" y="-1588"/>
              <a:chExt cx="2708276" cy="2263775"/>
            </a:xfrm>
          </p:grpSpPr>
          <p:sp>
            <p:nvSpPr>
              <p:cNvPr id="17" name="Freeform 10"/>
              <p:cNvSpPr/>
              <p:nvPr>
                <p:custDataLst>
                  <p:tags r:id="rId9"/>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Freeform 11"/>
              <p:cNvSpPr/>
              <p:nvPr>
                <p:custDataLst>
                  <p:tags r:id="rId10"/>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9" name="Freeform 12"/>
              <p:cNvSpPr/>
              <p:nvPr>
                <p:custDataLst>
                  <p:tags r:id="rId11"/>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sp>
        <p:nvSpPr>
          <p:cNvPr id="2" name="标题 1"/>
          <p:cNvSpPr>
            <a:spLocks noGrp="1"/>
          </p:cNvSpPr>
          <p:nvPr>
            <p:ph type="title" hasCustomPrompt="1"/>
            <p:custDataLst>
              <p:tags r:id="rId12"/>
            </p:custDataLst>
          </p:nvPr>
        </p:nvSpPr>
        <p:spPr>
          <a:xfrm>
            <a:off x="583200" y="770400"/>
            <a:ext cx="3960000" cy="882000"/>
          </a:xfrm>
        </p:spPr>
        <p:txBody>
          <a:bodyPr lIns="100800" tIns="39600" rIns="75600" bIns="39600" anchor="ctr">
            <a:noAutofit/>
          </a:bodyP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5"/>
            <p:custDataLst>
              <p:tags r:id="rId15"/>
            </p:custDataLst>
          </p:nvPr>
        </p:nvSpPr>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6"/>
            </p:custDataLst>
          </p:nvPr>
        </p:nvSpPr>
        <p:spPr/>
        <p:txBody>
          <a:bodyPr/>
          <a:lstStyle/>
          <a:p>
            <a:endParaRPr lang="zh-CN" altLang="en-US" dirty="0"/>
          </a:p>
        </p:txBody>
      </p:sp>
      <p:sp>
        <p:nvSpPr>
          <p:cNvPr id="11" name="灯片编号占位符 10"/>
          <p:cNvSpPr>
            <a:spLocks noGrp="1"/>
          </p:cNvSpPr>
          <p:nvPr>
            <p:ph type="sldNum" sz="quarter" idx="17"/>
            <p:custDataLst>
              <p:tags r:id="rId17"/>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2" name="组合 11"/>
          <p:cNvGrpSpPr/>
          <p:nvPr>
            <p:custDataLst>
              <p:tags r:id="rId3"/>
            </p:custDataLst>
          </p:nvPr>
        </p:nvGrpSpPr>
        <p:grpSpPr>
          <a:xfrm>
            <a:off x="-1588" y="-1588"/>
            <a:ext cx="943697" cy="788811"/>
            <a:chOff x="-1588" y="-1588"/>
            <a:chExt cx="2708276" cy="2263775"/>
          </a:xfrm>
        </p:grpSpPr>
        <p:sp>
          <p:nvSpPr>
            <p:cNvPr id="13"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6" name="组合 15"/>
          <p:cNvGrpSpPr/>
          <p:nvPr>
            <p:custDataLst>
              <p:tags r:id="rId7"/>
            </p:custDataLst>
          </p:nvPr>
        </p:nvGrpSpPr>
        <p:grpSpPr>
          <a:xfrm flipH="1" flipV="1">
            <a:off x="11248303" y="6069189"/>
            <a:ext cx="943697" cy="788811"/>
            <a:chOff x="-1588" y="-1588"/>
            <a:chExt cx="2708276" cy="2263775"/>
          </a:xfrm>
        </p:grpSpPr>
        <p:sp>
          <p:nvSpPr>
            <p:cNvPr id="17" name="Freeform 10"/>
            <p:cNvSpPr/>
            <p:nvPr>
              <p:custDataLst>
                <p:tags r:id="rId8"/>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Freeform 11"/>
            <p:cNvSpPr/>
            <p:nvPr>
              <p:custDataLst>
                <p:tags r:id="rId9"/>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9" name="Freeform 12"/>
            <p:cNvSpPr/>
            <p:nvPr>
              <p:custDataLst>
                <p:tags r:id="rId10"/>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1"/>
            </p:custDataLst>
          </p:nvPr>
        </p:nvSpPr>
        <p:spPr>
          <a:xfrm>
            <a:off x="612000" y="781200"/>
            <a:ext cx="10976400" cy="626400"/>
          </a:xfrm>
        </p:spPr>
        <p:txBody>
          <a:bodyPr lIns="100800" tIns="39600" rIns="75600" bIns="39600" anchor="ctr">
            <a:noAutofit/>
          </a:bodyPr>
          <a:lstStyle>
            <a:lvl1pPr algn="ct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lIns="100800" tIns="0" rIns="82800" bIns="0"/>
          <a:lstStyle>
            <a:lvl1pPr marL="0" indent="0" algn="ctr">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5"/>
            <p:custDataLst>
              <p:tags r:id="rId14"/>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6"/>
            <p:custDataLst>
              <p:tags r:id="rId15"/>
            </p:custDataLst>
          </p:nvPr>
        </p:nvSpPr>
        <p:spPr/>
        <p:txBody>
          <a:bodyPr/>
          <a:lstStyle/>
          <a:p>
            <a:endParaRPr lang="zh-CN" altLang="en-US" dirty="0"/>
          </a:p>
        </p:txBody>
      </p:sp>
      <p:sp>
        <p:nvSpPr>
          <p:cNvPr id="11" name="灯片编号占位符 10"/>
          <p:cNvSpPr>
            <a:spLocks noGrp="1"/>
          </p:cNvSpPr>
          <p:nvPr>
            <p:ph type="sldNum" sz="quarter" idx="17"/>
            <p:custDataLst>
              <p:tags r:id="rId1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2" name="组合 11"/>
          <p:cNvGrpSpPr/>
          <p:nvPr>
            <p:custDataLst>
              <p:tags r:id="rId3"/>
            </p:custDataLst>
          </p:nvPr>
        </p:nvGrpSpPr>
        <p:grpSpPr>
          <a:xfrm>
            <a:off x="-1588" y="-1588"/>
            <a:ext cx="943697" cy="788811"/>
            <a:chOff x="-1588" y="-1588"/>
            <a:chExt cx="2708276" cy="2263775"/>
          </a:xfrm>
        </p:grpSpPr>
        <p:sp>
          <p:nvSpPr>
            <p:cNvPr id="13"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6" name="组合 15"/>
          <p:cNvGrpSpPr/>
          <p:nvPr>
            <p:custDataLst>
              <p:tags r:id="rId7"/>
            </p:custDataLst>
          </p:nvPr>
        </p:nvGrpSpPr>
        <p:grpSpPr>
          <a:xfrm flipH="1" flipV="1">
            <a:off x="11248303" y="6069189"/>
            <a:ext cx="943697" cy="788811"/>
            <a:chOff x="-1588" y="-1588"/>
            <a:chExt cx="2708276" cy="2263775"/>
          </a:xfrm>
        </p:grpSpPr>
        <p:sp>
          <p:nvSpPr>
            <p:cNvPr id="17" name="Freeform 10"/>
            <p:cNvSpPr/>
            <p:nvPr>
              <p:custDataLst>
                <p:tags r:id="rId8"/>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Freeform 11"/>
            <p:cNvSpPr/>
            <p:nvPr>
              <p:custDataLst>
                <p:tags r:id="rId9"/>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9" name="Freeform 12"/>
            <p:cNvSpPr/>
            <p:nvPr>
              <p:custDataLst>
                <p:tags r:id="rId10"/>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1"/>
            </p:custDataLst>
          </p:nvPr>
        </p:nvSpPr>
        <p:spPr>
          <a:xfrm>
            <a:off x="604800" y="669600"/>
            <a:ext cx="10976400" cy="565200"/>
          </a:xfrm>
        </p:spPr>
        <p:txBody>
          <a:bodyPr lIns="100800" tIns="39600" rIns="75600" bIns="39600" anchor="ctr">
            <a:noAutofit/>
          </a:bodyPr>
          <a:lstStyle>
            <a:lvl1pPr algn="ct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12"/>
            </p:custDataLst>
          </p:nvPr>
        </p:nvSpPr>
        <p:spPr>
          <a:xfrm>
            <a:off x="604837" y="1681200"/>
            <a:ext cx="10990800" cy="32112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3"/>
            </p:custDataLst>
          </p:nvPr>
        </p:nvSpPr>
        <p:spPr>
          <a:xfrm>
            <a:off x="594000" y="5180400"/>
            <a:ext cx="11001600" cy="1011600"/>
          </a:xfrm>
        </p:spPr>
        <p:txBody>
          <a:bodyPr lIns="100800" tIns="0" rIns="82800" bIns="0"/>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5"/>
            <p:custDataLst>
              <p:tags r:id="rId14"/>
            </p:custDataLst>
          </p:nvPr>
        </p:nvSpPr>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5"/>
            </p:custDataLst>
          </p:nvPr>
        </p:nvSpPr>
        <p:spPr/>
        <p:txBody>
          <a:bodyPr/>
          <a:lstStyle/>
          <a:p>
            <a:endParaRPr lang="zh-CN" altLang="en-US" dirty="0"/>
          </a:p>
        </p:txBody>
      </p:sp>
      <p:sp>
        <p:nvSpPr>
          <p:cNvPr id="11" name="灯片编号占位符 10"/>
          <p:cNvSpPr>
            <a:spLocks noGrp="1"/>
          </p:cNvSpPr>
          <p:nvPr>
            <p:ph type="sldNum" sz="quarter" idx="17"/>
            <p:custDataLst>
              <p:tags r:id="rId1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4" name="组合 13"/>
          <p:cNvGrpSpPr/>
          <p:nvPr>
            <p:custDataLst>
              <p:tags r:id="rId3"/>
            </p:custDataLst>
          </p:nvPr>
        </p:nvGrpSpPr>
        <p:grpSpPr>
          <a:xfrm>
            <a:off x="-1588" y="-1588"/>
            <a:ext cx="943697" cy="788811"/>
            <a:chOff x="-1588" y="-1588"/>
            <a:chExt cx="2708276" cy="2263775"/>
          </a:xfrm>
        </p:grpSpPr>
        <p:sp>
          <p:nvSpPr>
            <p:cNvPr id="15"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6"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7"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8" name="组合 17"/>
          <p:cNvGrpSpPr/>
          <p:nvPr>
            <p:custDataLst>
              <p:tags r:id="rId7"/>
            </p:custDataLst>
          </p:nvPr>
        </p:nvGrpSpPr>
        <p:grpSpPr>
          <a:xfrm flipH="1" flipV="1">
            <a:off x="11248303" y="6069189"/>
            <a:ext cx="943697" cy="788811"/>
            <a:chOff x="-1588" y="-1588"/>
            <a:chExt cx="2708276" cy="2263775"/>
          </a:xfrm>
        </p:grpSpPr>
        <p:sp>
          <p:nvSpPr>
            <p:cNvPr id="19" name="Freeform 10"/>
            <p:cNvSpPr/>
            <p:nvPr>
              <p:custDataLst>
                <p:tags r:id="rId8"/>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0" name="Freeform 11"/>
            <p:cNvSpPr/>
            <p:nvPr>
              <p:custDataLst>
                <p:tags r:id="rId9"/>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1" name="Freeform 12"/>
            <p:cNvSpPr/>
            <p:nvPr>
              <p:custDataLst>
                <p:tags r:id="rId10"/>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1"/>
            </p:custDataLst>
          </p:nvPr>
        </p:nvSpPr>
        <p:spPr>
          <a:xfrm>
            <a:off x="579600" y="237600"/>
            <a:ext cx="11037600" cy="441964"/>
          </a:xfrm>
        </p:spPr>
        <p:txBody>
          <a:bodyPr lIns="100800" tIns="39600" rIns="75600" bIns="39600">
            <a:no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12"/>
            </p:custDataLst>
          </p:nvPr>
        </p:nvSpPr>
        <p:spPr>
          <a:xfrm>
            <a:off x="579600" y="1663200"/>
            <a:ext cx="5342400" cy="28944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6242400" y="1663200"/>
            <a:ext cx="5367600" cy="28944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4"/>
            </p:custDataLst>
          </p:nvPr>
        </p:nvSpPr>
        <p:spPr>
          <a:xfrm>
            <a:off x="572400" y="4816800"/>
            <a:ext cx="5342400" cy="781200"/>
          </a:xfrm>
        </p:spPr>
        <p:txBody>
          <a:bodyPr lIns="100800" tIns="0" rIns="82800" bIns="0"/>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5"/>
            </p:custDataLst>
          </p:nvPr>
        </p:nvSpPr>
        <p:spPr>
          <a:xfrm>
            <a:off x="6253200" y="4813200"/>
            <a:ext cx="5367600" cy="781200"/>
          </a:xfrm>
        </p:spPr>
        <p:txBody>
          <a:bodyPr lIns="100800" tIns="0" rIns="82800" bIns="0"/>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7"/>
            <p:custDataLst>
              <p:tags r:id="rId1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8"/>
            <p:custDataLst>
              <p:tags r:id="rId17"/>
            </p:custDataLst>
          </p:nvPr>
        </p:nvSpPr>
        <p:spPr/>
        <p:txBody>
          <a:bodyPr/>
          <a:lstStyle/>
          <a:p>
            <a:endParaRPr lang="zh-CN" altLang="en-US" dirty="0"/>
          </a:p>
        </p:txBody>
      </p:sp>
      <p:sp>
        <p:nvSpPr>
          <p:cNvPr id="12" name="灯片编号占位符 11"/>
          <p:cNvSpPr>
            <a:spLocks noGrp="1"/>
          </p:cNvSpPr>
          <p:nvPr>
            <p:ph type="sldNum" sz="quarter" idx="19"/>
            <p:custDataLst>
              <p:tags r:id="rId18"/>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1" name="组合 10"/>
          <p:cNvGrpSpPr/>
          <p:nvPr>
            <p:custDataLst>
              <p:tags r:id="rId3"/>
            </p:custDataLst>
          </p:nvPr>
        </p:nvGrpSpPr>
        <p:grpSpPr>
          <a:xfrm>
            <a:off x="-1588" y="-1588"/>
            <a:ext cx="12193588" cy="6861175"/>
            <a:chOff x="-1588" y="-1588"/>
            <a:chExt cx="12193588" cy="6861175"/>
          </a:xfrm>
        </p:grpSpPr>
        <p:grpSp>
          <p:nvGrpSpPr>
            <p:cNvPr id="12" name="组合 11"/>
            <p:cNvGrpSpPr/>
            <p:nvPr userDrawn="1">
              <p:custDataLst>
                <p:tags r:id="rId4"/>
              </p:custDataLst>
            </p:nvPr>
          </p:nvGrpSpPr>
          <p:grpSpPr>
            <a:xfrm>
              <a:off x="-1588" y="-1588"/>
              <a:ext cx="1219689" cy="1019505"/>
              <a:chOff x="-1588" y="-1588"/>
              <a:chExt cx="2708276" cy="2263775"/>
            </a:xfrm>
          </p:grpSpPr>
          <p:sp>
            <p:nvSpPr>
              <p:cNvPr id="18" name="Freeform 10"/>
              <p:cNvSpPr/>
              <p:nvPr>
                <p:custDataLst>
                  <p:tags r:id="rId5"/>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9" name="Freeform 11"/>
              <p:cNvSpPr/>
              <p:nvPr>
                <p:custDataLst>
                  <p:tags r:id="rId6"/>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20" name="Freeform 12"/>
              <p:cNvSpPr/>
              <p:nvPr>
                <p:custDataLst>
                  <p:tags r:id="rId7"/>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13" name="组合 12"/>
            <p:cNvGrpSpPr/>
            <p:nvPr userDrawn="1">
              <p:custDataLst>
                <p:tags r:id="rId8"/>
              </p:custDataLst>
            </p:nvPr>
          </p:nvGrpSpPr>
          <p:grpSpPr>
            <a:xfrm>
              <a:off x="-1" y="5840081"/>
              <a:ext cx="12192001" cy="1019506"/>
              <a:chOff x="-1" y="3334018"/>
              <a:chExt cx="12192001" cy="3525569"/>
            </a:xfrm>
          </p:grpSpPr>
          <p:sp>
            <p:nvSpPr>
              <p:cNvPr id="14" name="Freeform 6"/>
              <p:cNvSpPr/>
              <p:nvPr userDrawn="1">
                <p:custDataLst>
                  <p:tags r:id="rId9"/>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15" name="Freeform 7"/>
              <p:cNvSpPr/>
              <p:nvPr userDrawn="1">
                <p:custDataLst>
                  <p:tags r:id="rId10"/>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Freeform 8"/>
              <p:cNvSpPr/>
              <p:nvPr userDrawn="1">
                <p:custDataLst>
                  <p:tags r:id="rId11"/>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17" name="Freeform 5"/>
              <p:cNvSpPr/>
              <p:nvPr userDrawn="1">
                <p:custDataLst>
                  <p:tags r:id="rId12"/>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hasCustomPrompt="1"/>
            <p:custDataLst>
              <p:tags r:id="rId13"/>
            </p:custDataLst>
          </p:nvPr>
        </p:nvSpPr>
        <p:spPr>
          <a:xfrm>
            <a:off x="1522800" y="1339200"/>
            <a:ext cx="9144000" cy="2386800"/>
          </a:xfrm>
        </p:spPr>
        <p:txBody>
          <a:bodyPr lIns="100800" tIns="39600" rIns="75600" bIns="39600" anchor="b">
            <a:noAutofit/>
          </a:bodyPr>
          <a:lstStyle>
            <a:lvl1pPr algn="ctr">
              <a:defRPr sz="60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14"/>
            </p:custDataLst>
          </p:nvPr>
        </p:nvSpPr>
        <p:spPr>
          <a:xfrm>
            <a:off x="1522413" y="3862800"/>
            <a:ext cx="9144000" cy="1656000"/>
          </a:xfrm>
        </p:spPr>
        <p:txBody>
          <a:bodyPr lIns="100800" tIns="0" rIns="82800" bIns="0"/>
          <a:lstStyle>
            <a:lvl1pPr marL="0" indent="0" algn="ctr">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4"/>
            <p:custDataLst>
              <p:tags r:id="rId1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5"/>
            <p:custDataLst>
              <p:tags r:id="rId16"/>
            </p:custDataLst>
          </p:nvPr>
        </p:nvSpPr>
        <p:spPr/>
        <p:txBody>
          <a:bodyPr/>
          <a:lstStyle/>
          <a:p>
            <a:endParaRPr lang="zh-CN" altLang="en-US" dirty="0"/>
          </a:p>
        </p:txBody>
      </p:sp>
      <p:sp>
        <p:nvSpPr>
          <p:cNvPr id="9" name="灯片编号占位符 8"/>
          <p:cNvSpPr>
            <a:spLocks noGrp="1"/>
          </p:cNvSpPr>
          <p:nvPr>
            <p:ph type="sldNum" sz="quarter" idx="16"/>
            <p:custDataLst>
              <p:tags r:id="rId17"/>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553807" y="45077"/>
            <a:ext cx="315644" cy="768350"/>
          </a:xfrm>
          <a:prstGeom prst="rect">
            <a:avLst/>
          </a:prstGeom>
          <a:noFill/>
          <a:ln w="9525">
            <a:noFill/>
            <a:miter lim="800000"/>
          </a:ln>
        </p:spPr>
        <p:txBody>
          <a:bodyPr>
            <a:spAutoFit/>
          </a:bodyPr>
          <a:lstStyle/>
          <a:p>
            <a:r>
              <a:rPr lang="zh-CN" altLang="en-US" sz="4400" b="1" dirty="0">
                <a:solidFill>
                  <a:srgbClr val="005292"/>
                </a:solidFill>
                <a:latin typeface="Impact" panose="020B0806030902050204" pitchFamily="34" charset="0"/>
              </a:rPr>
              <a:t>二</a:t>
            </a:r>
            <a:endParaRPr lang="zh-CN" altLang="en-US" sz="4400" b="1" dirty="0">
              <a:solidFill>
                <a:srgbClr val="005292"/>
              </a:solidFill>
              <a:latin typeface="Impact" panose="020B0806030902050204" pitchFamily="34" charset="0"/>
            </a:endParaRPr>
          </a:p>
        </p:txBody>
      </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29" name="组合 28"/>
          <p:cNvGrpSpPr/>
          <p:nvPr>
            <p:custDataLst>
              <p:tags r:id="rId2"/>
            </p:custDataLst>
          </p:nvPr>
        </p:nvGrpSpPr>
        <p:grpSpPr>
          <a:xfrm>
            <a:off x="-1588" y="-1588"/>
            <a:ext cx="12193588" cy="6861175"/>
            <a:chOff x="-1588" y="-1588"/>
            <a:chExt cx="12193588" cy="6861175"/>
          </a:xfrm>
        </p:grpSpPr>
        <p:grpSp>
          <p:nvGrpSpPr>
            <p:cNvPr id="30" name="组合 29"/>
            <p:cNvGrpSpPr/>
            <p:nvPr userDrawn="1">
              <p:custDataLst>
                <p:tags r:id="rId3"/>
              </p:custDataLst>
            </p:nvPr>
          </p:nvGrpSpPr>
          <p:grpSpPr>
            <a:xfrm>
              <a:off x="-1588" y="-1588"/>
              <a:ext cx="1219689" cy="1019505"/>
              <a:chOff x="-1588" y="-1588"/>
              <a:chExt cx="2708276" cy="2263775"/>
            </a:xfrm>
          </p:grpSpPr>
          <p:sp>
            <p:nvSpPr>
              <p:cNvPr id="36"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7"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38"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31" name="组合 30"/>
            <p:cNvGrpSpPr/>
            <p:nvPr userDrawn="1">
              <p:custDataLst>
                <p:tags r:id="rId7"/>
              </p:custDataLst>
            </p:nvPr>
          </p:nvGrpSpPr>
          <p:grpSpPr>
            <a:xfrm>
              <a:off x="-1" y="5840081"/>
              <a:ext cx="12192001" cy="1019506"/>
              <a:chOff x="-1" y="3334018"/>
              <a:chExt cx="12192001" cy="3525569"/>
            </a:xfrm>
          </p:grpSpPr>
          <p:sp>
            <p:nvSpPr>
              <p:cNvPr id="32"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33"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4"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35"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14"/>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smtClean="0"/>
              <a:t>单击此处编辑母版副标题样式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6" name="Freeform 9"/>
          <p:cNvSpPr/>
          <p:nvPr>
            <p:custDataLst>
              <p:tags r:id="rId2"/>
            </p:custDataLst>
          </p:nvPr>
        </p:nvSpPr>
        <p:spPr bwMode="auto">
          <a:xfrm>
            <a:off x="9256392" y="5704904"/>
            <a:ext cx="2935608" cy="1154683"/>
          </a:xfrm>
          <a:custGeom>
            <a:avLst/>
            <a:gdLst>
              <a:gd name="T0" fmla="*/ 1861 w 1861"/>
              <a:gd name="T1" fmla="*/ 732 h 732"/>
              <a:gd name="T2" fmla="*/ 1861 w 1861"/>
              <a:gd name="T3" fmla="*/ 0 h 732"/>
              <a:gd name="T4" fmla="*/ 0 w 1861"/>
              <a:gd name="T5" fmla="*/ 732 h 732"/>
              <a:gd name="T6" fmla="*/ 1861 w 1861"/>
              <a:gd name="T7" fmla="*/ 732 h 732"/>
            </a:gdLst>
            <a:ahLst/>
            <a:cxnLst>
              <a:cxn ang="0">
                <a:pos x="T0" y="T1"/>
              </a:cxn>
              <a:cxn ang="0">
                <a:pos x="T2" y="T3"/>
              </a:cxn>
              <a:cxn ang="0">
                <a:pos x="T4" y="T5"/>
              </a:cxn>
              <a:cxn ang="0">
                <a:pos x="T6" y="T7"/>
              </a:cxn>
            </a:cxnLst>
            <a:rect l="0" t="0" r="r" b="b"/>
            <a:pathLst>
              <a:path w="1861" h="732">
                <a:moveTo>
                  <a:pt x="1861" y="732"/>
                </a:moveTo>
                <a:lnTo>
                  <a:pt x="1861" y="0"/>
                </a:lnTo>
                <a:lnTo>
                  <a:pt x="0" y="732"/>
                </a:lnTo>
                <a:lnTo>
                  <a:pt x="1861" y="732"/>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grpSp>
        <p:nvGrpSpPr>
          <p:cNvPr id="5" name="组合 4"/>
          <p:cNvGrpSpPr/>
          <p:nvPr>
            <p:custDataLst>
              <p:tags r:id="rId3"/>
            </p:custDataLst>
          </p:nvPr>
        </p:nvGrpSpPr>
        <p:grpSpPr>
          <a:xfrm>
            <a:off x="-1589" y="-1588"/>
            <a:ext cx="4826265" cy="4034145"/>
            <a:chOff x="-1588" y="-1588"/>
            <a:chExt cx="2708276" cy="2263775"/>
          </a:xfrm>
        </p:grpSpPr>
        <p:sp>
          <p:nvSpPr>
            <p:cNvPr id="10"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1"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2"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aseline="0">
                <a:latin typeface="微软雅黑" panose="020B0503020204020204" charset="-122"/>
              </a:endParaRPr>
            </a:p>
          </p:txBody>
        </p:sp>
      </p:grpSp>
      <p:cxnSp>
        <p:nvCxnSpPr>
          <p:cNvPr id="32" name="直接连接符 31"/>
          <p:cNvCxnSpPr/>
          <p:nvPr>
            <p:custDataLst>
              <p:tags r:id="rId7"/>
            </p:custDataLst>
          </p:nvPr>
        </p:nvCxnSpPr>
        <p:spPr>
          <a:xfrm>
            <a:off x="3489325" y="4352290"/>
            <a:ext cx="52133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8"/>
            </p:custDataLst>
          </p:nvPr>
        </p:nvSpPr>
        <p:spPr>
          <a:xfrm>
            <a:off x="3489325" y="3466468"/>
            <a:ext cx="5213350" cy="816796"/>
          </a:xfrm>
        </p:spPr>
        <p:txBody>
          <a:bodyPr bIns="0" anchor="b" anchorCtr="0">
            <a:normAutofit/>
          </a:bodyPr>
          <a:lstStyle>
            <a:lvl1pPr>
              <a:lnSpc>
                <a:spcPct val="90000"/>
              </a:lnSpc>
              <a:defRPr sz="44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9"/>
            </p:custDataLst>
          </p:nvPr>
        </p:nvSpPr>
        <p:spPr>
          <a:xfrm>
            <a:off x="3489396" y="4432300"/>
            <a:ext cx="5213208" cy="1292225"/>
          </a:xfrm>
        </p:spPr>
        <p:txBody>
          <a:bodyPr anchor="t">
            <a:normAutofit/>
          </a:bodyPr>
          <a:lstStyle>
            <a:lvl1pPr marL="0" indent="0">
              <a:lnSpc>
                <a:spcPct val="90000"/>
              </a:lnSpc>
              <a:buNone/>
              <a:defRPr sz="18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9" name="日期占位符 3"/>
          <p:cNvSpPr>
            <a:spLocks noGrp="1"/>
          </p:cNvSpPr>
          <p:nvPr>
            <p:ph type="dt" sz="half" idx="10"/>
            <p:custDataLst>
              <p:tags r:id="rId10"/>
            </p:custDataLst>
          </p:nvPr>
        </p:nvSpPr>
        <p:spPr>
          <a:xfrm>
            <a:off x="879742" y="6349833"/>
            <a:ext cx="2700000" cy="316800"/>
          </a:xfrm>
        </p:spPr>
        <p:txBody>
          <a:bodyPr/>
          <a:lstStyle>
            <a:lvl1pPr>
              <a:defRPr baseline="0">
                <a:latin typeface="微软雅黑" panose="020B0503020204020204" charset="-122"/>
              </a:defRPr>
            </a:lvl1pPr>
          </a:lstStyle>
          <a:p>
            <a:fld id="{760FBDFE-C587-4B4C-A407-44438C67B59E}" type="datetimeFigureOut">
              <a:rPr lang="zh-CN" altLang="en-US" smtClean="0"/>
            </a:fld>
            <a:endParaRPr lang="zh-CN" altLang="en-US"/>
          </a:p>
        </p:txBody>
      </p:sp>
      <p:sp>
        <p:nvSpPr>
          <p:cNvPr id="13" name="页脚占位符 4"/>
          <p:cNvSpPr>
            <a:spLocks noGrp="1"/>
          </p:cNvSpPr>
          <p:nvPr>
            <p:ph type="ftr" sz="quarter" idx="11"/>
            <p:custDataLst>
              <p:tags r:id="rId11"/>
            </p:custDataLst>
          </p:nvPr>
        </p:nvSpPr>
        <p:spPr>
          <a:xfrm>
            <a:off x="4116000" y="6349833"/>
            <a:ext cx="3960000" cy="316800"/>
          </a:xfrm>
        </p:spPr>
        <p:txBody>
          <a:bodyPr/>
          <a:lstStyle>
            <a:lvl1pPr>
              <a:defRPr baseline="0">
                <a:latin typeface="微软雅黑" panose="020B0503020204020204" charset="-122"/>
              </a:defRPr>
            </a:lvl1pPr>
          </a:lstStyle>
          <a:p>
            <a:endParaRPr lang="zh-CN" altLang="en-US" dirty="0"/>
          </a:p>
        </p:txBody>
      </p:sp>
      <p:sp>
        <p:nvSpPr>
          <p:cNvPr id="14" name="灯片编号占位符 5"/>
          <p:cNvSpPr>
            <a:spLocks noGrp="1"/>
          </p:cNvSpPr>
          <p:nvPr>
            <p:ph type="sldNum" sz="quarter" idx="12"/>
            <p:custDataLst>
              <p:tags r:id="rId12"/>
            </p:custDataLst>
          </p:nvPr>
        </p:nvSpPr>
        <p:spPr>
          <a:xfrm>
            <a:off x="8610600" y="6349833"/>
            <a:ext cx="2700000" cy="316800"/>
          </a:xfrm>
        </p:spPr>
        <p:txBody>
          <a:bodyPr/>
          <a:lstStyle>
            <a:lvl1pPr>
              <a:defRPr baseline="0">
                <a:latin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482040" y="45077"/>
            <a:ext cx="315644" cy="768350"/>
          </a:xfrm>
          <a:prstGeom prst="rect">
            <a:avLst/>
          </a:prstGeom>
          <a:noFill/>
          <a:ln w="9525">
            <a:noFill/>
            <a:miter lim="800000"/>
          </a:ln>
        </p:spPr>
        <p:txBody>
          <a:bodyPr>
            <a:spAutoFit/>
          </a:bodyPr>
          <a:lstStyle/>
          <a:p>
            <a:r>
              <a:rPr lang="zh-CN" altLang="en-US" sz="4400" b="1" dirty="0">
                <a:solidFill>
                  <a:srgbClr val="005292"/>
                </a:solidFill>
                <a:latin typeface="Impact" panose="020B0806030902050204" pitchFamily="34" charset="0"/>
              </a:rPr>
              <a:t>一</a:t>
            </a:r>
            <a:endParaRPr lang="zh-CN" altLang="en-US" sz="4400" b="1" dirty="0">
              <a:solidFill>
                <a:srgbClr val="005292"/>
              </a:solidFill>
              <a:latin typeface="Impact" panose="020B0806030902050204" pitchFamily="34" charset="0"/>
            </a:endParaRPr>
          </a:p>
        </p:txBody>
      </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553807" y="45077"/>
            <a:ext cx="315644" cy="768350"/>
          </a:xfrm>
          <a:prstGeom prst="rect">
            <a:avLst/>
          </a:prstGeom>
          <a:noFill/>
          <a:ln w="9525">
            <a:noFill/>
            <a:miter lim="800000"/>
          </a:ln>
        </p:spPr>
        <p:txBody>
          <a:bodyPr>
            <a:spAutoFit/>
          </a:bodyPr>
          <a:lstStyle/>
          <a:p>
            <a:r>
              <a:rPr lang="zh-CN" altLang="en-US" sz="4400" b="1" dirty="0">
                <a:solidFill>
                  <a:srgbClr val="005292"/>
                </a:solidFill>
                <a:latin typeface="Impact" panose="020B0806030902050204" pitchFamily="34" charset="0"/>
              </a:rPr>
              <a:t>二</a:t>
            </a:r>
            <a:endParaRPr lang="zh-CN" altLang="en-US" sz="4400" b="1" dirty="0">
              <a:solidFill>
                <a:srgbClr val="005292"/>
              </a:solidFill>
              <a:latin typeface="Impact" panose="020B0806030902050204" pitchFamily="34" charset="0"/>
            </a:endParaRPr>
          </a:p>
        </p:txBody>
      </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553807" y="45077"/>
            <a:ext cx="694799" cy="768350"/>
          </a:xfrm>
          <a:prstGeom prst="rect">
            <a:avLst/>
          </a:prstGeom>
          <a:noFill/>
          <a:ln w="9525">
            <a:noFill/>
            <a:miter lim="800000"/>
          </a:ln>
        </p:spPr>
        <p:txBody>
          <a:bodyPr wrap="square">
            <a:spAutoFit/>
          </a:bodyPr>
          <a:lstStyle/>
          <a:p>
            <a:r>
              <a:rPr lang="zh-CN" altLang="en-US" sz="4400" b="1" dirty="0">
                <a:solidFill>
                  <a:srgbClr val="005292"/>
                </a:solidFill>
                <a:latin typeface="Impact" panose="020B0806030902050204" pitchFamily="34" charset="0"/>
              </a:rPr>
              <a:t>三</a:t>
            </a:r>
            <a:endParaRPr lang="zh-CN" altLang="en-US" sz="4400" b="1" dirty="0">
              <a:solidFill>
                <a:srgbClr val="005292"/>
              </a:solidFill>
              <a:latin typeface="Impact" panose="020B0806030902050204" pitchFamily="34" charset="0"/>
            </a:endParaRPr>
          </a:p>
        </p:txBody>
      </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553807" y="45077"/>
            <a:ext cx="315644" cy="768350"/>
          </a:xfrm>
          <a:prstGeom prst="rect">
            <a:avLst/>
          </a:prstGeom>
          <a:noFill/>
          <a:ln w="9525">
            <a:noFill/>
            <a:miter lim="800000"/>
          </a:ln>
        </p:spPr>
        <p:txBody>
          <a:bodyPr>
            <a:spAutoFit/>
          </a:bodyPr>
          <a:lstStyle/>
          <a:p>
            <a:r>
              <a:rPr lang="zh-CN" altLang="en-US" sz="4400" b="1" dirty="0">
                <a:solidFill>
                  <a:srgbClr val="005292"/>
                </a:solidFill>
                <a:latin typeface="Impact" panose="020B0806030902050204" pitchFamily="34" charset="0"/>
              </a:rPr>
              <a:t>四</a:t>
            </a:r>
            <a:endParaRPr lang="zh-CN" altLang="en-US" sz="4400" b="1" dirty="0">
              <a:solidFill>
                <a:srgbClr val="005292"/>
              </a:solidFill>
              <a:latin typeface="Impact" panose="020B0806030902050204" pitchFamily="34" charset="0"/>
            </a:endParaRPr>
          </a:p>
        </p:txBody>
      </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553807" y="45077"/>
            <a:ext cx="315644" cy="768350"/>
          </a:xfrm>
          <a:prstGeom prst="rect">
            <a:avLst/>
          </a:prstGeom>
          <a:noFill/>
          <a:ln w="9525">
            <a:noFill/>
            <a:miter lim="800000"/>
          </a:ln>
        </p:spPr>
        <p:txBody>
          <a:bodyPr>
            <a:spAutoFit/>
          </a:bodyPr>
          <a:lstStyle/>
          <a:p>
            <a:r>
              <a:rPr lang="zh-CN" altLang="en-US" sz="4400" b="1" dirty="0">
                <a:solidFill>
                  <a:srgbClr val="005292"/>
                </a:solidFill>
                <a:latin typeface="Impact" panose="020B0806030902050204" pitchFamily="34" charset="0"/>
              </a:rPr>
              <a:t>五</a:t>
            </a:r>
            <a:endParaRPr lang="zh-CN" altLang="en-US" sz="4400" b="1" dirty="0">
              <a:solidFill>
                <a:srgbClr val="005292"/>
              </a:solidFill>
              <a:latin typeface="Impact" panose="020B0806030902050204" pitchFamily="34" charset="0"/>
            </a:endParaRPr>
          </a:p>
        </p:txBody>
      </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3" y="794"/>
            <a:ext cx="12187382" cy="68575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268129" cy="6856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8" name="组合 17"/>
          <p:cNvGrpSpPr/>
          <p:nvPr>
            <p:custDataLst>
              <p:tags r:id="rId2"/>
            </p:custDataLst>
          </p:nvPr>
        </p:nvGrpSpPr>
        <p:grpSpPr>
          <a:xfrm>
            <a:off x="-1588" y="-1588"/>
            <a:ext cx="12193588" cy="6861175"/>
            <a:chOff x="-1588" y="-1588"/>
            <a:chExt cx="12193588" cy="6861175"/>
          </a:xfrm>
        </p:grpSpPr>
        <p:grpSp>
          <p:nvGrpSpPr>
            <p:cNvPr id="19" name="组合 18"/>
            <p:cNvGrpSpPr/>
            <p:nvPr userDrawn="1">
              <p:custDataLst>
                <p:tags r:id="rId3"/>
              </p:custDataLst>
            </p:nvPr>
          </p:nvGrpSpPr>
          <p:grpSpPr>
            <a:xfrm>
              <a:off x="-1588" y="-1588"/>
              <a:ext cx="1219689" cy="1019505"/>
              <a:chOff x="-1588" y="-1588"/>
              <a:chExt cx="2708276" cy="2263775"/>
            </a:xfrm>
          </p:grpSpPr>
          <p:sp>
            <p:nvSpPr>
              <p:cNvPr id="25"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6"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37"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20" name="组合 19"/>
            <p:cNvGrpSpPr/>
            <p:nvPr userDrawn="1">
              <p:custDataLst>
                <p:tags r:id="rId7"/>
              </p:custDataLst>
            </p:nvPr>
          </p:nvGrpSpPr>
          <p:grpSpPr>
            <a:xfrm>
              <a:off x="-1" y="5840081"/>
              <a:ext cx="12192001" cy="1019506"/>
              <a:chOff x="-1" y="3334018"/>
              <a:chExt cx="12192001" cy="3525569"/>
            </a:xfrm>
          </p:grpSpPr>
          <p:sp>
            <p:nvSpPr>
              <p:cNvPr id="21"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22"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3"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24"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4"/>
            </p:custDataLst>
          </p:nvPr>
        </p:nvSpPr>
        <p:spPr>
          <a:xfrm>
            <a:off x="6238877" y="952508"/>
            <a:ext cx="5283242" cy="5388907"/>
          </a:xfrm>
        </p:spPr>
        <p:txBody>
          <a:bodyPr>
            <a:noAutofit/>
          </a:bodyPr>
          <a:lstStyle>
            <a:lvl1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5"/>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6"/>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7"/>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D1F427F0-DAF0-4241-92D9-3D8528F01D4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8467"/>
            <a:ext cx="2743200" cy="364067"/>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038600" y="6358467"/>
            <a:ext cx="4114800" cy="364067"/>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8467"/>
            <a:ext cx="2743200" cy="364067"/>
          </a:xfrm>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69924" y="1"/>
            <a:ext cx="10850563" cy="1028699"/>
          </a:xfrm>
        </p:spPr>
        <p:txBody>
          <a:bodyPr/>
          <a:lstStyle>
            <a:lvl1pPr>
              <a:defRPr/>
            </a:lvl1pPr>
          </a:lstStyle>
          <a:p>
            <a:r>
              <a:rPr lang="en-US" altLang="zh-CN" dirty="0"/>
              <a:t>Click to edit Master title style</a:t>
            </a:r>
            <a:endParaRPr lang="zh-CN" altLang="en-US" dirty="0"/>
          </a:p>
        </p:txBody>
      </p:sp>
      <p:sp>
        <p:nvSpPr>
          <p:cNvPr id="4" name="内容占位符 3"/>
          <p:cNvSpPr>
            <a:spLocks noGrp="1"/>
          </p:cNvSpPr>
          <p:nvPr>
            <p:ph sz="half" idx="2"/>
          </p:nvPr>
        </p:nvSpPr>
        <p:spPr>
          <a:xfrm>
            <a:off x="6172199" y="1130300"/>
            <a:ext cx="5348287" cy="5006975"/>
          </a:xfrm>
          <a:prstGeom prst="rect">
            <a:avLst/>
          </a:prstGeom>
        </p:spPr>
        <p:txBody>
          <a:bodyPr>
            <a:normAutofit/>
          </a:bodyPr>
          <a:lstStyle>
            <a:lvl1pPr>
              <a:defRPr sz="1800"/>
            </a:lvl1pPr>
            <a:lvl2pPr>
              <a:defRPr/>
            </a:lvl2pPr>
            <a:lvl3pPr>
              <a:defRPr/>
            </a:lvl3pPr>
            <a:lvl4pPr>
              <a:defRPr/>
            </a:lvl4pPr>
            <a:lvl5pPr>
              <a:defRPr sz="1400"/>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8" name="内容占位符 3"/>
          <p:cNvSpPr>
            <a:spLocks noGrp="1"/>
          </p:cNvSpPr>
          <p:nvPr>
            <p:ph sz="half" idx="13"/>
          </p:nvPr>
        </p:nvSpPr>
        <p:spPr>
          <a:xfrm>
            <a:off x="669924" y="1130300"/>
            <a:ext cx="5348287" cy="5006975"/>
          </a:xfrm>
          <a:prstGeom prst="rect">
            <a:avLst/>
          </a:prstGeom>
        </p:spPr>
        <p:txBody>
          <a:bodyPr>
            <a:normAutofit/>
          </a:bodyPr>
          <a:lstStyle>
            <a:lvl1pPr>
              <a:defRPr sz="1800"/>
            </a:lvl1pPr>
            <a:lvl2pPr>
              <a:defRPr/>
            </a:lvl2pPr>
            <a:lvl3pPr>
              <a:defRPr/>
            </a:lvl3pPr>
            <a:lvl4pPr>
              <a:defRPr/>
            </a:lvl4pPr>
            <a:lvl5pPr>
              <a:defRPr sz="1400"/>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3" name="日期占位符 2"/>
          <p:cNvSpPr>
            <a:spLocks noGrp="1"/>
          </p:cNvSpPr>
          <p:nvPr>
            <p:ph type="dt" sz="half" idx="14"/>
          </p:nvPr>
        </p:nvSpPr>
        <p:spPr>
          <a:xfrm>
            <a:off x="5401732" y="6240463"/>
            <a:ext cx="1388536" cy="206381"/>
          </a:xfrm>
        </p:spPr>
        <p:txBody>
          <a:bodyPr/>
          <a:lstStyle/>
          <a:p>
            <a:fld id="{6489D9C7-5DC6-4263-87FF-7C99F6FB63C3}" type="datetime1">
              <a:rPr lang="zh-CN" altLang="en-US" smtClean="0"/>
            </a:fld>
            <a:endParaRPr lang="zh-CN" altLang="en-US" dirty="0"/>
          </a:p>
        </p:txBody>
      </p:sp>
      <p:sp>
        <p:nvSpPr>
          <p:cNvPr id="9" name="页脚占位符 8"/>
          <p:cNvSpPr>
            <a:spLocks noGrp="1"/>
          </p:cNvSpPr>
          <p:nvPr>
            <p:ph type="ftr" sz="quarter" idx="15"/>
          </p:nvPr>
        </p:nvSpPr>
        <p:spPr>
          <a:xfrm>
            <a:off x="669924" y="6240463"/>
            <a:ext cx="4140201" cy="206381"/>
          </a:xfrm>
        </p:spPr>
        <p:txBody>
          <a:bodyPr/>
          <a:lstStyle>
            <a:lvl1pPr>
              <a:defRPr/>
            </a:lvl1pPr>
          </a:lstStyle>
          <a:p>
            <a:r>
              <a:rPr lang="en-US" altLang="zh-CN" dirty="0"/>
              <a:t>www.wps.cn</a:t>
            </a:r>
            <a:endParaRPr lang="zh-CN" altLang="en-US" dirty="0"/>
          </a:p>
        </p:txBody>
      </p:sp>
      <p:sp>
        <p:nvSpPr>
          <p:cNvPr id="10" name="灯片编号占位符 9"/>
          <p:cNvSpPr>
            <a:spLocks noGrp="1"/>
          </p:cNvSpPr>
          <p:nvPr>
            <p:ph type="sldNum" sz="quarter" idx="16"/>
          </p:nvPr>
        </p:nvSpPr>
        <p:spPr>
          <a:xfrm>
            <a:off x="8610599" y="6240463"/>
            <a:ext cx="2909888" cy="206381"/>
          </a:xfrm>
        </p:spPr>
        <p:txBody>
          <a:bodyPr/>
          <a:lstStyle/>
          <a:p>
            <a:fld id="{5DD3DB80-B894-403A-B48E-6FDC1A7201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88"/>
            <a:ext cx="2743200" cy="438970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88"/>
            <a:ext cx="8026400" cy="438970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744"/>
            <a:ext cx="2844801" cy="365147"/>
          </a:xfrm>
        </p:spPr>
        <p:txBody>
          <a:bodyPr/>
          <a:lstStyle/>
          <a:p>
            <a:fld id="{F49ED60E-3B8D-47C1-9682-1C12509BF99F}" type="datetimeFigureOut">
              <a:rPr lang="zh-CN" altLang="en-US" smtClean="0"/>
            </a:fld>
            <a:endParaRPr lang="zh-CN" altLang="en-US"/>
          </a:p>
        </p:txBody>
      </p:sp>
      <p:sp>
        <p:nvSpPr>
          <p:cNvPr id="5" name="页脚占位符 4"/>
          <p:cNvSpPr>
            <a:spLocks noGrp="1"/>
          </p:cNvSpPr>
          <p:nvPr>
            <p:ph type="ftr" sz="quarter" idx="11"/>
          </p:nvPr>
        </p:nvSpPr>
        <p:spPr>
          <a:xfrm>
            <a:off x="4165600" y="6356744"/>
            <a:ext cx="3860800" cy="365147"/>
          </a:xfrm>
        </p:spPr>
        <p:txBody>
          <a:bodyPr/>
          <a:lstStyle/>
          <a:p>
            <a:endParaRPr lang="zh-CN" altLang="en-US"/>
          </a:p>
        </p:txBody>
      </p:sp>
      <p:sp>
        <p:nvSpPr>
          <p:cNvPr id="6" name="灯片编号占位符 5"/>
          <p:cNvSpPr>
            <a:spLocks noGrp="1"/>
          </p:cNvSpPr>
          <p:nvPr>
            <p:ph type="sldNum" sz="quarter" idx="12"/>
          </p:nvPr>
        </p:nvSpPr>
        <p:spPr>
          <a:xfrm>
            <a:off x="8737600" y="6356744"/>
            <a:ext cx="2844801" cy="365147"/>
          </a:xfrm>
        </p:spPr>
        <p:txBody>
          <a:bodyPr/>
          <a:lstStyle/>
          <a:p>
            <a:fld id="{A24B006D-818D-47B3-9EBE-C5AB269A17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4" y="273050"/>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2"/>
          </a:xfr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130"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1" cy="365125"/>
          </a:xfrm>
        </p:spPr>
        <p:txBody>
          <a:bodyPr/>
          <a:lstStyle/>
          <a:p>
            <a:fld id="{9AFA9D5F-5319-4FC0-8CC0-0821FF8653BE}"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p:spPr>
        <p:txBody>
          <a:bodyPr/>
          <a:lstStyle/>
          <a:p>
            <a:endParaRPr lang="zh-CN" altLang="en-US"/>
          </a:p>
        </p:txBody>
      </p:sp>
      <p:sp>
        <p:nvSpPr>
          <p:cNvPr id="7" name="灯片编号占位符 6"/>
          <p:cNvSpPr>
            <a:spLocks noGrp="1"/>
          </p:cNvSpPr>
          <p:nvPr>
            <p:ph type="sldNum" sz="quarter" idx="12"/>
          </p:nvPr>
        </p:nvSpPr>
        <p:spPr>
          <a:xfrm>
            <a:off x="8737600" y="6356351"/>
            <a:ext cx="2844801" cy="365125"/>
          </a:xfrm>
        </p:spPr>
        <p:txBody>
          <a:bodyPr/>
          <a:lstStyle/>
          <a:p>
            <a:fld id="{516772E6-AD7B-4FEE-B61E-1CCFA8E7D1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165" indent="0" algn="ctr">
              <a:buNone/>
              <a:defRPr sz="1600"/>
            </a:lvl5pPr>
            <a:lvl6pPr marL="2284730"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5401732" y="6240463"/>
            <a:ext cx="1388536" cy="206381"/>
          </a:xfrm>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a:xfrm>
            <a:off x="669924" y="6240463"/>
            <a:ext cx="4140201" cy="206381"/>
          </a:xfrm>
        </p:spPr>
        <p:txBody>
          <a:bodyPr/>
          <a:lstStyle/>
          <a:p>
            <a:endParaRPr lang="zh-CN" altLang="en-US"/>
          </a:p>
        </p:txBody>
      </p:sp>
      <p:sp>
        <p:nvSpPr>
          <p:cNvPr id="6" name="灯片编号占位符 5"/>
          <p:cNvSpPr>
            <a:spLocks noGrp="1"/>
          </p:cNvSpPr>
          <p:nvPr>
            <p:ph type="sldNum" sz="quarter" idx="12"/>
          </p:nvPr>
        </p:nvSpPr>
        <p:spPr>
          <a:xfrm>
            <a:off x="8610599" y="6240463"/>
            <a:ext cx="2909888" cy="206381"/>
          </a:xfrm>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mple slide without footer">
    <p:spTree>
      <p:nvGrpSpPr>
        <p:cNvPr id="1" name=""/>
        <p:cNvGrpSpPr/>
        <p:nvPr/>
      </p:nvGrpSpPr>
      <p:grpSpPr>
        <a:xfrm>
          <a:off x="0" y="0"/>
          <a:ext cx="0" cy="0"/>
          <a:chOff x="0" y="0"/>
          <a:chExt cx="0" cy="0"/>
        </a:xfrm>
      </p:grpSpPr>
      <p:sp>
        <p:nvSpPr>
          <p:cNvPr id="2" name="Text Placeholder 7"/>
          <p:cNvSpPr>
            <a:spLocks noGrp="1"/>
          </p:cNvSpPr>
          <p:nvPr>
            <p:ph type="body" sz="quarter" idx="10" hasCustomPrompt="1"/>
          </p:nvPr>
        </p:nvSpPr>
        <p:spPr>
          <a:xfrm>
            <a:off x="708894" y="1063691"/>
            <a:ext cx="4765425" cy="839173"/>
          </a:xfrm>
          <a:prstGeom prst="rect">
            <a:avLst/>
          </a:prstGeom>
        </p:spPr>
        <p:txBody>
          <a:bodyPr vert="horz" lIns="0" tIns="103884" rIns="0" bIns="103884" anchor="ctr"/>
          <a:lstStyle>
            <a:lvl1pPr marL="0" indent="0" algn="l">
              <a:lnSpc>
                <a:spcPct val="100000"/>
              </a:lnSpc>
              <a:spcBef>
                <a:spcPct val="0"/>
              </a:spcBef>
              <a:buNone/>
              <a:defRPr sz="7500" b="1" baseline="0">
                <a:solidFill>
                  <a:schemeClr val="accent1"/>
                </a:solidFill>
                <a:latin typeface="League Gothic Regular"/>
                <a:cs typeface="League Gothic Regular"/>
              </a:defRPr>
            </a:lvl1pPr>
          </a:lstStyle>
          <a:p>
            <a:pPr lvl="0"/>
            <a:r>
              <a:rPr lang="es-ES_tradnl" dirty="0" smtClean="0"/>
              <a:t>PUT</a:t>
            </a:r>
            <a:endParaRPr lang="es-ES_tradnl" dirty="0" smtClean="0"/>
          </a:p>
        </p:txBody>
      </p:sp>
      <p:sp>
        <p:nvSpPr>
          <p:cNvPr id="5" name="Text Placeholder 7"/>
          <p:cNvSpPr>
            <a:spLocks noGrp="1"/>
          </p:cNvSpPr>
          <p:nvPr>
            <p:ph type="body" sz="quarter" idx="25" hasCustomPrompt="1"/>
          </p:nvPr>
        </p:nvSpPr>
        <p:spPr>
          <a:xfrm>
            <a:off x="708894" y="1913369"/>
            <a:ext cx="4765425" cy="839173"/>
          </a:xfrm>
          <a:prstGeom prst="rect">
            <a:avLst/>
          </a:prstGeom>
        </p:spPr>
        <p:txBody>
          <a:bodyPr vert="horz" lIns="0" tIns="103884" rIns="0" bIns="103884" anchor="ctr"/>
          <a:lstStyle>
            <a:lvl1pPr marL="0" indent="0" algn="l">
              <a:lnSpc>
                <a:spcPct val="100000"/>
              </a:lnSpc>
              <a:spcBef>
                <a:spcPct val="0"/>
              </a:spcBef>
              <a:buNone/>
              <a:defRPr sz="7500" b="1" baseline="0">
                <a:solidFill>
                  <a:schemeClr val="accent3"/>
                </a:solidFill>
                <a:latin typeface="League Gothic Regular"/>
                <a:cs typeface="League Gothic Regular"/>
              </a:defRPr>
            </a:lvl1pPr>
          </a:lstStyle>
          <a:p>
            <a:pPr lvl="0"/>
            <a:r>
              <a:rPr lang="es-ES_tradnl" dirty="0" smtClean="0"/>
              <a:t>YOUR TITLE</a:t>
            </a:r>
            <a:endParaRPr lang="es-ES_tradnl" dirty="0" smtClean="0"/>
          </a:p>
        </p:txBody>
      </p:sp>
      <p:sp>
        <p:nvSpPr>
          <p:cNvPr id="7" name="Text Placeholder 7"/>
          <p:cNvSpPr>
            <a:spLocks noGrp="1"/>
          </p:cNvSpPr>
          <p:nvPr>
            <p:ph type="body" sz="quarter" idx="26" hasCustomPrompt="1"/>
          </p:nvPr>
        </p:nvSpPr>
        <p:spPr>
          <a:xfrm>
            <a:off x="708894" y="2759159"/>
            <a:ext cx="4765425" cy="839173"/>
          </a:xfrm>
          <a:prstGeom prst="rect">
            <a:avLst/>
          </a:prstGeom>
        </p:spPr>
        <p:txBody>
          <a:bodyPr vert="horz" lIns="0" tIns="103884" rIns="0" bIns="103884" anchor="ctr"/>
          <a:lstStyle>
            <a:lvl1pPr marL="0" indent="0" algn="l">
              <a:lnSpc>
                <a:spcPct val="100000"/>
              </a:lnSpc>
              <a:spcBef>
                <a:spcPct val="0"/>
              </a:spcBef>
              <a:buNone/>
              <a:defRPr sz="7500" b="1" baseline="0">
                <a:solidFill>
                  <a:schemeClr val="accent1"/>
                </a:solidFill>
                <a:latin typeface="League Gothic Regular"/>
                <a:cs typeface="League Gothic Regular"/>
              </a:defRPr>
            </a:lvl1pPr>
          </a:lstStyle>
          <a:p>
            <a:pPr lvl="0"/>
            <a:r>
              <a:rPr lang="es-ES_tradnl" dirty="0" smtClean="0"/>
              <a:t>HERE</a:t>
            </a:r>
            <a:endParaRPr lang="es-ES_tradnl" dirty="0" smtClean="0"/>
          </a:p>
        </p:txBody>
      </p:sp>
      <p:sp>
        <p:nvSpPr>
          <p:cNvPr id="6" name="Text Placeholder 2"/>
          <p:cNvSpPr>
            <a:spLocks noGrp="1"/>
          </p:cNvSpPr>
          <p:nvPr>
            <p:ph type="body" sz="quarter" idx="29" hasCustomPrompt="1"/>
          </p:nvPr>
        </p:nvSpPr>
        <p:spPr>
          <a:xfrm>
            <a:off x="708894" y="3841523"/>
            <a:ext cx="4765425" cy="2127473"/>
          </a:xfrm>
          <a:prstGeom prst="rect">
            <a:avLst/>
          </a:prstGeom>
        </p:spPr>
        <p:txBody>
          <a:bodyPr vert="horz" lIns="0" tIns="0" rIns="0" bIns="0"/>
          <a:lstStyle>
            <a:lvl1pPr marL="0" indent="0" algn="l">
              <a:lnSpc>
                <a:spcPct val="120000"/>
              </a:lnSpc>
              <a:spcBef>
                <a:spcPct val="0"/>
              </a:spcBef>
              <a:buNone/>
              <a:defRPr sz="1500" b="0" baseline="0">
                <a:solidFill>
                  <a:schemeClr val="tx1">
                    <a:lumMod val="50000"/>
                    <a:lumOff val="50000"/>
                  </a:schemeClr>
                </a:solidFill>
                <a:latin typeface="Lato Regular"/>
                <a:cs typeface="Lato Regular"/>
              </a:defRPr>
            </a:lvl1pPr>
          </a:lstStyle>
          <a:p>
            <a:pPr lvl="0"/>
            <a:r>
              <a:rPr lang="en-US" dirty="0" err="1" smtClean="0"/>
              <a:t>Donec</a:t>
            </a:r>
            <a:r>
              <a:rPr lang="en-US" dirty="0" smtClean="0"/>
              <a:t> </a:t>
            </a:r>
            <a:r>
              <a:rPr lang="en-US" dirty="0" err="1" smtClean="0"/>
              <a:t>vel</a:t>
            </a:r>
            <a:r>
              <a:rPr lang="en-US" dirty="0" smtClean="0"/>
              <a:t> </a:t>
            </a:r>
            <a:r>
              <a:rPr lang="en-US" dirty="0" err="1" smtClean="0"/>
              <a:t>nisl</a:t>
            </a:r>
            <a:r>
              <a:rPr lang="en-US" dirty="0" smtClean="0"/>
              <a:t> </a:t>
            </a:r>
            <a:r>
              <a:rPr lang="en-US" dirty="0" err="1" smtClean="0"/>
              <a:t>nec</a:t>
            </a:r>
            <a:r>
              <a:rPr lang="en-US" dirty="0" smtClean="0"/>
              <a:t> </a:t>
            </a:r>
            <a:r>
              <a:rPr lang="en-US" dirty="0" err="1" smtClean="0"/>
              <a:t>risus</a:t>
            </a:r>
            <a:r>
              <a:rPr lang="en-US" dirty="0" smtClean="0"/>
              <a:t> </a:t>
            </a:r>
            <a:r>
              <a:rPr lang="en-US" dirty="0" err="1" smtClean="0"/>
              <a:t>vulputate</a:t>
            </a:r>
            <a:r>
              <a:rPr lang="en-US" dirty="0" smtClean="0"/>
              <a:t> place rat in at ligula. </a:t>
            </a:r>
            <a:r>
              <a:rPr lang="en-US" dirty="0" err="1" smtClean="0"/>
              <a:t>Donec</a:t>
            </a:r>
            <a:r>
              <a:rPr lang="en-US" dirty="0" smtClean="0"/>
              <a:t> </a:t>
            </a:r>
            <a:r>
              <a:rPr lang="en-US" dirty="0" err="1" smtClean="0"/>
              <a:t>auctor</a:t>
            </a:r>
            <a:r>
              <a:rPr lang="en-US" dirty="0" smtClean="0"/>
              <a:t> magna </a:t>
            </a:r>
            <a:r>
              <a:rPr lang="en-US" dirty="0" err="1" smtClean="0"/>
              <a:t>nec</a:t>
            </a:r>
            <a:r>
              <a:rPr lang="en-US" dirty="0" smtClean="0"/>
              <a:t> lacus </a:t>
            </a:r>
            <a:r>
              <a:rPr lang="en-US" dirty="0" err="1" smtClean="0"/>
              <a:t>porttitor</a:t>
            </a:r>
            <a:r>
              <a:rPr lang="en-US" dirty="0" smtClean="0"/>
              <a:t> </a:t>
            </a:r>
            <a:r>
              <a:rPr lang="en-US" dirty="0" err="1" smtClean="0"/>
              <a:t>hendrerit</a:t>
            </a:r>
            <a:r>
              <a:rPr lang="en-US" dirty="0" smtClean="0"/>
              <a:t>. In </a:t>
            </a:r>
            <a:r>
              <a:rPr lang="en-US" dirty="0" err="1" smtClean="0"/>
              <a:t>pulvinar</a:t>
            </a:r>
            <a:r>
              <a:rPr lang="en-US" dirty="0" smtClean="0"/>
              <a:t> quam vitae </a:t>
            </a:r>
            <a:r>
              <a:rPr lang="en-US" dirty="0" err="1" smtClean="0"/>
              <a:t>pellentesque</a:t>
            </a:r>
            <a:r>
              <a:rPr lang="en-US" dirty="0" smtClean="0"/>
              <a:t> </a:t>
            </a:r>
            <a:r>
              <a:rPr lang="en-US" dirty="0" err="1" smtClean="0"/>
              <a:t>aliquam</a:t>
            </a:r>
            <a:r>
              <a:rPr lang="en-US" dirty="0" smtClean="0"/>
              <a:t>. </a:t>
            </a:r>
            <a:endParaRPr lang="en-US" dirty="0" smtClean="0"/>
          </a:p>
          <a:p>
            <a:pPr lvl="0"/>
            <a:endParaRPr lang="en-US" dirty="0" smtClean="0"/>
          </a:p>
          <a:p>
            <a:pPr lvl="0"/>
            <a:r>
              <a:rPr lang="en-US" dirty="0" err="1" smtClean="0"/>
              <a:t>Fusce</a:t>
            </a:r>
            <a:r>
              <a:rPr lang="en-US" dirty="0" smtClean="0"/>
              <a:t> </a:t>
            </a:r>
            <a:r>
              <a:rPr lang="en-US" dirty="0" err="1" smtClean="0"/>
              <a:t>ven</a:t>
            </a:r>
            <a:r>
              <a:rPr lang="en-US" dirty="0" smtClean="0"/>
              <a:t> </a:t>
            </a:r>
            <a:r>
              <a:rPr lang="en-US" dirty="0" err="1" smtClean="0"/>
              <a:t>enatis</a:t>
            </a:r>
            <a:r>
              <a:rPr lang="en-US" dirty="0" smtClean="0"/>
              <a:t> </a:t>
            </a:r>
            <a:r>
              <a:rPr lang="en-US" dirty="0" err="1" smtClean="0"/>
              <a:t>lorem</a:t>
            </a:r>
            <a:r>
              <a:rPr lang="en-US" dirty="0" smtClean="0"/>
              <a:t> </a:t>
            </a:r>
            <a:r>
              <a:rPr lang="en-US" dirty="0" err="1" smtClean="0"/>
              <a:t>faucibus</a:t>
            </a:r>
            <a:r>
              <a:rPr lang="en-US" dirty="0" smtClean="0"/>
              <a:t>, </a:t>
            </a:r>
            <a:r>
              <a:rPr lang="en-US" dirty="0" err="1" smtClean="0"/>
              <a:t>commodo</a:t>
            </a:r>
            <a:r>
              <a:rPr lang="en-US" dirty="0" smtClean="0"/>
              <a:t> mag </a:t>
            </a:r>
            <a:r>
              <a:rPr lang="en-US" dirty="0" err="1" smtClean="0"/>
              <a:t>na</a:t>
            </a:r>
            <a:r>
              <a:rPr lang="en-US" dirty="0" smtClean="0"/>
              <a:t> </a:t>
            </a:r>
            <a:r>
              <a:rPr lang="en-US" dirty="0" err="1" smtClean="0"/>
              <a:t>eget</a:t>
            </a:r>
            <a:r>
              <a:rPr lang="en-US" dirty="0" smtClean="0"/>
              <a:t>, </a:t>
            </a:r>
            <a:r>
              <a:rPr lang="en-US" dirty="0" err="1" smtClean="0"/>
              <a:t>egestas</a:t>
            </a:r>
            <a:r>
              <a:rPr lang="en-US" dirty="0" smtClean="0"/>
              <a:t> </a:t>
            </a:r>
            <a:r>
              <a:rPr lang="en-US" dirty="0" err="1" smtClean="0"/>
              <a:t>orci</a:t>
            </a:r>
            <a:r>
              <a:rPr lang="en-US" dirty="0" smtClean="0"/>
              <a:t>. </a:t>
            </a:r>
            <a:r>
              <a:rPr lang="en-US" dirty="0" err="1" smtClean="0"/>
              <a:t>Nullam</a:t>
            </a:r>
            <a:r>
              <a:rPr lang="en-US" dirty="0" smtClean="0"/>
              <a:t> at </a:t>
            </a:r>
            <a:r>
              <a:rPr lang="en-US" dirty="0" err="1" smtClean="0"/>
              <a:t>risus</a:t>
            </a:r>
            <a:r>
              <a:rPr lang="en-US" dirty="0" smtClean="0"/>
              <a:t> </a:t>
            </a:r>
            <a:r>
              <a:rPr lang="en-US" dirty="0" err="1" smtClean="0"/>
              <a:t>congue</a:t>
            </a:r>
            <a:r>
              <a:rPr lang="en-US" dirty="0" smtClean="0"/>
              <a:t>, </a:t>
            </a:r>
            <a:r>
              <a:rPr lang="en-US" dirty="0" err="1" smtClean="0"/>
              <a:t>hendrerit</a:t>
            </a:r>
            <a:r>
              <a:rPr lang="en-US" dirty="0" smtClean="0"/>
              <a:t> </a:t>
            </a:r>
            <a:r>
              <a:rPr lang="en-US" dirty="0" err="1" smtClean="0"/>
              <a:t>enim</a:t>
            </a:r>
            <a:r>
              <a:rPr lang="en-US" dirty="0" smtClean="0"/>
              <a:t> id, dictum quam. </a:t>
            </a:r>
            <a:r>
              <a:rPr lang="en-US" dirty="0" err="1" smtClean="0"/>
              <a:t>Praesent</a:t>
            </a:r>
            <a:r>
              <a:rPr lang="en-US" dirty="0" smtClean="0"/>
              <a:t> a </a:t>
            </a:r>
            <a:r>
              <a:rPr lang="en-US" dirty="0" err="1" smtClean="0"/>
              <a:t>tincidunt</a:t>
            </a:r>
            <a:r>
              <a:rPr lang="en-US" dirty="0" smtClean="0"/>
              <a:t> </a:t>
            </a:r>
            <a:r>
              <a:rPr lang="en-US" dirty="0" err="1" smtClean="0"/>
              <a:t>tortor</a:t>
            </a:r>
            <a:r>
              <a:rPr lang="en-US" dirty="0" smtClean="0"/>
              <a:t>. </a:t>
            </a:r>
            <a:r>
              <a:rPr lang="en-US" dirty="0" err="1" smtClean="0"/>
              <a:t>Ut</a:t>
            </a:r>
            <a:r>
              <a:rPr lang="en-US" dirty="0" smtClean="0"/>
              <a:t> </a:t>
            </a:r>
            <a:r>
              <a:rPr lang="en-US" dirty="0" err="1" smtClean="0"/>
              <a:t>malesuada</a:t>
            </a:r>
            <a:r>
              <a:rPr lang="en-US" dirty="0" smtClean="0"/>
              <a:t>.</a:t>
            </a:r>
            <a:endParaRPr lang="en-US" dirty="0"/>
          </a:p>
        </p:txBody>
      </p:sp>
      <p:sp>
        <p:nvSpPr>
          <p:cNvPr id="8" name="Picture Placeholder 2"/>
          <p:cNvSpPr>
            <a:spLocks noGrp="1"/>
          </p:cNvSpPr>
          <p:nvPr>
            <p:ph type="pic" sz="quarter" idx="17"/>
          </p:nvPr>
        </p:nvSpPr>
        <p:spPr>
          <a:xfrm>
            <a:off x="5622210" y="1063691"/>
            <a:ext cx="6158862" cy="4905305"/>
          </a:xfrm>
          <a:prstGeom prst="rect">
            <a:avLst/>
          </a:prstGeom>
        </p:spPr>
        <p:txBody>
          <a:bodyPr vert="horz" lIns="243798" tIns="121900" rIns="243798" bIns="121900"/>
          <a:lstStyle>
            <a:lvl1pPr marL="0" indent="0" algn="ctr">
              <a:buNone/>
              <a:defRPr sz="1200">
                <a:solidFill>
                  <a:srgbClr val="7F7F7F"/>
                </a:solidFill>
                <a:latin typeface="Lato Regular"/>
                <a:cs typeface="Lato Regular"/>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
                                        <p:tgtEl>
                                          <p:spTgt spid="2">
                                            <p:txEl>
                                              <p:pRg st="0" end="0"/>
                                            </p:txEl>
                                          </p:spTgt>
                                        </p:tgtEl>
                                      </p:cBhvr>
                                    </p:animEffect>
                                    <p:anim calcmode="lin" valueType="num">
                                      <p:cBhvr>
                                        <p:cTn id="8"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400"/>
                                        <p:tgtEl>
                                          <p:spTgt spid="5">
                                            <p:txEl>
                                              <p:pRg st="0" end="0"/>
                                            </p:txEl>
                                          </p:spTgt>
                                        </p:tgtEl>
                                      </p:cBhvr>
                                    </p:animEffect>
                                    <p:anim calcmode="lin" valueType="num">
                                      <p:cBhvr>
                                        <p:cTn id="13"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400"/>
                                        <p:tgtEl>
                                          <p:spTgt spid="7">
                                            <p:txEl>
                                              <p:pRg st="0" end="0"/>
                                            </p:txEl>
                                          </p:spTgt>
                                        </p:tgtEl>
                                      </p:cBhvr>
                                    </p:animEffect>
                                    <p:anim calcmode="lin" valueType="num">
                                      <p:cBhvr>
                                        <p:cTn id="18" dur="4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23" presetClass="entr" presetSubtype="16" fill="hold" grpId="0" nodeType="withEffect">
                                  <p:stCondLst>
                                    <p:cond delay="20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20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p:cTn id="26"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2" end="2"/>
                                            </p:txEl>
                                          </p:spTgt>
                                        </p:tgtEl>
                                        <p:attrNameLst>
                                          <p:attrName>ppt_h</p:attrName>
                                        </p:attrNameLst>
                                      </p:cBhvr>
                                      <p:tavLst>
                                        <p:tav tm="0">
                                          <p:val>
                                            <p:fltVal val="0"/>
                                          </p:val>
                                        </p:tav>
                                        <p:tav tm="100000">
                                          <p:val>
                                            <p:strVal val="#ppt_h"/>
                                          </p:val>
                                        </p:tav>
                                      </p:tavLst>
                                    </p:anim>
                                  </p:childTnLst>
                                </p:cTn>
                              </p:par>
                              <p:par>
                                <p:cTn id="28" presetID="53" presetClass="entr" presetSubtype="16" fill="hold" grpId="0" nodeType="withEffect" nodePh="1">
                                  <p:stCondLst>
                                    <p:cond delay="800"/>
                                  </p:stCondLst>
                                  <p:endCondLst>
                                    <p:cond evt="begin" delay="0">
                                      <p:tn val="28"/>
                                    </p:cond>
                                  </p:end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Effect transition="in" filter="fade">
                      <p:cBhvr>
                        <p:cTn dur="400"/>
                        <p:tgtEl>
                          <p:spTgt spid="2"/>
                        </p:tgtEl>
                      </p:cBhvr>
                    </p:animEffect>
                    <p:anim calcmode="lin" valueType="num">
                      <p:cBhvr>
                        <p:cTn dur="400" fill="hold"/>
                        <p:tgtEl>
                          <p:spTgt spid="2"/>
                        </p:tgtEl>
                        <p:attrNameLst>
                          <p:attrName>ppt_x</p:attrName>
                        </p:attrNameLst>
                      </p:cBhvr>
                      <p:tavLst>
                        <p:tav tm="0">
                          <p:val>
                            <p:strVal val="#ppt_x"/>
                          </p:val>
                        </p:tav>
                        <p:tav tm="100000">
                          <p:val>
                            <p:strVal val="#ppt_x"/>
                          </p:val>
                        </p:tav>
                      </p:tavLst>
                    </p:anim>
                    <p:anim calcmode="lin" valueType="num">
                      <p:cBhvr>
                        <p:cTn dur="400" fill="hold"/>
                        <p:tgtEl>
                          <p:spTgt spid="2"/>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400"/>
                        <p:tgtEl>
                          <p:spTgt spid="7"/>
                        </p:tgtEl>
                      </p:cBhvr>
                    </p:animEffect>
                    <p:anim calcmode="lin" valueType="num">
                      <p:cBhvr>
                        <p:cTn dur="400" fill="hold"/>
                        <p:tgtEl>
                          <p:spTgt spid="7"/>
                        </p:tgtEl>
                        <p:attrNameLst>
                          <p:attrName>ppt_x</p:attrName>
                        </p:attrNameLst>
                      </p:cBhvr>
                      <p:tavLst>
                        <p:tav tm="0">
                          <p:val>
                            <p:strVal val="#ppt_x"/>
                          </p:val>
                        </p:tav>
                        <p:tav tm="100000">
                          <p:val>
                            <p:strVal val="#ppt_x"/>
                          </p:val>
                        </p:tav>
                      </p:tavLst>
                    </p:anim>
                    <p:anim calcmode="lin" valueType="num">
                      <p:cBhvr>
                        <p:cTn dur="400" fill="hold"/>
                        <p:tgtEl>
                          <p:spTgt spid="7"/>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23" presetClass="entr" presetSubtype="16"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childTnLst>
                </p:cTn>
              </p:par>
            </p:tnLst>
          </p:tmpl>
        </p:tmplLst>
      </p:bldP>
      <p:bldP spid="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20" name="组合 19"/>
          <p:cNvGrpSpPr/>
          <p:nvPr>
            <p:custDataLst>
              <p:tags r:id="rId2"/>
            </p:custDataLst>
          </p:nvPr>
        </p:nvGrpSpPr>
        <p:grpSpPr>
          <a:xfrm>
            <a:off x="-1588" y="-1588"/>
            <a:ext cx="12193588" cy="6861175"/>
            <a:chOff x="-1588" y="-1588"/>
            <a:chExt cx="12193588" cy="6861175"/>
          </a:xfrm>
        </p:grpSpPr>
        <p:grpSp>
          <p:nvGrpSpPr>
            <p:cNvPr id="21" name="组合 20"/>
            <p:cNvGrpSpPr/>
            <p:nvPr userDrawn="1">
              <p:custDataLst>
                <p:tags r:id="rId3"/>
              </p:custDataLst>
            </p:nvPr>
          </p:nvGrpSpPr>
          <p:grpSpPr>
            <a:xfrm>
              <a:off x="-1588" y="-1588"/>
              <a:ext cx="1219689" cy="1019505"/>
              <a:chOff x="-1588" y="-1588"/>
              <a:chExt cx="2708276" cy="2263775"/>
            </a:xfrm>
          </p:grpSpPr>
          <p:sp>
            <p:nvSpPr>
              <p:cNvPr id="37"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8"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39"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32" name="组合 31"/>
            <p:cNvGrpSpPr/>
            <p:nvPr userDrawn="1">
              <p:custDataLst>
                <p:tags r:id="rId7"/>
              </p:custDataLst>
            </p:nvPr>
          </p:nvGrpSpPr>
          <p:grpSpPr>
            <a:xfrm>
              <a:off x="-1" y="5840081"/>
              <a:ext cx="12192001" cy="1019506"/>
              <a:chOff x="-1" y="3334018"/>
              <a:chExt cx="12192001" cy="3525569"/>
            </a:xfrm>
          </p:grpSpPr>
          <p:sp>
            <p:nvSpPr>
              <p:cNvPr id="33"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34"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5"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36"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1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7"/>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8"/>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9"/>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588" y="-1588"/>
            <a:ext cx="943697" cy="788811"/>
            <a:chOff x="-1588" y="-1588"/>
            <a:chExt cx="2708276" cy="2263775"/>
          </a:xfrm>
        </p:grpSpPr>
        <p:sp>
          <p:nvSpPr>
            <p:cNvPr id="7" name="Freeform 10"/>
            <p:cNvSpPr/>
            <p:nvPr>
              <p:custDataLst>
                <p:tags r:id="rId3"/>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8" name="Freeform 11"/>
            <p:cNvSpPr/>
            <p:nvPr>
              <p:custDataLst>
                <p:tags r:id="rId4"/>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9" name="Freeform 12"/>
            <p:cNvSpPr/>
            <p:nvPr>
              <p:custDataLst>
                <p:tags r:id="rId5"/>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0" name="组合 9"/>
          <p:cNvGrpSpPr/>
          <p:nvPr>
            <p:custDataLst>
              <p:tags r:id="rId6"/>
            </p:custDataLst>
          </p:nvPr>
        </p:nvGrpSpPr>
        <p:grpSpPr>
          <a:xfrm flipH="1" flipV="1">
            <a:off x="11248303" y="6069189"/>
            <a:ext cx="943697" cy="788811"/>
            <a:chOff x="-1588" y="-1588"/>
            <a:chExt cx="2708276" cy="2263775"/>
          </a:xfrm>
        </p:grpSpPr>
        <p:sp>
          <p:nvSpPr>
            <p:cNvPr id="11" name="Freeform 10"/>
            <p:cNvSpPr/>
            <p:nvPr>
              <p:custDataLst>
                <p:tags r:id="rId7"/>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2" name="Freeform 11"/>
            <p:cNvSpPr/>
            <p:nvPr>
              <p:custDataLst>
                <p:tags r:id="rId8"/>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3" name="Freeform 12"/>
            <p:cNvSpPr/>
            <p:nvPr>
              <p:custDataLst>
                <p:tags r:id="rId9"/>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0"/>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1"/>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3"/>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1" y="169333"/>
            <a:ext cx="9290051" cy="795867"/>
          </a:xfr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3"/>
            <a:ext cx="10795000" cy="4794249"/>
          </a:xfr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a:lvl1pPr>
          </a:lstStyle>
          <a:p>
            <a:fld id="{551D721D-EC20-4C33-AAF9-F35A8D94047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588" y="-1588"/>
            <a:ext cx="943697" cy="788811"/>
            <a:chOff x="-1588" y="-1588"/>
            <a:chExt cx="2708276" cy="2263775"/>
          </a:xfrm>
        </p:grpSpPr>
        <p:sp>
          <p:nvSpPr>
            <p:cNvPr id="9" name="Freeform 10"/>
            <p:cNvSpPr/>
            <p:nvPr>
              <p:custDataLst>
                <p:tags r:id="rId3"/>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0" name="Freeform 11"/>
            <p:cNvSpPr/>
            <p:nvPr>
              <p:custDataLst>
                <p:tags r:id="rId4"/>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1" name="Freeform 12"/>
            <p:cNvSpPr/>
            <p:nvPr>
              <p:custDataLst>
                <p:tags r:id="rId5"/>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2" name="组合 11"/>
          <p:cNvGrpSpPr/>
          <p:nvPr>
            <p:custDataLst>
              <p:tags r:id="rId6"/>
            </p:custDataLst>
          </p:nvPr>
        </p:nvGrpSpPr>
        <p:grpSpPr>
          <a:xfrm flipH="1" flipV="1">
            <a:off x="11248303" y="6069189"/>
            <a:ext cx="943697" cy="788811"/>
            <a:chOff x="-1588" y="-1588"/>
            <a:chExt cx="2708276" cy="2263775"/>
          </a:xfrm>
        </p:grpSpPr>
        <p:sp>
          <p:nvSpPr>
            <p:cNvPr id="13" name="Freeform 10"/>
            <p:cNvSpPr/>
            <p:nvPr>
              <p:custDataLst>
                <p:tags r:id="rId7"/>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8"/>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9"/>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0"/>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11"/>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12"/>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3"/>
            </p:custDataLst>
          </p:nvPr>
        </p:nvSpPr>
        <p:spPr/>
        <p:txBody>
          <a:bodyPr/>
          <a:lstStyle>
            <a:lvl1pPr>
              <a:defRPr baseline="0">
                <a:latin typeface="微软雅黑" panose="020B0503020204020204" charset="-122"/>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4"/>
            </p:custDataLst>
          </p:nvPr>
        </p:nvSpPr>
        <p:spPr/>
        <p:txBody>
          <a:bodyPr/>
          <a:lstStyle>
            <a:lvl1pPr>
              <a:defRPr baseline="0">
                <a:latin typeface="微软雅黑" panose="020B0503020204020204" charset="-122"/>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5"/>
            </p:custDataLst>
          </p:nvPr>
        </p:nvSpPr>
        <p:spPr/>
        <p:txBody>
          <a:bodyPr/>
          <a:lstStyle>
            <a:lvl1pPr>
              <a:defRPr baseline="0">
                <a:latin typeface="微软雅黑" panose="020B0503020204020204" charset="-122"/>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7" name="组合 16"/>
          <p:cNvGrpSpPr/>
          <p:nvPr>
            <p:custDataLst>
              <p:tags r:id="rId2"/>
            </p:custDataLst>
          </p:nvPr>
        </p:nvGrpSpPr>
        <p:grpSpPr>
          <a:xfrm>
            <a:off x="-1588" y="-1587"/>
            <a:ext cx="12193588" cy="6861007"/>
            <a:chOff x="-1588" y="-1587"/>
            <a:chExt cx="12193588" cy="6861007"/>
          </a:xfrm>
        </p:grpSpPr>
        <p:sp>
          <p:nvSpPr>
            <p:cNvPr id="18" name="矩形 17"/>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19" name="组合 18"/>
            <p:cNvGrpSpPr/>
            <p:nvPr userDrawn="1"/>
          </p:nvGrpSpPr>
          <p:grpSpPr>
            <a:xfrm>
              <a:off x="-1588" y="-1587"/>
              <a:ext cx="1498522" cy="1250788"/>
              <a:chOff x="-1588" y="-1587"/>
              <a:chExt cx="1498522" cy="1250788"/>
            </a:xfrm>
          </p:grpSpPr>
          <p:sp>
            <p:nvSpPr>
              <p:cNvPr id="34" name="Freeform 10"/>
              <p:cNvSpPr/>
              <p:nvPr>
                <p:custDataLst>
                  <p:tags r:id="rId4"/>
                </p:custDataLst>
              </p:nvPr>
            </p:nvSpPr>
            <p:spPr bwMode="auto">
              <a:xfrm>
                <a:off x="-1588" y="-1587"/>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35" name="任意多边形: 形状 34"/>
              <p:cNvSpPr/>
              <p:nvPr>
                <p:custDataLst>
                  <p:tags r:id="rId5"/>
                </p:custDataLst>
              </p:nvPr>
            </p:nvSpPr>
            <p:spPr bwMode="auto">
              <a:xfrm>
                <a:off x="742657" y="-1587"/>
                <a:ext cx="502596" cy="316915"/>
              </a:xfrm>
              <a:custGeom>
                <a:avLst/>
                <a:gdLst>
                  <a:gd name="connsiteX0" fmla="*/ 252562 w 502596"/>
                  <a:gd name="connsiteY0" fmla="*/ 0 h 316915"/>
                  <a:gd name="connsiteX1" fmla="*/ 502596 w 502596"/>
                  <a:gd name="connsiteY1" fmla="*/ 0 h 316915"/>
                  <a:gd name="connsiteX2" fmla="*/ 502596 w 502596"/>
                  <a:gd name="connsiteY2" fmla="*/ 316915 h 316915"/>
                  <a:gd name="connsiteX3" fmla="*/ 0 w 502596"/>
                  <a:gd name="connsiteY3" fmla="*/ 316915 h 316915"/>
                </a:gdLst>
                <a:ahLst/>
                <a:cxnLst>
                  <a:cxn ang="0">
                    <a:pos x="connsiteX0" y="connsiteY0"/>
                  </a:cxn>
                  <a:cxn ang="0">
                    <a:pos x="connsiteX1" y="connsiteY1"/>
                  </a:cxn>
                  <a:cxn ang="0">
                    <a:pos x="connsiteX2" y="connsiteY2"/>
                  </a:cxn>
                  <a:cxn ang="0">
                    <a:pos x="connsiteX3" y="connsiteY3"/>
                  </a:cxn>
                </a:cxnLst>
                <a:rect l="l" t="t" r="r" b="b"/>
                <a:pathLst>
                  <a:path w="502596" h="316915">
                    <a:moveTo>
                      <a:pt x="252562" y="0"/>
                    </a:moveTo>
                    <a:lnTo>
                      <a:pt x="502596" y="0"/>
                    </a:lnTo>
                    <a:lnTo>
                      <a:pt x="502596" y="316915"/>
                    </a:lnTo>
                    <a:lnTo>
                      <a:pt x="0" y="316915"/>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36" name="任意多边形: 形状 35"/>
              <p:cNvSpPr/>
              <p:nvPr>
                <p:custDataLst>
                  <p:tags r:id="rId6"/>
                </p:custDataLst>
              </p:nvPr>
            </p:nvSpPr>
            <p:spPr bwMode="auto">
              <a:xfrm>
                <a:off x="1245253" y="-1587"/>
                <a:ext cx="251681" cy="316915"/>
              </a:xfrm>
              <a:custGeom>
                <a:avLst/>
                <a:gdLst>
                  <a:gd name="connsiteX0" fmla="*/ 0 w 251681"/>
                  <a:gd name="connsiteY0" fmla="*/ 0 h 316915"/>
                  <a:gd name="connsiteX1" fmla="*/ 251681 w 251681"/>
                  <a:gd name="connsiteY1" fmla="*/ 0 h 316915"/>
                  <a:gd name="connsiteX2" fmla="*/ 0 w 251681"/>
                  <a:gd name="connsiteY2" fmla="*/ 316915 h 316915"/>
                </a:gdLst>
                <a:ahLst/>
                <a:cxnLst>
                  <a:cxn ang="0">
                    <a:pos x="connsiteX0" y="connsiteY0"/>
                  </a:cxn>
                  <a:cxn ang="0">
                    <a:pos x="connsiteX1" y="connsiteY1"/>
                  </a:cxn>
                  <a:cxn ang="0">
                    <a:pos x="connsiteX2" y="connsiteY2"/>
                  </a:cxn>
                </a:cxnLst>
                <a:rect l="l" t="t" r="r" b="b"/>
                <a:pathLst>
                  <a:path w="251681" h="316915">
                    <a:moveTo>
                      <a:pt x="0" y="0"/>
                    </a:moveTo>
                    <a:lnTo>
                      <a:pt x="251681" y="0"/>
                    </a:lnTo>
                    <a:lnTo>
                      <a:pt x="0" y="316915"/>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nvGrpSpPr>
            <p:cNvPr id="20" name="组合 19"/>
            <p:cNvGrpSpPr/>
            <p:nvPr userDrawn="1"/>
          </p:nvGrpSpPr>
          <p:grpSpPr>
            <a:xfrm>
              <a:off x="10694607" y="5608632"/>
              <a:ext cx="1497393" cy="1250788"/>
              <a:chOff x="10694607" y="5608632"/>
              <a:chExt cx="1497393" cy="1250788"/>
            </a:xfrm>
          </p:grpSpPr>
          <p:sp>
            <p:nvSpPr>
              <p:cNvPr id="31" name="Freeform 10"/>
              <p:cNvSpPr/>
              <p:nvPr>
                <p:custDataLst>
                  <p:tags r:id="rId7"/>
                </p:custDataLst>
              </p:nvPr>
            </p:nvSpPr>
            <p:spPr bwMode="auto">
              <a:xfrm rot="10800000">
                <a:off x="11196457" y="5608632"/>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32" name="任意多边形: 形状 31"/>
              <p:cNvSpPr/>
              <p:nvPr>
                <p:custDataLst>
                  <p:tags r:id="rId8"/>
                </p:custDataLst>
              </p:nvPr>
            </p:nvSpPr>
            <p:spPr bwMode="auto">
              <a:xfrm rot="10800000">
                <a:off x="10945159" y="6542505"/>
                <a:ext cx="502596" cy="315495"/>
              </a:xfrm>
              <a:custGeom>
                <a:avLst/>
                <a:gdLst>
                  <a:gd name="connsiteX0" fmla="*/ 502596 w 502596"/>
                  <a:gd name="connsiteY0" fmla="*/ 315495 h 315495"/>
                  <a:gd name="connsiteX1" fmla="*/ 0 w 502596"/>
                  <a:gd name="connsiteY1" fmla="*/ 315495 h 315495"/>
                  <a:gd name="connsiteX2" fmla="*/ 251431 w 502596"/>
                  <a:gd name="connsiteY2" fmla="*/ 0 h 315495"/>
                  <a:gd name="connsiteX3" fmla="*/ 502596 w 502596"/>
                  <a:gd name="connsiteY3" fmla="*/ 0 h 315495"/>
                </a:gdLst>
                <a:ahLst/>
                <a:cxnLst>
                  <a:cxn ang="0">
                    <a:pos x="connsiteX0" y="connsiteY0"/>
                  </a:cxn>
                  <a:cxn ang="0">
                    <a:pos x="connsiteX1" y="connsiteY1"/>
                  </a:cxn>
                  <a:cxn ang="0">
                    <a:pos x="connsiteX2" y="connsiteY2"/>
                  </a:cxn>
                  <a:cxn ang="0">
                    <a:pos x="connsiteX3" y="connsiteY3"/>
                  </a:cxn>
                </a:cxnLst>
                <a:rect l="l" t="t" r="r" b="b"/>
                <a:pathLst>
                  <a:path w="502596" h="315495">
                    <a:moveTo>
                      <a:pt x="502596" y="315495"/>
                    </a:moveTo>
                    <a:lnTo>
                      <a:pt x="0" y="315495"/>
                    </a:lnTo>
                    <a:lnTo>
                      <a:pt x="251431" y="0"/>
                    </a:lnTo>
                    <a:lnTo>
                      <a:pt x="502596" y="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33" name="任意多边形: 形状 32"/>
              <p:cNvSpPr/>
              <p:nvPr>
                <p:custDataLst>
                  <p:tags r:id="rId9"/>
                </p:custDataLst>
              </p:nvPr>
            </p:nvSpPr>
            <p:spPr bwMode="auto">
              <a:xfrm rot="10800000">
                <a:off x="10694607" y="6542505"/>
                <a:ext cx="250553" cy="315495"/>
              </a:xfrm>
              <a:custGeom>
                <a:avLst/>
                <a:gdLst>
                  <a:gd name="connsiteX0" fmla="*/ 0 w 250553"/>
                  <a:gd name="connsiteY0" fmla="*/ 315495 h 315495"/>
                  <a:gd name="connsiteX1" fmla="*/ 0 w 250553"/>
                  <a:gd name="connsiteY1" fmla="*/ 0 h 315495"/>
                  <a:gd name="connsiteX2" fmla="*/ 250553 w 250553"/>
                  <a:gd name="connsiteY2" fmla="*/ 0 h 315495"/>
                </a:gdLst>
                <a:ahLst/>
                <a:cxnLst>
                  <a:cxn ang="0">
                    <a:pos x="connsiteX0" y="connsiteY0"/>
                  </a:cxn>
                  <a:cxn ang="0">
                    <a:pos x="connsiteX1" y="connsiteY1"/>
                  </a:cxn>
                  <a:cxn ang="0">
                    <a:pos x="connsiteX2" y="connsiteY2"/>
                  </a:cxn>
                </a:cxnLst>
                <a:rect l="l" t="t" r="r" b="b"/>
                <a:pathLst>
                  <a:path w="250553" h="315495">
                    <a:moveTo>
                      <a:pt x="0" y="315495"/>
                    </a:moveTo>
                    <a:lnTo>
                      <a:pt x="0" y="0"/>
                    </a:lnTo>
                    <a:lnTo>
                      <a:pt x="250553" y="0"/>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249.xml"/><Relationship Id="rId24" Type="http://schemas.openxmlformats.org/officeDocument/2006/relationships/tags" Target="../tags/tag248.xml"/><Relationship Id="rId23" Type="http://schemas.openxmlformats.org/officeDocument/2006/relationships/tags" Target="../tags/tag247.xml"/><Relationship Id="rId22" Type="http://schemas.openxmlformats.org/officeDocument/2006/relationships/tags" Target="../tags/tag246.xml"/><Relationship Id="rId21" Type="http://schemas.openxmlformats.org/officeDocument/2006/relationships/tags" Target="../tags/tag245.xml"/><Relationship Id="rId20" Type="http://schemas.openxmlformats.org/officeDocument/2006/relationships/tags" Target="../tags/tag244.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8" Type="http://schemas.openxmlformats.org/officeDocument/2006/relationships/theme" Target="../theme/theme3.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5" Type="http://schemas.openxmlformats.org/officeDocument/2006/relationships/theme" Target="../theme/theme4.xml"/><Relationship Id="rId14" Type="http://schemas.openxmlformats.org/officeDocument/2006/relationships/image" Target="../media/image5.png"/><Relationship Id="rId13" Type="http://schemas.openxmlformats.org/officeDocument/2006/relationships/slideLayout" Target="../slideLayouts/slideLayout60.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微软雅黑" panose="020B0503020204020204" charset="-122"/>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609601" y="274637"/>
            <a:ext cx="8439151"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国家数字复合出版系统工程项目</a:t>
            </a:r>
            <a:endParaRPr lang="zh-CN" altLang="zh-CN" smtClean="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txStyles>
    <p:titleStyle>
      <a:lvl1pPr algn="ctr" rtl="0" eaLnBrk="0" fontAlgn="base" hangingPunct="0">
        <a:spcBef>
          <a:spcPct val="0"/>
        </a:spcBef>
        <a:spcAft>
          <a:spcPct val="0"/>
        </a:spcAft>
        <a:defRPr sz="3465">
          <a:solidFill>
            <a:srgbClr val="1D5AAC"/>
          </a:solidFill>
          <a:latin typeface="+mj-lt"/>
          <a:ea typeface="+mj-ea"/>
          <a:cs typeface="+mj-cs"/>
        </a:defRPr>
      </a:lvl1pPr>
      <a:lvl2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2pPr>
      <a:lvl3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3pPr>
      <a:lvl4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4pPr>
      <a:lvl5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5pPr>
      <a:lvl6pPr marL="6096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6pPr>
      <a:lvl7pPr marL="12192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7pPr>
      <a:lvl8pPr marL="18288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8pPr>
      <a:lvl9pPr marL="24384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a:solidFill>
            <a:schemeClr val="tx1"/>
          </a:solidFill>
          <a:latin typeface="+mn-lt"/>
          <a:ea typeface="+mn-ea"/>
        </a:defRPr>
      </a:lvl2pPr>
      <a:lvl3pPr marL="1524000" indent="-3048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defRPr>
      </a:lvl3pPr>
      <a:lvl4pPr marL="2133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4pPr>
      <a:lvl5pPr marL="27432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5pPr>
      <a:lvl6pPr marL="33528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6pPr>
      <a:lvl7pPr marL="39624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7pPr>
      <a:lvl8pPr marL="45720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8pPr>
      <a:lvl9pPr marL="5181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bg1"/>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ctr" defTabSz="121983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83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1235" indent="-381000" algn="l" defTabSz="121983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635" indent="-304800" algn="l" defTabSz="12198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8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835" indent="-304800" algn="l" defTabSz="12198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3435" indent="-304800" algn="l" defTabSz="12198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3035" indent="-304800" algn="l" defTabSz="12198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3270" indent="-304800" algn="l" defTabSz="12198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2235" indent="-304800" algn="l" defTabSz="12198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835" rtl="0" eaLnBrk="1" latinLnBrk="0" hangingPunct="1">
        <a:defRPr sz="2400" kern="1200">
          <a:solidFill>
            <a:schemeClr val="tx1"/>
          </a:solidFill>
          <a:latin typeface="+mn-lt"/>
          <a:ea typeface="+mn-ea"/>
          <a:cs typeface="+mn-cs"/>
        </a:defRPr>
      </a:lvl1pPr>
      <a:lvl2pPr marL="609600" algn="l" defTabSz="1219835" rtl="0" eaLnBrk="1" latinLnBrk="0" hangingPunct="1">
        <a:defRPr sz="2400" kern="1200">
          <a:solidFill>
            <a:schemeClr val="tx1"/>
          </a:solidFill>
          <a:latin typeface="+mn-lt"/>
          <a:ea typeface="+mn-ea"/>
          <a:cs typeface="+mn-cs"/>
        </a:defRPr>
      </a:lvl2pPr>
      <a:lvl3pPr marL="1219835" algn="l" defTabSz="1219835" rtl="0" eaLnBrk="1" latinLnBrk="0" hangingPunct="1">
        <a:defRPr sz="2400" kern="1200">
          <a:solidFill>
            <a:schemeClr val="tx1"/>
          </a:solidFill>
          <a:latin typeface="+mn-lt"/>
          <a:ea typeface="+mn-ea"/>
          <a:cs typeface="+mn-cs"/>
        </a:defRPr>
      </a:lvl3pPr>
      <a:lvl4pPr marL="1828800" algn="l" defTabSz="1219835" rtl="0" eaLnBrk="1" latinLnBrk="0" hangingPunct="1">
        <a:defRPr sz="2400" kern="1200">
          <a:solidFill>
            <a:schemeClr val="tx1"/>
          </a:solidFill>
          <a:latin typeface="+mn-lt"/>
          <a:ea typeface="+mn-ea"/>
          <a:cs typeface="+mn-cs"/>
        </a:defRPr>
      </a:lvl4pPr>
      <a:lvl5pPr marL="2438400" algn="l" defTabSz="1219835" rtl="0" eaLnBrk="1" latinLnBrk="0" hangingPunct="1">
        <a:defRPr sz="2400" kern="1200">
          <a:solidFill>
            <a:schemeClr val="tx1"/>
          </a:solidFill>
          <a:latin typeface="+mn-lt"/>
          <a:ea typeface="+mn-ea"/>
          <a:cs typeface="+mn-cs"/>
        </a:defRPr>
      </a:lvl5pPr>
      <a:lvl6pPr marL="3048635" algn="l" defTabSz="1219835" rtl="0" eaLnBrk="1" latinLnBrk="0" hangingPunct="1">
        <a:defRPr sz="2400" kern="1200">
          <a:solidFill>
            <a:schemeClr val="tx1"/>
          </a:solidFill>
          <a:latin typeface="+mn-lt"/>
          <a:ea typeface="+mn-ea"/>
          <a:cs typeface="+mn-cs"/>
        </a:defRPr>
      </a:lvl6pPr>
      <a:lvl7pPr marL="3658235" algn="l" defTabSz="1219835" rtl="0" eaLnBrk="1" latinLnBrk="0" hangingPunct="1">
        <a:defRPr sz="2400" kern="1200">
          <a:solidFill>
            <a:schemeClr val="tx1"/>
          </a:solidFill>
          <a:latin typeface="+mn-lt"/>
          <a:ea typeface="+mn-ea"/>
          <a:cs typeface="+mn-cs"/>
        </a:defRPr>
      </a:lvl7pPr>
      <a:lvl8pPr marL="4267835" algn="l" defTabSz="1219835" rtl="0" eaLnBrk="1" latinLnBrk="0" hangingPunct="1">
        <a:defRPr sz="2400" kern="1200">
          <a:solidFill>
            <a:schemeClr val="tx1"/>
          </a:solidFill>
          <a:latin typeface="+mn-lt"/>
          <a:ea typeface="+mn-ea"/>
          <a:cs typeface="+mn-cs"/>
        </a:defRPr>
      </a:lvl8pPr>
      <a:lvl9pPr marL="4878070" algn="l" defTabSz="121983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0.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67.xml"/><Relationship Id="rId4" Type="http://schemas.openxmlformats.org/officeDocument/2006/relationships/image" Target="../media/image6.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9.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9.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8.xml"/><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31.png"/><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image" Target="../media/image35.png"/><Relationship Id="rId7" Type="http://schemas.openxmlformats.org/officeDocument/2006/relationships/tags" Target="../tags/tag271.xml"/><Relationship Id="rId6" Type="http://schemas.openxmlformats.org/officeDocument/2006/relationships/image" Target="../media/image34.png"/><Relationship Id="rId5" Type="http://schemas.openxmlformats.org/officeDocument/2006/relationships/tags" Target="../tags/tag270.xml"/><Relationship Id="rId4" Type="http://schemas.openxmlformats.org/officeDocument/2006/relationships/image" Target="../media/image33.png"/><Relationship Id="rId3" Type="http://schemas.openxmlformats.org/officeDocument/2006/relationships/tags" Target="../tags/tag269.xml"/><Relationship Id="rId2" Type="http://schemas.openxmlformats.org/officeDocument/2006/relationships/image" Target="../media/image32.png"/><Relationship Id="rId16" Type="http://schemas.openxmlformats.org/officeDocument/2006/relationships/slideLayout" Target="../slideLayouts/slideLayout48.xml"/><Relationship Id="rId15" Type="http://schemas.openxmlformats.org/officeDocument/2006/relationships/image" Target="../media/image41.png"/><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38.png"/><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tags" Target="../tags/tag268.xml"/></Relationships>
</file>

<file path=ppt/slides/_rels/slide2.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image" Target="../media/image6.png"/><Relationship Id="rId3" Type="http://schemas.openxmlformats.org/officeDocument/2006/relationships/tags" Target="../tags/tag253.xml"/><Relationship Id="rId2" Type="http://schemas.openxmlformats.org/officeDocument/2006/relationships/tags" Target="../tags/tag252.xml"/><Relationship Id="rId13" Type="http://schemas.openxmlformats.org/officeDocument/2006/relationships/slideLayout" Target="../slideLayouts/slideLayout2.xml"/><Relationship Id="rId12" Type="http://schemas.openxmlformats.org/officeDocument/2006/relationships/tags" Target="../tags/tag261.xml"/><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tags" Target="../tags/tag25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9.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tags" Target="../tags/tag27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4.xml"/><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image" Target="../media/image4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5.xml"/><Relationship Id="rId2" Type="http://schemas.openxmlformats.org/officeDocument/2006/relationships/image" Target="../media/image6.png"/><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6.xml"/><Relationship Id="rId2" Type="http://schemas.openxmlformats.org/officeDocument/2006/relationships/image" Target="../media/image6.png"/><Relationship Id="rId1" Type="http://schemas.openxmlformats.org/officeDocument/2006/relationships/image" Target="../media/image49.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7.xml"/><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8.xml"/><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image" Target="../media/image52.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9.xml"/><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image" Target="../media/image54.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80.xml"/><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60.png"/><Relationship Id="rId1" Type="http://schemas.openxmlformats.org/officeDocument/2006/relationships/image" Target="../media/image59.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1.xml"/><Relationship Id="rId2" Type="http://schemas.openxmlformats.org/officeDocument/2006/relationships/image" Target="../media/image61.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82.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3.xml"/><Relationship Id="rId2" Type="http://schemas.openxmlformats.org/officeDocument/2006/relationships/image" Target="../media/image65.png"/><Relationship Id="rId1" Type="http://schemas.openxmlformats.org/officeDocument/2006/relationships/image" Target="../media/image6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4.xml"/><Relationship Id="rId2" Type="http://schemas.openxmlformats.org/officeDocument/2006/relationships/image" Target="../media/image66.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85.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86.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75.png"/><Relationship Id="rId1"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7.png"/><Relationship Id="rId1" Type="http://schemas.openxmlformats.org/officeDocument/2006/relationships/image" Target="../media/image76.jpe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6.png"/><Relationship Id="rId2" Type="http://schemas.openxmlformats.org/officeDocument/2006/relationships/image" Target="../media/image79.png"/><Relationship Id="rId1"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82.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6.png"/><Relationship Id="rId1"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7.xml"/><Relationship Id="rId1"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8.xml"/><Relationship Id="rId1" Type="http://schemas.openxmlformats.org/officeDocument/2006/relationships/image" Target="../media/image6.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90.xml"/><Relationship Id="rId2" Type="http://schemas.openxmlformats.org/officeDocument/2006/relationships/image" Target="../media/image87.png"/><Relationship Id="rId1" Type="http://schemas.openxmlformats.org/officeDocument/2006/relationships/tags" Target="../tags/tag289.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89.png"/><Relationship Id="rId1" Type="http://schemas.openxmlformats.org/officeDocument/2006/relationships/image" Target="../media/image88.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91.png"/><Relationship Id="rId1" Type="http://schemas.openxmlformats.org/officeDocument/2006/relationships/image" Target="../media/image90.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6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hyperlink" Target="http://www.cnki.net/" TargetMode="Externa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tags" Target="../tags/tag29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6.png"/><Relationship Id="rId1" Type="http://schemas.openxmlformats.org/officeDocument/2006/relationships/image" Target="../media/image95.png"/></Relationships>
</file>

<file path=ppt/slides/_rels/slide52.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image" Target="../media/image104.png"/><Relationship Id="rId7" Type="http://schemas.openxmlformats.org/officeDocument/2006/relationships/image" Target="../media/image103.png"/><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98.png"/><Relationship Id="rId15" Type="http://schemas.openxmlformats.org/officeDocument/2006/relationships/slideLayout" Target="../slideLayouts/slideLayout19.xml"/><Relationship Id="rId14" Type="http://schemas.openxmlformats.org/officeDocument/2006/relationships/tags" Target="../tags/tag292.xml"/><Relationship Id="rId13" Type="http://schemas.openxmlformats.org/officeDocument/2006/relationships/image" Target="../media/image109.GIF"/><Relationship Id="rId12" Type="http://schemas.openxmlformats.org/officeDocument/2006/relationships/image" Target="../media/image108.png"/><Relationship Id="rId11" Type="http://schemas.openxmlformats.org/officeDocument/2006/relationships/image" Target="../media/image107.png"/><Relationship Id="rId10" Type="http://schemas.openxmlformats.org/officeDocument/2006/relationships/image" Target="../media/image106.png"/><Relationship Id="rId1" Type="http://schemas.openxmlformats.org/officeDocument/2006/relationships/image" Target="../media/image97.pn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293.xml"/><Relationship Id="rId2" Type="http://schemas.openxmlformats.org/officeDocument/2006/relationships/image" Target="../media/image116.jpeg"/><Relationship Id="rId1" Type="http://schemas.openxmlformats.org/officeDocument/2006/relationships/image" Target="../media/image115.png"/></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33.xml"/><Relationship Id="rId7" Type="http://schemas.openxmlformats.org/officeDocument/2006/relationships/tags" Target="../tags/tag29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33.xml"/><Relationship Id="rId5" Type="http://schemas.openxmlformats.org/officeDocument/2006/relationships/themeOverride" Target="../theme/themeOverride1.xml"/><Relationship Id="rId4" Type="http://schemas.openxmlformats.org/officeDocument/2006/relationships/tags" Target="../tags/tag295.xml"/><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57.xml.rels><?xml version="1.0" encoding="UTF-8" standalone="yes"?>
<Relationships xmlns="http://schemas.openxmlformats.org/package/2006/relationships"><Relationship Id="rId9" Type="http://schemas.openxmlformats.org/officeDocument/2006/relationships/image" Target="../media/image134.png"/><Relationship Id="rId8" Type="http://schemas.openxmlformats.org/officeDocument/2006/relationships/image" Target="../media/image133.png"/><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0" Type="http://schemas.openxmlformats.org/officeDocument/2006/relationships/slideLayout" Target="../slideLayouts/slideLayout33.xml"/><Relationship Id="rId1" Type="http://schemas.openxmlformats.org/officeDocument/2006/relationships/image" Target="../media/image126.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themeOverride" Target="../theme/themeOverride2.xml"/><Relationship Id="rId2" Type="http://schemas.openxmlformats.org/officeDocument/2006/relationships/tags" Target="../tags/tag296.xml"/><Relationship Id="rId1" Type="http://schemas.openxmlformats.org/officeDocument/2006/relationships/image" Target="../media/image135.pn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tags" Target="../tags/tag299.xml"/><Relationship Id="rId4" Type="http://schemas.openxmlformats.org/officeDocument/2006/relationships/image" Target="../media/image137.png"/><Relationship Id="rId3" Type="http://schemas.openxmlformats.org/officeDocument/2006/relationships/tags" Target="../tags/tag298.xml"/><Relationship Id="rId2" Type="http://schemas.openxmlformats.org/officeDocument/2006/relationships/image" Target="../media/image136.jpeg"/><Relationship Id="rId1" Type="http://schemas.openxmlformats.org/officeDocument/2006/relationships/tags" Target="../tags/tag297.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64.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138.png"/><Relationship Id="rId1" Type="http://schemas.openxmlformats.org/officeDocument/2006/relationships/tags" Target="../tags/tag30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tags" Target="../tags/tag26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6.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标题 49"/>
          <p:cNvSpPr>
            <a:spLocks noGrp="1"/>
          </p:cNvSpPr>
          <p:nvPr>
            <p:ph type="ctrTitle"/>
          </p:nvPr>
        </p:nvSpPr>
        <p:spPr>
          <a:xfrm>
            <a:off x="60325" y="1394460"/>
            <a:ext cx="7451090" cy="1852295"/>
          </a:xfrm>
        </p:spPr>
        <p:txBody>
          <a:bodyPr>
            <a:normAutofit/>
          </a:bodyPr>
          <a:lstStyle/>
          <a:p>
            <a:pPr algn="ctr"/>
            <a:r>
              <a:rPr lang="zh-CN" altLang="en-US" sz="4400">
                <a:solidFill>
                  <a:schemeClr val="accent1">
                    <a:lumMod val="75000"/>
                  </a:schemeClr>
                </a:solidFill>
                <a:latin typeface="微软雅黑" panose="020B0503020204020204" charset="-122"/>
                <a:ea typeface="微软雅黑" panose="020B0503020204020204" charset="-122"/>
              </a:rPr>
              <a:t>巧用CNKI，助力学术科研</a:t>
            </a:r>
            <a:endParaRPr lang="zh-CN" altLang="en-US" sz="4400">
              <a:solidFill>
                <a:schemeClr val="accent1">
                  <a:lumMod val="75000"/>
                </a:schemeClr>
              </a:solidFill>
              <a:latin typeface="微软雅黑" panose="020B0503020204020204" charset="-122"/>
              <a:ea typeface="微软雅黑" panose="020B0503020204020204" charset="-122"/>
            </a:endParaRPr>
          </a:p>
        </p:txBody>
      </p:sp>
      <p:sp>
        <p:nvSpPr>
          <p:cNvPr id="52" name="副标题 51"/>
          <p:cNvSpPr>
            <a:spLocks noGrp="1"/>
          </p:cNvSpPr>
          <p:nvPr>
            <p:ph type="subTitle" idx="1"/>
          </p:nvPr>
        </p:nvSpPr>
        <p:spPr>
          <a:xfrm>
            <a:off x="60259" y="3822928"/>
            <a:ext cx="5331375" cy="684650"/>
          </a:xfrm>
        </p:spPr>
        <p:txBody>
          <a:bodyPr>
            <a:noAutofit/>
          </a:bodyPr>
          <a:lstStyle/>
          <a:p>
            <a:pPr algn="ctr"/>
            <a:r>
              <a:rPr lang="zh-CN" altLang="en-US" sz="1900" dirty="0"/>
              <a:t>同方知网（北京）技术有限公司</a:t>
            </a:r>
            <a:endParaRPr lang="zh-CN" altLang="en-US" sz="1900" dirty="0"/>
          </a:p>
          <a:p>
            <a:pPr algn="ctr"/>
            <a:r>
              <a:rPr lang="zh-CN" altLang="en-US" sz="1900" dirty="0"/>
              <a:t>安徽分公司</a:t>
            </a:r>
            <a:endParaRPr lang="zh-CN" altLang="en-US" sz="1900" dirty="0"/>
          </a:p>
          <a:p>
            <a:pPr algn="ctr"/>
            <a:r>
              <a:rPr lang="zh-CN" altLang="en-US" sz="1900" dirty="0"/>
              <a:t>培训师</a:t>
            </a:r>
            <a:r>
              <a:rPr lang="zh-CN" altLang="en-US" sz="1900" dirty="0" smtClean="0"/>
              <a:t>：彭珊珊</a:t>
            </a:r>
            <a:endParaRPr lang="zh-CN" altLang="en-US" sz="1000" dirty="0"/>
          </a:p>
        </p:txBody>
      </p:sp>
      <p:pic>
        <p:nvPicPr>
          <p:cNvPr id="10" name="图片 9"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235780" y="1136746"/>
            <a:ext cx="10599737" cy="2209800"/>
          </a:xfrm>
          <a:prstGeom prst="rect">
            <a:avLst/>
          </a:prstGeom>
          <a:noFill/>
          <a:ln w="9525">
            <a:noFill/>
            <a:miter lim="800000"/>
            <a:headEnd/>
            <a:tailEnd/>
          </a:ln>
          <a:effectLst/>
        </p:spPr>
      </p:pic>
      <p:pic>
        <p:nvPicPr>
          <p:cNvPr id="6" name="图片 5"/>
          <p:cNvPicPr>
            <a:picLocks noChangeAspect="1"/>
          </p:cNvPicPr>
          <p:nvPr/>
        </p:nvPicPr>
        <p:blipFill>
          <a:blip r:embed="rId2"/>
          <a:stretch>
            <a:fillRect/>
          </a:stretch>
        </p:blipFill>
        <p:spPr>
          <a:xfrm>
            <a:off x="377864" y="3156479"/>
            <a:ext cx="10561905" cy="1895238"/>
          </a:xfrm>
          <a:prstGeom prst="rect">
            <a:avLst/>
          </a:prstGeom>
        </p:spPr>
      </p:pic>
      <p:sp>
        <p:nvSpPr>
          <p:cNvPr id="8" name="文本框 7"/>
          <p:cNvSpPr txBox="1"/>
          <p:nvPr/>
        </p:nvSpPr>
        <p:spPr>
          <a:xfrm>
            <a:off x="2037080" y="3647440"/>
            <a:ext cx="4662805" cy="645160"/>
          </a:xfrm>
          <a:prstGeom prst="rect">
            <a:avLst/>
          </a:prstGeom>
          <a:solidFill>
            <a:schemeClr val="accent4">
              <a:lumMod val="50000"/>
            </a:schemeClr>
          </a:solidFill>
        </p:spPr>
        <p:txBody>
          <a:bodyPr wrap="square" rtlCol="0">
            <a:spAutoFit/>
          </a:bodyPr>
          <a:lstStyle/>
          <a:p>
            <a:r>
              <a:rPr lang="zh-CN" altLang="zh-CN" b="1">
                <a:solidFill>
                  <a:schemeClr val="bg1"/>
                </a:solidFill>
              </a:rPr>
              <a:t>对文章段落中心思想词语标引后可通过知识元检索获得相关内容，进行快速学习</a:t>
            </a:r>
            <a:endParaRPr lang="zh-CN" altLang="zh-CN" b="1">
              <a:solidFill>
                <a:schemeClr val="bg1"/>
              </a:solidFill>
            </a:endParaRPr>
          </a:p>
        </p:txBody>
      </p:sp>
      <p:pic>
        <p:nvPicPr>
          <p:cNvPr id="9" name="图片 8"/>
          <p:cNvPicPr>
            <a:picLocks noChangeAspect="1"/>
          </p:cNvPicPr>
          <p:nvPr/>
        </p:nvPicPr>
        <p:blipFill>
          <a:blip r:embed="rId3"/>
          <a:stretch>
            <a:fillRect/>
          </a:stretch>
        </p:blipFill>
        <p:spPr>
          <a:xfrm>
            <a:off x="762666" y="4594953"/>
            <a:ext cx="10666667" cy="1914286"/>
          </a:xfrm>
          <a:prstGeom prst="rect">
            <a:avLst/>
          </a:prstGeom>
        </p:spPr>
      </p:pic>
      <p:sp>
        <p:nvSpPr>
          <p:cNvPr id="11" name="文本框 10"/>
          <p:cNvSpPr txBox="1"/>
          <p:nvPr/>
        </p:nvSpPr>
        <p:spPr>
          <a:xfrm>
            <a:off x="2447290" y="5052060"/>
            <a:ext cx="4252595" cy="368300"/>
          </a:xfrm>
          <a:prstGeom prst="rect">
            <a:avLst/>
          </a:prstGeom>
          <a:solidFill>
            <a:schemeClr val="accent5">
              <a:lumMod val="50000"/>
            </a:schemeClr>
          </a:solidFill>
        </p:spPr>
        <p:txBody>
          <a:bodyPr wrap="square" rtlCol="0">
            <a:spAutoFit/>
          </a:bodyPr>
          <a:lstStyle/>
          <a:p>
            <a:r>
              <a:rPr lang="zh-CN" altLang="zh-CN" b="1">
                <a:solidFill>
                  <a:schemeClr val="bg1"/>
                </a:solidFill>
              </a:rPr>
              <a:t>揭示各种类型文献之间的相互引证关系</a:t>
            </a:r>
            <a:endParaRPr lang="zh-CN" altLang="zh-CN" b="1">
              <a:solidFill>
                <a:schemeClr val="bg1"/>
              </a:solidFill>
            </a:endParaRPr>
          </a:p>
        </p:txBody>
      </p:sp>
      <p:sp>
        <p:nvSpPr>
          <p:cNvPr id="12" name="文本框 11"/>
          <p:cNvSpPr txBox="1"/>
          <p:nvPr/>
        </p:nvSpPr>
        <p:spPr>
          <a:xfrm>
            <a:off x="980350" y="442232"/>
            <a:ext cx="5225142"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检索入口</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13" name="图片 12" descr="微信图片_20200226153904"/>
          <p:cNvPicPr>
            <a:picLocks noChangeAspect="1"/>
          </p:cNvPicPr>
          <p:nvPr/>
        </p:nvPicPr>
        <p:blipFill>
          <a:blip r:embed="rId4" cstate="print"/>
          <a:stretch>
            <a:fillRect/>
          </a:stretch>
        </p:blipFill>
        <p:spPr>
          <a:xfrm>
            <a:off x="10226675" y="321945"/>
            <a:ext cx="1567815" cy="534670"/>
          </a:xfrm>
          <a:prstGeom prst="rect">
            <a:avLst/>
          </a:prstGeom>
        </p:spPr>
      </p:pic>
      <p:sp>
        <p:nvSpPr>
          <p:cNvPr id="5" name="文本框 4"/>
          <p:cNvSpPr txBox="1"/>
          <p:nvPr/>
        </p:nvSpPr>
        <p:spPr>
          <a:xfrm>
            <a:off x="517525" y="1320800"/>
            <a:ext cx="4252595" cy="368300"/>
          </a:xfrm>
          <a:prstGeom prst="rect">
            <a:avLst/>
          </a:prstGeom>
          <a:solidFill>
            <a:schemeClr val="accent5">
              <a:lumMod val="50000"/>
            </a:schemeClr>
          </a:solidFill>
        </p:spPr>
        <p:txBody>
          <a:bodyPr wrap="square" rtlCol="0">
            <a:spAutoFit/>
          </a:bodyPr>
          <a:lstStyle/>
          <a:p>
            <a:r>
              <a:rPr lang="zh-CN" altLang="zh-CN" b="1" dirty="0">
                <a:solidFill>
                  <a:schemeClr val="bg1"/>
                </a:solidFill>
              </a:rPr>
              <a:t>三种检索入口更具有指导性和逻辑性</a:t>
            </a:r>
            <a:endParaRPr lang="zh-CN" altLang="zh-CN" b="1" dirty="0">
              <a:solidFill>
                <a:schemeClr val="bg1"/>
              </a:solidFill>
            </a:endParaRPr>
          </a:p>
        </p:txBody>
      </p:sp>
      <p:sp>
        <p:nvSpPr>
          <p:cNvPr id="7" name="文本框 6"/>
          <p:cNvSpPr txBox="1"/>
          <p:nvPr/>
        </p:nvSpPr>
        <p:spPr>
          <a:xfrm>
            <a:off x="5979274" y="2526531"/>
            <a:ext cx="4625036" cy="369332"/>
          </a:xfrm>
          <a:prstGeom prst="rect">
            <a:avLst/>
          </a:prstGeom>
          <a:solidFill>
            <a:schemeClr val="accent5">
              <a:lumMod val="50000"/>
            </a:schemeClr>
          </a:solidFill>
        </p:spPr>
        <p:txBody>
          <a:bodyPr wrap="square" rtlCol="0">
            <a:spAutoFit/>
          </a:bodyPr>
          <a:lstStyle/>
          <a:p>
            <a:r>
              <a:rPr lang="zh-CN" altLang="en-US" b="1" dirty="0" smtClean="0">
                <a:solidFill>
                  <a:schemeClr val="bg1"/>
                </a:solidFill>
              </a:rPr>
              <a:t>新库默认具有公共按字段的全资源类型检索</a:t>
            </a:r>
            <a:endParaRPr lang="zh-CN" altLang="zh-CN" b="1" dirty="0">
              <a:solidFill>
                <a:schemeClr val="bg1"/>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p:cNvSpPr txBox="1"/>
          <p:nvPr/>
        </p:nvSpPr>
        <p:spPr>
          <a:xfrm>
            <a:off x="324514" y="516085"/>
            <a:ext cx="11463020" cy="829945"/>
          </a:xfrm>
          <a:prstGeom prst="rect">
            <a:avLst/>
          </a:prstGeom>
          <a:noFill/>
        </p:spPr>
        <p:txBody>
          <a:bodyPr wrap="square" rtlCol="0" anchor="t">
            <a:spAutoFit/>
          </a:bodyPr>
          <a:lstStyle/>
          <a:p>
            <a:pPr indent="609600" fontAlgn="auto">
              <a:lnSpc>
                <a:spcPct val="100000"/>
              </a:lnSpc>
              <a:spcAft>
                <a:spcPts val="600"/>
              </a:spcAft>
              <a:defRPr/>
              <a:extLst>
                <a:ext uri="{35155182-B16C-46BC-9424-99874614C6A1}">
                  <wpsdc:indentchars xmlns:wpsdc="http://www.wps.cn/officeDocument/2017/drawingmlCustomData" val="200" checksum="4158780845"/>
                </a:ext>
              </a:extLst>
            </a:pP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基于</a:t>
            </a:r>
            <a:r>
              <a:rPr lang="zh-CN" altLang="en-US" sz="24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智能检索新技术</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和</a:t>
            </a:r>
            <a:r>
              <a:rPr lang="zh-CN" altLang="en-US" sz="24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网络首发出版新模式</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的文献检索功能，能够更精准的检索各类中外文文献，检索内容更前沿、更快速。</a:t>
            </a:r>
            <a:endParaRPr lang="zh-CN" altLang="en-US" sz="2400" dirty="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1"/>
          <a:stretch>
            <a:fillRect/>
          </a:stretch>
        </p:blipFill>
        <p:spPr>
          <a:xfrm>
            <a:off x="794727" y="1731958"/>
            <a:ext cx="10294620" cy="4666615"/>
          </a:xfrm>
          <a:prstGeom prst="rect">
            <a:avLst/>
          </a:prstGeom>
        </p:spPr>
      </p:pic>
      <p:sp>
        <p:nvSpPr>
          <p:cNvPr id="10" name="矩形标注 9"/>
          <p:cNvSpPr/>
          <p:nvPr/>
        </p:nvSpPr>
        <p:spPr>
          <a:xfrm>
            <a:off x="6037580" y="2633345"/>
            <a:ext cx="2644140" cy="617220"/>
          </a:xfrm>
          <a:prstGeom prst="wedgeRectCallout">
            <a:avLst>
              <a:gd name="adj1" fmla="val -66992"/>
              <a:gd name="adj2" fmla="val -19547"/>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400" b="1">
                <a:solidFill>
                  <a:schemeClr val="tx1"/>
                </a:solidFill>
                <a:latin typeface="黑体" panose="02010609060101010101" charset="-122"/>
                <a:ea typeface="黑体" panose="02010609060101010101" charset="-122"/>
              </a:rPr>
              <a:t>中外文统一检索</a:t>
            </a:r>
            <a:endParaRPr lang="zh-CN" altLang="en-US" sz="2400" b="1">
              <a:solidFill>
                <a:schemeClr val="tx1"/>
              </a:solidFill>
              <a:latin typeface="黑体" panose="02010609060101010101" charset="-122"/>
              <a:ea typeface="黑体" panose="02010609060101010101" charset="-122"/>
            </a:endParaRPr>
          </a:p>
        </p:txBody>
      </p:sp>
      <p:sp>
        <p:nvSpPr>
          <p:cNvPr id="11" name="矩形标注 10"/>
          <p:cNvSpPr/>
          <p:nvPr/>
        </p:nvSpPr>
        <p:spPr>
          <a:xfrm>
            <a:off x="4373880" y="3920490"/>
            <a:ext cx="3054985" cy="617220"/>
          </a:xfrm>
          <a:prstGeom prst="wedgeRectCallout">
            <a:avLst>
              <a:gd name="adj1" fmla="val -66992"/>
              <a:gd name="adj2" fmla="val -1954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黑体" panose="02010609060101010101" charset="-122"/>
                <a:ea typeface="黑体" panose="02010609060101010101" charset="-122"/>
              </a:rPr>
              <a:t>多个检索项自由切换</a:t>
            </a:r>
            <a:endParaRPr lang="zh-CN" altLang="en-US" sz="2400" b="1">
              <a:solidFill>
                <a:schemeClr val="tx1"/>
              </a:solidFill>
              <a:latin typeface="黑体" panose="02010609060101010101" charset="-122"/>
              <a:ea typeface="黑体" panose="02010609060101010101" charset="-122"/>
            </a:endParaRPr>
          </a:p>
        </p:txBody>
      </p:sp>
      <p:pic>
        <p:nvPicPr>
          <p:cNvPr id="12" name="图片 11"/>
          <p:cNvPicPr>
            <a:picLocks noChangeAspect="1"/>
          </p:cNvPicPr>
          <p:nvPr/>
        </p:nvPicPr>
        <p:blipFill>
          <a:blip r:embed="rId2"/>
          <a:stretch>
            <a:fillRect/>
          </a:stretch>
        </p:blipFill>
        <p:spPr>
          <a:xfrm>
            <a:off x="2829295" y="2294511"/>
            <a:ext cx="963295" cy="3792220"/>
          </a:xfrm>
          <a:prstGeom prst="rect">
            <a:avLst/>
          </a:prstGeom>
          <a:ln>
            <a:solidFill>
              <a:schemeClr val="bg1"/>
            </a:solidFill>
          </a:ln>
        </p:spPr>
      </p:pic>
      <p:sp>
        <p:nvSpPr>
          <p:cNvPr id="14" name="矩形 13"/>
          <p:cNvSpPr/>
          <p:nvPr/>
        </p:nvSpPr>
        <p:spPr>
          <a:xfrm>
            <a:off x="2961564" y="3698543"/>
            <a:ext cx="750627" cy="477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029803" y="4462818"/>
            <a:ext cx="545910" cy="163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947916" y="4872251"/>
            <a:ext cx="627797" cy="232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3" presetClass="entr" presetSubtype="3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plus(out)">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5875" y="257447"/>
            <a:ext cx="5225142" cy="460375"/>
          </a:xfrm>
          <a:prstGeom prst="rect">
            <a:avLst/>
          </a:prstGeom>
          <a:noFill/>
        </p:spPr>
        <p:txBody>
          <a:bodyPr wrap="square" rtlCol="0">
            <a:spAutoFit/>
          </a:bodyPr>
          <a:lstStyle/>
          <a:p>
            <a:r>
              <a:rPr lang="zh-CN" altLang="zh-CN" sz="2400" dirty="0" smtClean="0">
                <a:solidFill>
                  <a:schemeClr val="tx1"/>
                </a:solidFill>
                <a:latin typeface="微软雅黑" panose="020B0503020204020204" charset="-122"/>
                <a:ea typeface="微软雅黑" panose="020B0503020204020204" charset="-122"/>
                <a:cs typeface="微软雅黑" panose="020B0503020204020204" charset="-122"/>
              </a:rPr>
              <a:t>同一个页面实现中英文切换</a:t>
            </a:r>
            <a:endParaRPr lang="zh-CN" altLang="zh-CN" sz="24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1115154" y="918105"/>
            <a:ext cx="9499600" cy="5154930"/>
          </a:xfrm>
          <a:prstGeom prst="rect">
            <a:avLst/>
          </a:prstGeom>
        </p:spPr>
      </p:pic>
      <p:sp>
        <p:nvSpPr>
          <p:cNvPr id="11" name="文本框 10"/>
          <p:cNvSpPr txBox="1"/>
          <p:nvPr/>
        </p:nvSpPr>
        <p:spPr>
          <a:xfrm>
            <a:off x="5733083" y="3376020"/>
            <a:ext cx="4526280" cy="368300"/>
          </a:xfrm>
          <a:prstGeom prst="rect">
            <a:avLst/>
          </a:prstGeom>
          <a:solidFill>
            <a:schemeClr val="accent5">
              <a:lumMod val="50000"/>
            </a:schemeClr>
          </a:solidFill>
        </p:spPr>
        <p:txBody>
          <a:bodyPr wrap="none" rtlCol="0" anchor="t">
            <a:spAutoFit/>
          </a:bodyPr>
          <a:lstStyle/>
          <a:p>
            <a:r>
              <a:rPr lang="zh-CN" altLang="en-US" dirty="0">
                <a:solidFill>
                  <a:schemeClr val="bg1"/>
                </a:solidFill>
                <a:sym typeface="+mn-ea"/>
              </a:rPr>
              <a:t>外文资源与中文资源的完全统一、无缝融合</a:t>
            </a:r>
            <a:endParaRPr lang="zh-CN" altLang="en-US" dirty="0">
              <a:solidFill>
                <a:schemeClr val="bg1"/>
              </a:solidFill>
              <a:sym typeface="+mn-ea"/>
            </a:endParaRPr>
          </a:p>
        </p:txBody>
      </p:sp>
      <p:sp>
        <p:nvSpPr>
          <p:cNvPr id="7" name="矩形 6"/>
          <p:cNvSpPr/>
          <p:nvPr/>
        </p:nvSpPr>
        <p:spPr bwMode="auto">
          <a:xfrm>
            <a:off x="1050878" y="2169994"/>
            <a:ext cx="1992573" cy="4107976"/>
          </a:xfrm>
          <a:prstGeom prst="rect">
            <a:avLst/>
          </a:prstGeom>
          <a:ln>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8" name="矩形 7"/>
          <p:cNvSpPr/>
          <p:nvPr/>
        </p:nvSpPr>
        <p:spPr bwMode="auto">
          <a:xfrm>
            <a:off x="3166281" y="1583140"/>
            <a:ext cx="6714698" cy="887105"/>
          </a:xfrm>
          <a:prstGeom prst="rect">
            <a:avLst/>
          </a:prstGeom>
          <a:ln>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10" name="文本框 10"/>
          <p:cNvSpPr txBox="1"/>
          <p:nvPr/>
        </p:nvSpPr>
        <p:spPr>
          <a:xfrm>
            <a:off x="1409018" y="2586725"/>
            <a:ext cx="2723823" cy="369332"/>
          </a:xfrm>
          <a:prstGeom prst="rect">
            <a:avLst/>
          </a:prstGeom>
          <a:solidFill>
            <a:schemeClr val="accent5">
              <a:lumMod val="50000"/>
            </a:schemeClr>
          </a:solidFill>
        </p:spPr>
        <p:txBody>
          <a:bodyPr wrap="none" rtlCol="0" anchor="t">
            <a:spAutoFit/>
          </a:bodyPr>
          <a:lstStyle/>
          <a:p>
            <a:r>
              <a:rPr lang="zh-CN" altLang="en-US" dirty="0" smtClean="0">
                <a:solidFill>
                  <a:schemeClr val="bg1"/>
                </a:solidFill>
                <a:sym typeface="+mn-ea"/>
              </a:rPr>
              <a:t>文献来源类型个性化选择</a:t>
            </a:r>
            <a:endParaRPr lang="zh-CN" altLang="en-US" dirty="0">
              <a:solidFill>
                <a:schemeClr val="bg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94005" y="1684418"/>
            <a:ext cx="11536680" cy="3932555"/>
          </a:xfrm>
          <a:prstGeom prst="rect">
            <a:avLst/>
          </a:prstGeom>
        </p:spPr>
      </p:pic>
      <p:pic>
        <p:nvPicPr>
          <p:cNvPr id="5" name="图片 4"/>
          <p:cNvPicPr>
            <a:picLocks noChangeAspect="1"/>
          </p:cNvPicPr>
          <p:nvPr/>
        </p:nvPicPr>
        <p:blipFill>
          <a:blip r:embed="rId2"/>
          <a:stretch>
            <a:fillRect/>
          </a:stretch>
        </p:blipFill>
        <p:spPr>
          <a:xfrm>
            <a:off x="1787525" y="1923178"/>
            <a:ext cx="7562850" cy="4371975"/>
          </a:xfrm>
          <a:prstGeom prst="rect">
            <a:avLst/>
          </a:prstGeom>
          <a:ln>
            <a:solidFill>
              <a:schemeClr val="accent1"/>
            </a:solidFill>
          </a:ln>
        </p:spPr>
      </p:pic>
      <p:sp>
        <p:nvSpPr>
          <p:cNvPr id="6" name="TextBox 5"/>
          <p:cNvSpPr txBox="1"/>
          <p:nvPr/>
        </p:nvSpPr>
        <p:spPr>
          <a:xfrm>
            <a:off x="996287" y="477672"/>
            <a:ext cx="3916907" cy="461665"/>
          </a:xfrm>
          <a:prstGeom prst="rect">
            <a:avLst/>
          </a:prstGeom>
          <a:noFill/>
        </p:spPr>
        <p:txBody>
          <a:bodyPr wrap="square" rtlCol="0">
            <a:spAutoFit/>
          </a:bodyPr>
          <a:lstStyle/>
          <a:p>
            <a:r>
              <a:rPr lang="zh-CN" altLang="en-US" sz="2400" dirty="0" smtClean="0">
                <a:latin typeface="微软雅黑" panose="020B0503020204020204" charset="-122"/>
                <a:ea typeface="微软雅黑" panose="020B0503020204020204" charset="-122"/>
                <a:cs typeface="宋体" panose="02010600030101010101" pitchFamily="2" charset="-122"/>
                <a:sym typeface="思源黑体" panose="020B0400000000000000" pitchFamily="34" charset="-122"/>
              </a:rPr>
              <a:t>跨库与单库</a:t>
            </a:r>
            <a:r>
              <a:rPr lang="en-US" sz="2400" dirty="0" err="1" smtClean="0">
                <a:latin typeface="微软雅黑" panose="020B0503020204020204" charset="-122"/>
                <a:ea typeface="微软雅黑" panose="020B0503020204020204" charset="-122"/>
                <a:cs typeface="宋体" panose="02010600030101010101" pitchFamily="2" charset="-122"/>
                <a:sym typeface="思源黑体" panose="020B0400000000000000" pitchFamily="34" charset="-122"/>
              </a:rPr>
              <a:t>检索</a:t>
            </a:r>
            <a:endParaRPr lang="zh-CN" altLang="en-US" sz="24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6820" y="447947"/>
            <a:ext cx="5225142"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高级检索</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9" name="文本框 8"/>
          <p:cNvSpPr txBox="1"/>
          <p:nvPr/>
        </p:nvSpPr>
        <p:spPr>
          <a:xfrm>
            <a:off x="5902325" y="2664005"/>
            <a:ext cx="3383280" cy="368300"/>
          </a:xfrm>
          <a:prstGeom prst="rect">
            <a:avLst/>
          </a:prstGeom>
          <a:solidFill>
            <a:schemeClr val="accent5">
              <a:lumMod val="75000"/>
            </a:schemeClr>
          </a:solidFill>
        </p:spPr>
        <p:txBody>
          <a:bodyPr wrap="none" rtlCol="0" anchor="t">
            <a:spAutoFit/>
          </a:bodyPr>
          <a:lstStyle/>
          <a:p>
            <a:r>
              <a:rPr lang="zh-CN" altLang="en-US" dirty="0">
                <a:solidFill>
                  <a:schemeClr val="bg1"/>
                </a:solidFill>
                <a:sym typeface="+mn-ea"/>
              </a:rPr>
              <a:t>检索条件越多，检索结果越精准</a:t>
            </a:r>
            <a:endParaRPr lang="zh-CN" altLang="en-US" dirty="0">
              <a:solidFill>
                <a:schemeClr val="bg1"/>
              </a:solidFill>
              <a:sym typeface="+mn-ea"/>
            </a:endParaRPr>
          </a:p>
        </p:txBody>
      </p:sp>
      <p:pic>
        <p:nvPicPr>
          <p:cNvPr id="33" name="图片 32"/>
          <p:cNvPicPr>
            <a:picLocks noChangeAspect="1"/>
          </p:cNvPicPr>
          <p:nvPr/>
        </p:nvPicPr>
        <p:blipFill>
          <a:blip r:embed="rId1"/>
          <a:stretch>
            <a:fillRect/>
          </a:stretch>
        </p:blipFill>
        <p:spPr>
          <a:xfrm>
            <a:off x="205105" y="1419955"/>
            <a:ext cx="11898630" cy="1835785"/>
          </a:xfrm>
          <a:prstGeom prst="rect">
            <a:avLst/>
          </a:prstGeom>
        </p:spPr>
      </p:pic>
      <p:pic>
        <p:nvPicPr>
          <p:cNvPr id="34" name="图片 4"/>
          <p:cNvPicPr>
            <a:picLocks noChangeAspect="1"/>
          </p:cNvPicPr>
          <p:nvPr/>
        </p:nvPicPr>
        <p:blipFill>
          <a:blip r:embed="rId2"/>
          <a:stretch>
            <a:fillRect/>
          </a:stretch>
        </p:blipFill>
        <p:spPr>
          <a:xfrm>
            <a:off x="132715" y="1515840"/>
            <a:ext cx="11926570" cy="5039360"/>
          </a:xfrm>
          <a:prstGeom prst="rect">
            <a:avLst/>
          </a:prstGeom>
          <a:noFill/>
          <a:ln>
            <a:noFill/>
          </a:ln>
        </p:spPr>
      </p:pic>
      <p:sp>
        <p:nvSpPr>
          <p:cNvPr id="37" name="标题 1"/>
          <p:cNvSpPr txBox="1"/>
          <p:nvPr/>
        </p:nvSpPr>
        <p:spPr>
          <a:xfrm>
            <a:off x="2301240" y="1339310"/>
            <a:ext cx="3486150" cy="424180"/>
          </a:xfrm>
          <a:prstGeom prst="rect">
            <a:avLst/>
          </a:prstGeom>
          <a:solidFill>
            <a:srgbClr val="FFFF00"/>
          </a:solidFill>
          <a:ln w="9525">
            <a:noFill/>
            <a:miter/>
          </a:ln>
        </p:spPr>
        <p:txBody>
          <a:bodyPr wrap="square" anchor="t"/>
          <a:lstStyle/>
          <a:p>
            <a:pPr marL="1905" lvl="0" indent="0" algn="ctr">
              <a:buFont typeface="Wingdings" panose="05000000000000000000" charset="0"/>
              <a:buNone/>
            </a:pPr>
            <a:r>
              <a:rPr lang="zh-CN" altLang="en-US" sz="2400" b="1" dirty="0">
                <a:solidFill>
                  <a:srgbClr val="000000"/>
                </a:solidFill>
                <a:latin typeface="宋体" panose="02010600030101010101" pitchFamily="2" charset="-122"/>
                <a:ea typeface="宋体" panose="02010600030101010101" pitchFamily="2" charset="-122"/>
              </a:rPr>
              <a:t>同时输入多个关键词</a:t>
            </a:r>
            <a:endParaRPr lang="zh-CN" altLang="en-US" sz="2400" b="1" dirty="0">
              <a:solidFill>
                <a:srgbClr val="000000"/>
              </a:solidFill>
              <a:latin typeface="宋体" panose="02010600030101010101" pitchFamily="2" charset="-122"/>
              <a:ea typeface="宋体" panose="02010600030101010101" pitchFamily="2" charset="-122"/>
            </a:endParaRPr>
          </a:p>
        </p:txBody>
      </p:sp>
      <p:sp>
        <p:nvSpPr>
          <p:cNvPr id="38" name="标题 1"/>
          <p:cNvSpPr txBox="1"/>
          <p:nvPr/>
        </p:nvSpPr>
        <p:spPr>
          <a:xfrm>
            <a:off x="7185660" y="4619085"/>
            <a:ext cx="5107305" cy="424180"/>
          </a:xfrm>
          <a:prstGeom prst="rect">
            <a:avLst/>
          </a:prstGeom>
          <a:solidFill>
            <a:srgbClr val="FFFF00"/>
          </a:solidFill>
          <a:ln w="9525">
            <a:noFill/>
            <a:miter/>
          </a:ln>
        </p:spPr>
        <p:txBody>
          <a:bodyPr wrap="square" anchor="t"/>
          <a:lstStyle/>
          <a:p>
            <a:pPr marL="1905" lvl="0" indent="0" algn="ctr">
              <a:buFont typeface="Wingdings" panose="05000000000000000000" charset="0"/>
              <a:buNone/>
            </a:pPr>
            <a:r>
              <a:rPr lang="zh-CN" altLang="en-US" sz="2400" b="1" dirty="0">
                <a:solidFill>
                  <a:srgbClr val="000000"/>
                </a:solidFill>
                <a:latin typeface="宋体" panose="02010600030101010101" pitchFamily="2" charset="-122"/>
                <a:ea typeface="宋体" panose="02010600030101010101" pitchFamily="2" charset="-122"/>
              </a:rPr>
              <a:t>进一步限定时间、来源、基金等</a:t>
            </a:r>
            <a:endParaRPr lang="zh-CN" altLang="en-US" sz="2400" b="1" dirty="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
                                        </p:tgtEl>
                                        <p:attrNameLst>
                                          <p:attrName>style.visibility</p:attrName>
                                        </p:attrNameLst>
                                      </p:cBhvr>
                                      <p:to>
                                        <p:strVal val="visible"/>
                                      </p:to>
                                    </p:set>
                                    <p:anim calcmode="discrete" valueType="clr">
                                      <p:cBhvr override="childStyle">
                                        <p:cTn id="12"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
                                        </p:tgtEl>
                                        <p:attrNameLst>
                                          <p:attrName>fillcolor</p:attrName>
                                        </p:attrNameLst>
                                      </p:cBhvr>
                                      <p:tavLst>
                                        <p:tav tm="0">
                                          <p:val>
                                            <p:clrVal>
                                              <a:schemeClr val="accent2"/>
                                            </p:clrVal>
                                          </p:val>
                                        </p:tav>
                                        <p:tav tm="50000">
                                          <p:val>
                                            <p:clrVal>
                                              <a:schemeClr val="hlink"/>
                                            </p:clrVal>
                                          </p:val>
                                        </p:tav>
                                      </p:tavLst>
                                    </p:anim>
                                    <p:set>
                                      <p:cBhvr>
                                        <p:cTn id="14" dur="80"/>
                                        <p:tgtEl>
                                          <p:spTgt spid="3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8"/>
                                        </p:tgtEl>
                                        <p:attrNameLst>
                                          <p:attrName>style.visibility</p:attrName>
                                        </p:attrNameLst>
                                      </p:cBhvr>
                                      <p:to>
                                        <p:strVal val="visible"/>
                                      </p:to>
                                    </p:set>
                                    <p:anim calcmode="discrete" valueType="clr">
                                      <p:cBhvr override="childStyle">
                                        <p:cTn id="19"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8"/>
                                        </p:tgtEl>
                                        <p:attrNameLst>
                                          <p:attrName>fillcolor</p:attrName>
                                        </p:attrNameLst>
                                      </p:cBhvr>
                                      <p:tavLst>
                                        <p:tav tm="0">
                                          <p:val>
                                            <p:clrVal>
                                              <a:schemeClr val="accent2"/>
                                            </p:clrVal>
                                          </p:val>
                                        </p:tav>
                                        <p:tav tm="50000">
                                          <p:val>
                                            <p:clrVal>
                                              <a:schemeClr val="hlink"/>
                                            </p:clrVal>
                                          </p:val>
                                        </p:tav>
                                      </p:tavLst>
                                    </p:anim>
                                    <p:set>
                                      <p:cBhvr>
                                        <p:cTn id="21"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p:txBody>
          <a:bodyPr/>
          <a:p>
            <a:endParaRPr lang="zh-CN" altLang="en-US"/>
          </a:p>
        </p:txBody>
      </p:sp>
      <p:pic>
        <p:nvPicPr>
          <p:cNvPr id="7" name="内容占位符 6" descr="C:\Users\86188\Desktop\图\25.png25"/>
          <p:cNvPicPr>
            <a:picLocks noGrp="1" noChangeAspect="1"/>
          </p:cNvPicPr>
          <p:nvPr>
            <p:ph idx="4294967295"/>
          </p:nvPr>
        </p:nvPicPr>
        <p:blipFill>
          <a:blip r:embed="rId1"/>
          <a:srcRect/>
          <a:stretch>
            <a:fillRect/>
          </a:stretch>
        </p:blipFill>
        <p:spPr>
          <a:xfrm>
            <a:off x="1130300" y="1412240"/>
            <a:ext cx="10057765" cy="5179060"/>
          </a:xfrm>
          <a:prstGeom prst="rect">
            <a:avLst/>
          </a:prstGeom>
        </p:spPr>
      </p:pic>
      <p:sp>
        <p:nvSpPr>
          <p:cNvPr id="9" name="矩形 8"/>
          <p:cNvSpPr/>
          <p:nvPr/>
        </p:nvSpPr>
        <p:spPr>
          <a:xfrm>
            <a:off x="6583680" y="249555"/>
            <a:ext cx="3595370" cy="147510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t>句子检索可以检索同一段或者同一句含有需要查找的有关联的几个</a:t>
            </a:r>
            <a:r>
              <a:rPr lang="en-US" altLang="zh-CN"/>
              <a:t>“</a:t>
            </a:r>
            <a:r>
              <a:rPr lang="zh-CN" altLang="en-US"/>
              <a:t>关键词</a:t>
            </a:r>
            <a:r>
              <a:rPr lang="en-US" altLang="zh-CN"/>
              <a:t>”</a:t>
            </a:r>
            <a:r>
              <a:rPr lang="zh-CN" altLang="en-US"/>
              <a:t>，直接定位到文献碎片化的语句。</a:t>
            </a:r>
            <a:endParaRPr lang="zh-CN" altLang="en-US"/>
          </a:p>
        </p:txBody>
      </p:sp>
      <p:sp>
        <p:nvSpPr>
          <p:cNvPr id="194" name=" 194"/>
          <p:cNvSpPr/>
          <p:nvPr/>
        </p:nvSpPr>
        <p:spPr>
          <a:xfrm>
            <a:off x="10179050" y="4450715"/>
            <a:ext cx="1800225" cy="1080135"/>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a:solidFill>
                  <a:srgbClr val="FFFFFF"/>
                </a:solidFill>
              </a:rPr>
              <a:t>所见即所得</a:t>
            </a:r>
            <a:endParaRPr lang="zh-CN" altLang="en-US">
              <a:solidFill>
                <a:srgbClr val="FFFFFF"/>
              </a:solidFill>
            </a:endParaRPr>
          </a:p>
        </p:txBody>
      </p:sp>
      <p:pic>
        <p:nvPicPr>
          <p:cNvPr id="8" name="图片 7" descr="C:\Users\86188\Desktop\图\26.png26"/>
          <p:cNvPicPr>
            <a:picLocks noChangeAspect="1"/>
          </p:cNvPicPr>
          <p:nvPr/>
        </p:nvPicPr>
        <p:blipFill>
          <a:blip r:embed="rId2"/>
          <a:srcRect/>
          <a:stretch>
            <a:fillRect/>
          </a:stretch>
        </p:blipFill>
        <p:spPr>
          <a:xfrm>
            <a:off x="0" y="1412240"/>
            <a:ext cx="12210415" cy="5179060"/>
          </a:xfrm>
          <a:prstGeom prst="rect">
            <a:avLst/>
          </a:prstGeom>
        </p:spPr>
      </p:pic>
      <p:sp>
        <p:nvSpPr>
          <p:cNvPr id="2" name="文本框 1"/>
          <p:cNvSpPr txBox="1"/>
          <p:nvPr/>
        </p:nvSpPr>
        <p:spPr>
          <a:xfrm>
            <a:off x="676820" y="447947"/>
            <a:ext cx="5225142" cy="460375"/>
          </a:xfrm>
          <a:prstGeom prst="rect">
            <a:avLst/>
          </a:prstGeom>
          <a:noFill/>
        </p:spPr>
        <p:txBody>
          <a:bodyPr wrap="square" rtlCol="0">
            <a:spAutoFit/>
          </a:bodyPr>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句子</a:t>
            </a:r>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检索</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61975" y="1605915"/>
            <a:ext cx="11630025" cy="2486025"/>
          </a:xfrm>
          <a:prstGeom prst="rect">
            <a:avLst/>
          </a:prstGeom>
        </p:spPr>
      </p:pic>
      <p:sp>
        <p:nvSpPr>
          <p:cNvPr id="6" name="文本框 5"/>
          <p:cNvSpPr txBox="1"/>
          <p:nvPr/>
        </p:nvSpPr>
        <p:spPr>
          <a:xfrm>
            <a:off x="5904865" y="2228215"/>
            <a:ext cx="2826385" cy="506730"/>
          </a:xfrm>
          <a:prstGeom prst="rect">
            <a:avLst/>
          </a:prstGeom>
          <a:solidFill>
            <a:schemeClr val="accent5">
              <a:lumMod val="50000"/>
            </a:schemeClr>
          </a:solidFill>
        </p:spPr>
        <p:txBody>
          <a:bodyPr wrap="square" rtlCol="0" anchor="t">
            <a:spAutoFit/>
          </a:bodyPr>
          <a:lstStyle/>
          <a:p>
            <a:pPr algn="ctr">
              <a:lnSpc>
                <a:spcPct val="150000"/>
              </a:lnSpc>
            </a:pPr>
            <a:r>
              <a:rPr lang="zh-CN" altLang="en-US" dirty="0">
                <a:solidFill>
                  <a:schemeClr val="bg1"/>
                </a:solidFill>
                <a:sym typeface="+mn-ea"/>
              </a:rPr>
              <a:t>可用于查找概念、定义</a:t>
            </a:r>
            <a:endParaRPr lang="zh-CN" altLang="en-US" dirty="0">
              <a:solidFill>
                <a:schemeClr val="bg1"/>
              </a:solidFill>
              <a:sym typeface="+mn-ea"/>
            </a:endParaRPr>
          </a:p>
        </p:txBody>
      </p:sp>
      <p:pic>
        <p:nvPicPr>
          <p:cNvPr id="7" name="图片 6"/>
          <p:cNvPicPr>
            <a:picLocks noChangeAspect="1"/>
          </p:cNvPicPr>
          <p:nvPr/>
        </p:nvPicPr>
        <p:blipFill>
          <a:blip r:embed="rId2"/>
          <a:stretch>
            <a:fillRect/>
          </a:stretch>
        </p:blipFill>
        <p:spPr>
          <a:xfrm>
            <a:off x="1352550" y="1417955"/>
            <a:ext cx="9486900" cy="3362325"/>
          </a:xfrm>
          <a:prstGeom prst="rect">
            <a:avLst/>
          </a:prstGeom>
        </p:spPr>
      </p:pic>
      <p:sp>
        <p:nvSpPr>
          <p:cNvPr id="14" name="矩形 13"/>
          <p:cNvSpPr/>
          <p:nvPr/>
        </p:nvSpPr>
        <p:spPr>
          <a:xfrm>
            <a:off x="5702300" y="4990465"/>
            <a:ext cx="4894580" cy="391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dirty="0">
                <a:solidFill>
                  <a:schemeClr val="bg1"/>
                </a:solidFill>
              </a:rPr>
              <a:t>每一个概念阐释都有明确的文章、作者出处</a:t>
            </a:r>
            <a:endParaRPr lang="zh-CN" altLang="en-US" dirty="0">
              <a:solidFill>
                <a:schemeClr val="bg1"/>
              </a:solidFill>
            </a:endParaRPr>
          </a:p>
        </p:txBody>
      </p:sp>
      <p:sp>
        <p:nvSpPr>
          <p:cNvPr id="10" name="文本框 9"/>
          <p:cNvSpPr txBox="1"/>
          <p:nvPr/>
        </p:nvSpPr>
        <p:spPr>
          <a:xfrm>
            <a:off x="679360" y="506367"/>
            <a:ext cx="5225142"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句子</a:t>
            </a:r>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检索</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ppt_h*1.125000"/>
                                          </p:val>
                                        </p:tav>
                                        <p:tav tm="100000">
                                          <p:val>
                                            <p:strVal val="#ppt_y"/>
                                          </p:val>
                                        </p:tav>
                                      </p:tavLst>
                                    </p:anim>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25382" y="1225957"/>
            <a:ext cx="11258550" cy="5227955"/>
          </a:xfrm>
          <a:prstGeom prst="rect">
            <a:avLst/>
          </a:prstGeom>
        </p:spPr>
      </p:pic>
      <p:pic>
        <p:nvPicPr>
          <p:cNvPr id="5" name="图片 4"/>
          <p:cNvPicPr>
            <a:picLocks noChangeAspect="1"/>
          </p:cNvPicPr>
          <p:nvPr/>
        </p:nvPicPr>
        <p:blipFill>
          <a:blip r:embed="rId2"/>
          <a:stretch>
            <a:fillRect/>
          </a:stretch>
        </p:blipFill>
        <p:spPr>
          <a:xfrm>
            <a:off x="2779632" y="2558187"/>
            <a:ext cx="1924050" cy="3895725"/>
          </a:xfrm>
          <a:prstGeom prst="rect">
            <a:avLst/>
          </a:prstGeom>
          <a:ln>
            <a:solidFill>
              <a:schemeClr val="accent1"/>
            </a:solidFill>
          </a:ln>
        </p:spPr>
      </p:pic>
      <p:sp>
        <p:nvSpPr>
          <p:cNvPr id="6" name="矩形 5"/>
          <p:cNvSpPr/>
          <p:nvPr/>
        </p:nvSpPr>
        <p:spPr>
          <a:xfrm>
            <a:off x="8816577" y="1967002"/>
            <a:ext cx="2508885" cy="303847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宋体" panose="02010600030101010101" pitchFamily="2" charset="-122"/>
              <a:ea typeface="宋体" panose="02010600030101010101" pitchFamily="2" charset="-122"/>
            </a:endParaRPr>
          </a:p>
        </p:txBody>
      </p:sp>
      <p:sp>
        <p:nvSpPr>
          <p:cNvPr id="7" name="矩形 6"/>
          <p:cNvSpPr/>
          <p:nvPr/>
        </p:nvSpPr>
        <p:spPr>
          <a:xfrm>
            <a:off x="10741262" y="2002562"/>
            <a:ext cx="370840" cy="36258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3"/>
          <a:stretch>
            <a:fillRect/>
          </a:stretch>
        </p:blipFill>
        <p:spPr>
          <a:xfrm>
            <a:off x="5350747" y="1792377"/>
            <a:ext cx="5088890" cy="3388360"/>
          </a:xfrm>
          <a:prstGeom prst="rect">
            <a:avLst/>
          </a:prstGeom>
          <a:ln>
            <a:solidFill>
              <a:schemeClr val="accent1"/>
            </a:solidFill>
          </a:ln>
        </p:spPr>
      </p:pic>
      <p:sp>
        <p:nvSpPr>
          <p:cNvPr id="9" name="文本框 9"/>
          <p:cNvSpPr txBox="1"/>
          <p:nvPr/>
        </p:nvSpPr>
        <p:spPr>
          <a:xfrm>
            <a:off x="679360" y="506367"/>
            <a:ext cx="5225142" cy="46166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专业检索</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47961" y="925706"/>
            <a:ext cx="11258550" cy="5227955"/>
          </a:xfrm>
          <a:prstGeom prst="rect">
            <a:avLst/>
          </a:prstGeom>
        </p:spPr>
      </p:pic>
      <p:sp>
        <p:nvSpPr>
          <p:cNvPr id="5" name="矩形 4"/>
          <p:cNvSpPr/>
          <p:nvPr/>
        </p:nvSpPr>
        <p:spPr>
          <a:xfrm>
            <a:off x="2745721" y="1958851"/>
            <a:ext cx="4273550" cy="4108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0000"/>
                </a:solidFill>
              </a:rPr>
              <a:t>SU='人工'*'智能' and KY='神经网络' </a:t>
            </a:r>
            <a:endParaRPr lang="zh-CN" altLang="en-US">
              <a:solidFill>
                <a:srgbClr val="FF0000"/>
              </a:solidFill>
            </a:endParaRPr>
          </a:p>
        </p:txBody>
      </p:sp>
      <p:pic>
        <p:nvPicPr>
          <p:cNvPr id="6" name="图片 5"/>
          <p:cNvPicPr>
            <a:picLocks noChangeAspect="1"/>
          </p:cNvPicPr>
          <p:nvPr/>
        </p:nvPicPr>
        <p:blipFill>
          <a:blip r:embed="rId2"/>
          <a:stretch>
            <a:fillRect/>
          </a:stretch>
        </p:blipFill>
        <p:spPr>
          <a:xfrm>
            <a:off x="251820" y="1131692"/>
            <a:ext cx="11442065" cy="5226685"/>
          </a:xfrm>
          <a:prstGeom prst="rect">
            <a:avLst/>
          </a:prstGeom>
        </p:spPr>
      </p:pic>
      <p:sp>
        <p:nvSpPr>
          <p:cNvPr id="7" name="文本框 9"/>
          <p:cNvSpPr txBox="1"/>
          <p:nvPr/>
        </p:nvSpPr>
        <p:spPr>
          <a:xfrm>
            <a:off x="665712" y="342594"/>
            <a:ext cx="5225142" cy="46166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专业检索</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8"/>
          <p:cNvSpPr txBox="1"/>
          <p:nvPr/>
        </p:nvSpPr>
        <p:spPr>
          <a:xfrm>
            <a:off x="1884851" y="1730924"/>
            <a:ext cx="9267825" cy="3599815"/>
          </a:xfrm>
          <a:prstGeom prst="rect">
            <a:avLst/>
          </a:prstGeom>
          <a:noFill/>
        </p:spPr>
        <p:txBody>
          <a:bodyPr wrap="square" rtlCol="0" anchor="t">
            <a:spAutoFit/>
          </a:bodyPr>
          <a:lstStyle/>
          <a:p>
            <a:pPr indent="0" algn="ctr" fontAlgn="auto">
              <a:lnSpc>
                <a:spcPct val="150000"/>
              </a:lnSpc>
              <a:buFont typeface="Wingdings" panose="05000000000000000000" charset="0"/>
              <a:buNone/>
            </a:pPr>
            <a:r>
              <a:rPr lang="zh-CN" altLang="en-US" sz="3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注意</a:t>
            </a:r>
            <a:endParaRPr lang="zh-CN" altLang="en-US" sz="3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342900" indent="0" fontAlgn="auto">
              <a:lnSpc>
                <a:spcPct val="150000"/>
              </a:lnSpc>
              <a:buFont typeface="Wingdings" panose="05000000000000000000" charset="0"/>
              <a:buChar char="l"/>
            </a:pPr>
            <a:r>
              <a:rPr lang="zh-CN" altLang="en-US" sz="2400" dirty="0">
                <a:latin typeface="宋体" panose="02010600030101010101" pitchFamily="2" charset="-122"/>
                <a:ea typeface="宋体" panose="02010600030101010101" pitchFamily="2" charset="-122"/>
                <a:cs typeface="宋体" panose="02010600030101010101" pitchFamily="2" charset="-122"/>
              </a:rPr>
              <a:t>所有符号和英文字母，都必须使用</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英文半角字符</a:t>
            </a:r>
            <a:r>
              <a:rPr lang="zh-CN" altLang="en-US" sz="2400" dirty="0">
                <a:latin typeface="宋体" panose="02010600030101010101" pitchFamily="2" charset="-122"/>
                <a:ea typeface="宋体" panose="02010600030101010101" pitchFamily="2" charset="-122"/>
                <a:cs typeface="宋体" panose="02010600030101010101" pitchFamily="2" charset="-122"/>
              </a:rPr>
              <a:t>； </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marL="342900" indent="0" fontAlgn="auto">
              <a:lnSpc>
                <a:spcPct val="150000"/>
              </a:lnSpc>
              <a:buFont typeface="Wingdings" panose="05000000000000000000" charset="0"/>
              <a:buChar char="l"/>
            </a:pPr>
            <a:r>
              <a:rPr lang="zh-CN" altLang="en-US" sz="2400" dirty="0">
                <a:latin typeface="宋体" panose="02010600030101010101" pitchFamily="2" charset="-122"/>
                <a:ea typeface="宋体" panose="02010600030101010101" pitchFamily="2" charset="-122"/>
                <a:cs typeface="宋体" panose="02010600030101010101" pitchFamily="2" charset="-122"/>
              </a:rPr>
              <a:t>“AND”、“OR”、“NOT”分别表示“与”、“或”、“非”逻辑运算，可自由组合，优先级需用英文半角圆括号“()”确定； </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marL="342900" indent="0" fontAlgn="auto">
              <a:lnSpc>
                <a:spcPct val="150000"/>
              </a:lnSpc>
              <a:buFont typeface="Wingdings" panose="05000000000000000000" charset="0"/>
              <a:buChar char="l"/>
            </a:pPr>
            <a:r>
              <a:rPr lang="zh-CN" altLang="en-US" sz="2400" dirty="0">
                <a:latin typeface="宋体" panose="02010600030101010101" pitchFamily="2" charset="-122"/>
                <a:ea typeface="宋体" panose="02010600030101010101" pitchFamily="2" charset="-122"/>
                <a:cs typeface="宋体" panose="02010600030101010101" pitchFamily="2" charset="-122"/>
              </a:rPr>
              <a:t>逻辑关系符号“AND(与)”、“OR(或)”、“NOT(非)”前后要空一个字节。</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500"/>
                            </p:stCondLst>
                            <p:childTnLst>
                              <p:par>
                                <p:cTn id="19" presetID="3" presetClass="exit" presetSubtype="10" fill="hold" grpId="1" nodeType="after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nvPr>
        </p:nvSpPr>
        <p:spPr/>
        <p:txBody>
          <a:bodyPr/>
          <a:p>
            <a:endParaRPr lang="zh-CN" altLang="en-US"/>
          </a:p>
        </p:txBody>
      </p:sp>
      <p:sp>
        <p:nvSpPr>
          <p:cNvPr id="13" name="副标题 12"/>
          <p:cNvSpPr>
            <a:spLocks noGrp="1"/>
          </p:cNvSpPr>
          <p:nvPr>
            <p:ph type="subTitle" idx="1"/>
          </p:nvPr>
        </p:nvSpPr>
        <p:spPr/>
        <p:txBody>
          <a:bodyPr/>
          <a:p>
            <a:endParaRPr lang="zh-CN" altLang="en-US"/>
          </a:p>
        </p:txBody>
      </p:sp>
      <p:pic>
        <p:nvPicPr>
          <p:cNvPr id="7" name="图片 6"/>
          <p:cNvPicPr>
            <a:picLocks noChangeAspect="1"/>
          </p:cNvPicPr>
          <p:nvPr>
            <p:custDataLst>
              <p:tags r:id="rId1"/>
            </p:custDataLst>
          </p:nvPr>
        </p:nvPicPr>
        <p:blipFill>
          <a:blip r:embed="rId2"/>
          <a:stretch>
            <a:fillRect/>
          </a:stretch>
        </p:blipFill>
        <p:spPr>
          <a:xfrm>
            <a:off x="581025" y="1007745"/>
            <a:ext cx="11029950" cy="5629275"/>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709295" y="1007745"/>
            <a:ext cx="11249025" cy="5534025"/>
          </a:xfrm>
          <a:prstGeom prst="rect">
            <a:avLst/>
          </a:prstGeom>
        </p:spPr>
      </p:pic>
      <p:pic>
        <p:nvPicPr>
          <p:cNvPr id="3" name="图片 2" descr="C:\Users\86188\Desktop\1.png1"/>
          <p:cNvPicPr>
            <a:picLocks noChangeAspect="1"/>
          </p:cNvPicPr>
          <p:nvPr>
            <p:custDataLst>
              <p:tags r:id="rId5"/>
            </p:custDataLst>
          </p:nvPr>
        </p:nvPicPr>
        <p:blipFill>
          <a:blip r:embed="rId6"/>
          <a:srcRect/>
          <a:stretch>
            <a:fillRect/>
          </a:stretch>
        </p:blipFill>
        <p:spPr>
          <a:xfrm>
            <a:off x="495300" y="905510"/>
            <a:ext cx="11382375" cy="5500370"/>
          </a:xfrm>
          <a:prstGeom prst="rect">
            <a:avLst/>
          </a:prstGeom>
        </p:spPr>
      </p:pic>
      <p:pic>
        <p:nvPicPr>
          <p:cNvPr id="6" name="图片 5" descr="C:\Users\86188\Desktop\2.png2"/>
          <p:cNvPicPr>
            <a:picLocks noChangeAspect="1"/>
          </p:cNvPicPr>
          <p:nvPr>
            <p:custDataLst>
              <p:tags r:id="rId7"/>
            </p:custDataLst>
          </p:nvPr>
        </p:nvPicPr>
        <p:blipFill>
          <a:blip r:embed="rId8"/>
          <a:srcRect/>
          <a:stretch>
            <a:fillRect/>
          </a:stretch>
        </p:blipFill>
        <p:spPr>
          <a:xfrm>
            <a:off x="338455" y="911225"/>
            <a:ext cx="11539220" cy="5630545"/>
          </a:xfrm>
          <a:prstGeom prst="rect">
            <a:avLst/>
          </a:prstGeom>
        </p:spPr>
      </p:pic>
      <p:pic>
        <p:nvPicPr>
          <p:cNvPr id="4" name="图片 3" descr="3"/>
          <p:cNvPicPr>
            <a:picLocks noChangeAspect="1"/>
          </p:cNvPicPr>
          <p:nvPr>
            <p:custDataLst>
              <p:tags r:id="rId9"/>
            </p:custDataLst>
          </p:nvPr>
        </p:nvPicPr>
        <p:blipFill>
          <a:blip r:embed="rId10"/>
          <a:stretch>
            <a:fillRect/>
          </a:stretch>
        </p:blipFill>
        <p:spPr>
          <a:xfrm>
            <a:off x="253365" y="911225"/>
            <a:ext cx="11685270" cy="5855970"/>
          </a:xfrm>
          <a:prstGeom prst="rect">
            <a:avLst/>
          </a:prstGeom>
        </p:spPr>
      </p:pic>
      <p:pic>
        <p:nvPicPr>
          <p:cNvPr id="5" name="图片 4" descr="31"/>
          <p:cNvPicPr>
            <a:picLocks noChangeAspect="1"/>
          </p:cNvPicPr>
          <p:nvPr/>
        </p:nvPicPr>
        <p:blipFill>
          <a:blip r:embed="rId11"/>
          <a:stretch>
            <a:fillRect/>
          </a:stretch>
        </p:blipFill>
        <p:spPr>
          <a:xfrm>
            <a:off x="338455" y="862330"/>
            <a:ext cx="11374755" cy="5825490"/>
          </a:xfrm>
          <a:prstGeom prst="rect">
            <a:avLst/>
          </a:prstGeom>
        </p:spPr>
      </p:pic>
      <p:pic>
        <p:nvPicPr>
          <p:cNvPr id="8" name="图片 7" descr="32"/>
          <p:cNvPicPr>
            <a:picLocks noChangeAspect="1"/>
          </p:cNvPicPr>
          <p:nvPr/>
        </p:nvPicPr>
        <p:blipFill>
          <a:blip r:embed="rId12"/>
          <a:stretch>
            <a:fillRect/>
          </a:stretch>
        </p:blipFill>
        <p:spPr>
          <a:xfrm>
            <a:off x="534035" y="852805"/>
            <a:ext cx="11148695" cy="5843270"/>
          </a:xfrm>
          <a:prstGeom prst="rect">
            <a:avLst/>
          </a:prstGeom>
        </p:spPr>
      </p:pic>
      <p:pic>
        <p:nvPicPr>
          <p:cNvPr id="10" name="图片 9" descr="33"/>
          <p:cNvPicPr>
            <a:picLocks noChangeAspect="1"/>
          </p:cNvPicPr>
          <p:nvPr/>
        </p:nvPicPr>
        <p:blipFill>
          <a:blip r:embed="rId13"/>
          <a:stretch>
            <a:fillRect/>
          </a:stretch>
        </p:blipFill>
        <p:spPr>
          <a:xfrm>
            <a:off x="495300" y="1007745"/>
            <a:ext cx="11025505" cy="5723255"/>
          </a:xfrm>
          <a:prstGeom prst="rect">
            <a:avLst/>
          </a:prstGeom>
        </p:spPr>
      </p:pic>
      <p:pic>
        <p:nvPicPr>
          <p:cNvPr id="11" name="图片 10" descr="34"/>
          <p:cNvPicPr>
            <a:picLocks noChangeAspect="1"/>
          </p:cNvPicPr>
          <p:nvPr/>
        </p:nvPicPr>
        <p:blipFill>
          <a:blip r:embed="rId14"/>
          <a:stretch>
            <a:fillRect/>
          </a:stretch>
        </p:blipFill>
        <p:spPr>
          <a:xfrm>
            <a:off x="418465" y="1243330"/>
            <a:ext cx="11520170" cy="5523865"/>
          </a:xfrm>
          <a:prstGeom prst="rect">
            <a:avLst/>
          </a:prstGeom>
        </p:spPr>
      </p:pic>
      <p:pic>
        <p:nvPicPr>
          <p:cNvPr id="12" name="图片 11" descr="35"/>
          <p:cNvPicPr>
            <a:picLocks noChangeAspect="1"/>
          </p:cNvPicPr>
          <p:nvPr/>
        </p:nvPicPr>
        <p:blipFill>
          <a:blip r:embed="rId15"/>
          <a:stretch>
            <a:fillRect/>
          </a:stretch>
        </p:blipFill>
        <p:spPr>
          <a:xfrm>
            <a:off x="4342765" y="635635"/>
            <a:ext cx="6667500" cy="6181725"/>
          </a:xfrm>
          <a:prstGeom prst="rect">
            <a:avLst/>
          </a:prstGeom>
        </p:spPr>
      </p:pic>
      <p:sp>
        <p:nvSpPr>
          <p:cNvPr id="31" name="文本框 30"/>
          <p:cNvSpPr txBox="1"/>
          <p:nvPr/>
        </p:nvSpPr>
        <p:spPr>
          <a:xfrm>
            <a:off x="1007745" y="264160"/>
            <a:ext cx="6653530" cy="460375"/>
          </a:xfrm>
          <a:prstGeom prst="rect">
            <a:avLst/>
          </a:prstGeom>
          <a:noFill/>
        </p:spPr>
        <p:txBody>
          <a:bodyPr wrap="square" rtlCol="0">
            <a:spAutoFit/>
          </a:bodyPr>
          <a:p>
            <a:r>
              <a:rPr lang="zh-CN" altLang="en-US" sz="2400" b="1" spc="100" dirty="0">
                <a:solidFill>
                  <a:schemeClr val="accent1"/>
                </a:solidFill>
                <a:latin typeface="微软雅黑" panose="020B0503020204020204" charset="-122"/>
                <a:ea typeface="微软雅黑" panose="020B0503020204020204" charset="-122"/>
              </a:rPr>
              <a:t>期刊导航</a:t>
            </a:r>
            <a:endParaRPr lang="zh-CN" altLang="en-US" sz="2400" b="1" spc="100" dirty="0">
              <a:solidFill>
                <a:schemeClr val="accent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立方体 19"/>
          <p:cNvSpPr/>
          <p:nvPr>
            <p:custDataLst>
              <p:tags r:id="rId1"/>
            </p:custDataLst>
          </p:nvPr>
        </p:nvSpPr>
        <p:spPr>
          <a:xfrm>
            <a:off x="1449705" y="1370051"/>
            <a:ext cx="1502196" cy="3601326"/>
          </a:xfrm>
          <a:prstGeom prst="cube">
            <a:avLst>
              <a:gd name="adj" fmla="val 88345"/>
            </a:avLst>
          </a:prstGeom>
          <a:solidFill>
            <a:srgbClr val="1AA3AA"/>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5" name="立方体 34"/>
          <p:cNvSpPr/>
          <p:nvPr>
            <p:custDataLst>
              <p:tags r:id="rId2"/>
            </p:custDataLst>
          </p:nvPr>
        </p:nvSpPr>
        <p:spPr>
          <a:xfrm>
            <a:off x="2182537" y="1728796"/>
            <a:ext cx="1352415" cy="3242581"/>
          </a:xfrm>
          <a:prstGeom prst="cube">
            <a:avLst>
              <a:gd name="adj" fmla="val 85731"/>
            </a:avLst>
          </a:prstGeom>
          <a:solidFill>
            <a:srgbClr val="3498DB"/>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6" name="立方体 35"/>
          <p:cNvSpPr/>
          <p:nvPr>
            <p:custDataLst>
              <p:tags r:id="rId3"/>
            </p:custDataLst>
          </p:nvPr>
        </p:nvSpPr>
        <p:spPr>
          <a:xfrm>
            <a:off x="2821117" y="2284082"/>
            <a:ext cx="1120802" cy="2687295"/>
          </a:xfrm>
          <a:prstGeom prst="cube">
            <a:avLst>
              <a:gd name="adj" fmla="val 85731"/>
            </a:avLst>
          </a:prstGeom>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pic>
        <p:nvPicPr>
          <p:cNvPr id="11" name="图片 10" descr="微信图片_20200226153904"/>
          <p:cNvPicPr>
            <a:picLocks noChangeAspect="1"/>
          </p:cNvPicPr>
          <p:nvPr/>
        </p:nvPicPr>
        <p:blipFill>
          <a:blip r:embed="rId4" cstate="print"/>
          <a:stretch>
            <a:fillRect/>
          </a:stretch>
        </p:blipFill>
        <p:spPr>
          <a:xfrm>
            <a:off x="10150475" y="321945"/>
            <a:ext cx="1567815" cy="534670"/>
          </a:xfrm>
          <a:prstGeom prst="rect">
            <a:avLst/>
          </a:prstGeom>
        </p:spPr>
      </p:pic>
      <p:grpSp>
        <p:nvGrpSpPr>
          <p:cNvPr id="19" name="组合 18"/>
          <p:cNvGrpSpPr/>
          <p:nvPr/>
        </p:nvGrpSpPr>
        <p:grpSpPr>
          <a:xfrm>
            <a:off x="4631055" y="2177415"/>
            <a:ext cx="5840730" cy="2318385"/>
            <a:chOff x="7686" y="2941"/>
            <a:chExt cx="9198" cy="3651"/>
          </a:xfrm>
        </p:grpSpPr>
        <p:grpSp>
          <p:nvGrpSpPr>
            <p:cNvPr id="12" name="组合 11"/>
            <p:cNvGrpSpPr/>
            <p:nvPr/>
          </p:nvGrpSpPr>
          <p:grpSpPr>
            <a:xfrm>
              <a:off x="7688" y="3070"/>
              <a:ext cx="267" cy="1302"/>
              <a:chOff x="8230" y="4698"/>
              <a:chExt cx="267" cy="1302"/>
            </a:xfrm>
          </p:grpSpPr>
          <p:sp>
            <p:nvSpPr>
              <p:cNvPr id="5" name="椭圆 4"/>
              <p:cNvSpPr/>
              <p:nvPr>
                <p:custDataLst>
                  <p:tags r:id="rId5"/>
                </p:custDataLst>
              </p:nvPr>
            </p:nvSpPr>
            <p:spPr bwMode="auto">
              <a:xfrm flipH="1">
                <a:off x="8230" y="4698"/>
                <a:ext cx="267" cy="267"/>
              </a:xfrm>
              <a:prstGeom prst="ellipse">
                <a:avLst/>
              </a:prstGeom>
              <a:solidFill>
                <a:schemeClr val="accent3">
                  <a:lumMod val="50000"/>
                </a:schemeClr>
              </a:solidFill>
              <a:ln w="9525">
                <a:noFill/>
                <a:round/>
              </a:ln>
            </p:spPr>
            <p:txBody>
              <a:bodyPr anchor="ctr"/>
              <a:lstStyle/>
              <a:p>
                <a:pPr algn="ctr">
                  <a:lnSpc>
                    <a:spcPct val="120000"/>
                  </a:lnSpc>
                </a:pPr>
                <a:endParaRPr>
                  <a:solidFill>
                    <a:schemeClr val="tx2">
                      <a:lumMod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 name="椭圆 5"/>
              <p:cNvSpPr/>
              <p:nvPr>
                <p:custDataLst>
                  <p:tags r:id="rId6"/>
                </p:custDataLst>
              </p:nvPr>
            </p:nvSpPr>
            <p:spPr bwMode="auto">
              <a:xfrm flipH="1">
                <a:off x="8230" y="5733"/>
                <a:ext cx="267" cy="267"/>
              </a:xfrm>
              <a:prstGeom prst="ellipse">
                <a:avLst/>
              </a:prstGeom>
              <a:solidFill>
                <a:srgbClr val="1AA3AA"/>
              </a:solidFill>
              <a:ln w="9525">
                <a:noFill/>
                <a:round/>
              </a:ln>
            </p:spPr>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grpSp>
        <p:grpSp>
          <p:nvGrpSpPr>
            <p:cNvPr id="18" name="组合 17"/>
            <p:cNvGrpSpPr/>
            <p:nvPr/>
          </p:nvGrpSpPr>
          <p:grpSpPr>
            <a:xfrm>
              <a:off x="7686" y="2941"/>
              <a:ext cx="9198" cy="3651"/>
              <a:chOff x="7888" y="3597"/>
              <a:chExt cx="9198" cy="3651"/>
            </a:xfrm>
          </p:grpSpPr>
          <p:grpSp>
            <p:nvGrpSpPr>
              <p:cNvPr id="9" name="组合 8"/>
              <p:cNvGrpSpPr/>
              <p:nvPr/>
            </p:nvGrpSpPr>
            <p:grpSpPr>
              <a:xfrm>
                <a:off x="7888" y="3597"/>
                <a:ext cx="9198" cy="2812"/>
                <a:chOff x="7963" y="4642"/>
                <a:chExt cx="9198" cy="2812"/>
              </a:xfrm>
            </p:grpSpPr>
            <p:grpSp>
              <p:nvGrpSpPr>
                <p:cNvPr id="7" name="组合 6"/>
                <p:cNvGrpSpPr/>
                <p:nvPr/>
              </p:nvGrpSpPr>
              <p:grpSpPr>
                <a:xfrm>
                  <a:off x="8230" y="4642"/>
                  <a:ext cx="8931" cy="1723"/>
                  <a:chOff x="8639" y="4226"/>
                  <a:chExt cx="8931" cy="1723"/>
                </a:xfrm>
              </p:grpSpPr>
              <p:sp>
                <p:nvSpPr>
                  <p:cNvPr id="16" name="文本框 15"/>
                  <p:cNvSpPr txBox="1"/>
                  <p:nvPr>
                    <p:custDataLst>
                      <p:tags r:id="rId7"/>
                    </p:custDataLst>
                  </p:nvPr>
                </p:nvSpPr>
                <p:spPr bwMode="auto">
                  <a:xfrm>
                    <a:off x="8639" y="4226"/>
                    <a:ext cx="8931" cy="670"/>
                  </a:xfrm>
                  <a:prstGeom prst="rect">
                    <a:avLst/>
                  </a:prstGeom>
                  <a:noFill/>
                </p:spPr>
                <p:txBody>
                  <a:bodyPr wrap="square" lIns="90000" tIns="46800" rIns="90000" bIns="0" anchor="b" anchorCtr="0">
                    <a:noAutofit/>
                  </a:bodyPr>
                  <a:lstStyle/>
                  <a:p>
                    <a:pPr>
                      <a:lnSpc>
                        <a:spcPct val="130000"/>
                      </a:lnSpc>
                    </a:pPr>
                    <a:r>
                      <a:rPr lang="en-US" altLang="zh-CN" sz="2800" spc="300">
                        <a:solidFill>
                          <a:schemeClr val="tx2">
                            <a:lumMod val="25000"/>
                          </a:schemeClr>
                        </a:solidFill>
                        <a:latin typeface="Arial" panose="020B0604020202020204" pitchFamily="34" charset="0"/>
                        <a:ea typeface="微软雅黑" panose="020B0503020204020204" charset="-122"/>
                        <a:cs typeface="+mn-ea"/>
                        <a:sym typeface="Arial" panose="020B0604020202020204" pitchFamily="34" charset="0"/>
                      </a:rPr>
                      <a:t>01 CNKI</a:t>
                    </a:r>
                    <a:r>
                      <a:rPr lang="zh-CN" altLang="en-US" sz="2800" spc="300">
                        <a:solidFill>
                          <a:schemeClr val="tx2">
                            <a:lumMod val="25000"/>
                          </a:schemeClr>
                        </a:solidFill>
                        <a:latin typeface="Arial" panose="020B0604020202020204" pitchFamily="34" charset="0"/>
                        <a:ea typeface="微软雅黑" panose="020B0503020204020204" charset="-122"/>
                        <a:cs typeface="+mn-ea"/>
                        <a:sym typeface="Arial" panose="020B0604020202020204" pitchFamily="34" charset="0"/>
                      </a:rPr>
                      <a:t>数据库总体介绍</a:t>
                    </a:r>
                    <a:endParaRPr lang="zh-CN" altLang="en-US" sz="2800" spc="300">
                      <a:solidFill>
                        <a:schemeClr val="tx2">
                          <a:lumMod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文本框 13"/>
                  <p:cNvSpPr txBox="1"/>
                  <p:nvPr>
                    <p:custDataLst>
                      <p:tags r:id="rId8"/>
                    </p:custDataLst>
                  </p:nvPr>
                </p:nvSpPr>
                <p:spPr bwMode="auto">
                  <a:xfrm>
                    <a:off x="8639" y="5279"/>
                    <a:ext cx="8931" cy="670"/>
                  </a:xfrm>
                  <a:prstGeom prst="rect">
                    <a:avLst/>
                  </a:prstGeom>
                  <a:noFill/>
                </p:spPr>
                <p:txBody>
                  <a:bodyPr wrap="square" lIns="90000" tIns="46800" rIns="90000" bIns="0" anchor="b" anchorCtr="0">
                    <a:noAutofit/>
                  </a:bodyPr>
                  <a:lstStyle/>
                  <a:p>
                    <a:pPr>
                      <a:lnSpc>
                        <a:spcPct val="130000"/>
                      </a:lnSpc>
                    </a:pPr>
                    <a:r>
                      <a:rPr lang="en-US" altLang="zh-CN" sz="2800" spc="300">
                        <a:solidFill>
                          <a:srgbClr val="1AA3AA"/>
                        </a:solidFill>
                        <a:latin typeface="Arial" panose="020B0604020202020204" pitchFamily="34" charset="0"/>
                        <a:ea typeface="微软雅黑" panose="020B0503020204020204" charset="-122"/>
                        <a:cs typeface="+mn-ea"/>
                        <a:sym typeface="Arial" panose="020B0604020202020204" pitchFamily="34" charset="0"/>
                      </a:rPr>
                      <a:t>02 CNKI</a:t>
                    </a:r>
                    <a:r>
                      <a:rPr lang="zh-CN" altLang="en-US" sz="2800" spc="300">
                        <a:solidFill>
                          <a:srgbClr val="1AA3AA"/>
                        </a:solidFill>
                        <a:latin typeface="Arial" panose="020B0604020202020204" pitchFamily="34" charset="0"/>
                        <a:ea typeface="微软雅黑" panose="020B0503020204020204" charset="-122"/>
                        <a:cs typeface="+mn-ea"/>
                        <a:sym typeface="Arial" panose="020B0604020202020204" pitchFamily="34" charset="0"/>
                      </a:rPr>
                      <a:t>总库高效使用方法</a:t>
                    </a:r>
                    <a:endParaRPr lang="zh-CN" altLang="en-US" sz="2800" spc="300">
                      <a:solidFill>
                        <a:srgbClr val="1AA3AA"/>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2" name="文本框 1"/>
                <p:cNvSpPr txBox="1"/>
                <p:nvPr>
                  <p:custDataLst>
                    <p:tags r:id="rId9"/>
                  </p:custDataLst>
                </p:nvPr>
              </p:nvSpPr>
              <p:spPr bwMode="auto">
                <a:xfrm>
                  <a:off x="8230" y="6784"/>
                  <a:ext cx="8931" cy="670"/>
                </a:xfrm>
                <a:prstGeom prst="rect">
                  <a:avLst/>
                </a:prstGeom>
                <a:noFill/>
              </p:spPr>
              <p:txBody>
                <a:bodyPr wrap="square" lIns="90000" tIns="46800" rIns="90000" bIns="0" anchor="b" anchorCtr="0">
                  <a:noAutofit/>
                </a:bodyPr>
                <a:lstStyle/>
                <a:p>
                  <a:pPr>
                    <a:lnSpc>
                      <a:spcPct val="130000"/>
                    </a:lnSpc>
                  </a:pPr>
                  <a:r>
                    <a:rPr lang="en-US" altLang="zh-CN" sz="2800" spc="300">
                      <a:solidFill>
                        <a:schemeClr val="accent1"/>
                      </a:solidFill>
                      <a:latin typeface="Arial" panose="020B0604020202020204" pitchFamily="34" charset="0"/>
                      <a:ea typeface="微软雅黑" panose="020B0503020204020204" charset="-122"/>
                      <a:cs typeface="+mn-ea"/>
                      <a:sym typeface="Arial" panose="020B0604020202020204" pitchFamily="34" charset="0"/>
                    </a:rPr>
                    <a:t>03 </a:t>
                  </a:r>
                  <a:r>
                    <a:rPr lang="zh-CN" altLang="zh-CN" sz="2800" spc="300">
                      <a:solidFill>
                        <a:schemeClr val="accent1"/>
                      </a:solidFill>
                      <a:latin typeface="Arial" panose="020B0604020202020204" pitchFamily="34" charset="0"/>
                      <a:ea typeface="微软雅黑" panose="020B0503020204020204" charset="-122"/>
                      <a:cs typeface="+mn-ea"/>
                      <a:sym typeface="Arial" panose="020B0604020202020204" pitchFamily="34" charset="0"/>
                    </a:rPr>
                    <a:t>知网研学平台</a:t>
                  </a:r>
                  <a:endParaRPr lang="zh-CN" altLang="zh-CN" sz="2800" spc="30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 name="椭圆 7"/>
                <p:cNvSpPr/>
                <p:nvPr>
                  <p:custDataLst>
                    <p:tags r:id="rId10"/>
                  </p:custDataLst>
                </p:nvPr>
              </p:nvSpPr>
              <p:spPr bwMode="auto">
                <a:xfrm flipH="1">
                  <a:off x="7963" y="6926"/>
                  <a:ext cx="267" cy="267"/>
                </a:xfrm>
                <a:prstGeom prst="ellipse">
                  <a:avLst/>
                </a:prstGeom>
                <a:solidFill>
                  <a:schemeClr val="accent1"/>
                </a:solidFill>
                <a:ln w="9525">
                  <a:noFill/>
                  <a:round/>
                </a:ln>
              </p:spPr>
              <p:txBody>
                <a:bodyPr anchor="ctr"/>
                <a:lstStyle/>
                <a:p>
                  <a:pPr algn="ctr">
                    <a:lnSpc>
                      <a:spcPct val="120000"/>
                    </a:lnSpc>
                  </a:pPr>
                  <a:endParaRPr>
                    <a:solidFill>
                      <a:schemeClr val="accent1"/>
                    </a:solidFill>
                    <a:latin typeface="Arial" panose="020B0604020202020204" pitchFamily="34" charset="0"/>
                    <a:ea typeface="微软雅黑" panose="020B0503020204020204" charset="-122"/>
                    <a:sym typeface="Arial" panose="020B0604020202020204" pitchFamily="34" charset="0"/>
                  </a:endParaRPr>
                </a:p>
              </p:txBody>
            </p:sp>
          </p:grpSp>
          <p:sp>
            <p:nvSpPr>
              <p:cNvPr id="4" name="椭圆 3"/>
              <p:cNvSpPr/>
              <p:nvPr>
                <p:custDataLst>
                  <p:tags r:id="rId11"/>
                </p:custDataLst>
              </p:nvPr>
            </p:nvSpPr>
            <p:spPr bwMode="auto">
              <a:xfrm flipH="1">
                <a:off x="7888" y="6981"/>
                <a:ext cx="267" cy="267"/>
              </a:xfrm>
              <a:prstGeom prst="ellipse">
                <a:avLst/>
              </a:prstGeom>
              <a:solidFill>
                <a:schemeClr val="accent5">
                  <a:lumMod val="75000"/>
                </a:schemeClr>
              </a:solidFill>
              <a:ln w="9525">
                <a:noFill/>
                <a:round/>
              </a:ln>
            </p:spPr>
            <p:txBody>
              <a:bodyPr anchor="ctr"/>
              <a:lstStyle/>
              <a:p>
                <a:pPr algn="ctr">
                  <a:lnSpc>
                    <a:spcPct val="120000"/>
                  </a:lnSpc>
                </a:pPr>
                <a:endParaRPr>
                  <a:solidFill>
                    <a:schemeClr val="accent1"/>
                  </a:solidFill>
                  <a:latin typeface="Arial" panose="020B0604020202020204" pitchFamily="34" charset="0"/>
                  <a:ea typeface="微软雅黑" panose="020B0503020204020204" charset="-122"/>
                  <a:sym typeface="Arial" panose="020B0604020202020204" pitchFamily="34" charset="0"/>
                </a:endParaRPr>
              </a:p>
            </p:txBody>
          </p:sp>
        </p:grpSp>
      </p:gr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77290" y="314960"/>
            <a:ext cx="3489960" cy="460375"/>
          </a:xfrm>
          <a:prstGeom prst="rect">
            <a:avLst/>
          </a:prstGeom>
          <a:noFill/>
        </p:spPr>
        <p:txBody>
          <a:bodyPr wrap="square" rtlCol="0">
            <a:spAutoFit/>
          </a:bodyPr>
          <a:p>
            <a:r>
              <a:rPr lang="zh-CN" altLang="en-US" sz="2400" b="1">
                <a:solidFill>
                  <a:schemeClr val="accent4">
                    <a:lumMod val="50000"/>
                  </a:schemeClr>
                </a:solidFill>
              </a:rPr>
              <a:t>新型出版模式</a:t>
            </a:r>
            <a:endParaRPr lang="zh-CN" altLang="en-US" sz="2400" b="1">
              <a:solidFill>
                <a:schemeClr val="accent4">
                  <a:lumMod val="50000"/>
                </a:schemeClr>
              </a:solidFill>
            </a:endParaRPr>
          </a:p>
        </p:txBody>
      </p:sp>
      <p:pic>
        <p:nvPicPr>
          <p:cNvPr id="3" name="图片 2" descr="31"/>
          <p:cNvPicPr>
            <a:picLocks noChangeAspect="1"/>
          </p:cNvPicPr>
          <p:nvPr>
            <p:custDataLst>
              <p:tags r:id="rId1"/>
            </p:custDataLst>
          </p:nvPr>
        </p:nvPicPr>
        <p:blipFill>
          <a:blip r:embed="rId2"/>
          <a:stretch>
            <a:fillRect/>
          </a:stretch>
        </p:blipFill>
        <p:spPr>
          <a:xfrm>
            <a:off x="1177290" y="1151255"/>
            <a:ext cx="10533380" cy="5539740"/>
          </a:xfrm>
          <a:prstGeom prst="rect">
            <a:avLst/>
          </a:prstGeom>
        </p:spPr>
      </p:pic>
      <p:pic>
        <p:nvPicPr>
          <p:cNvPr id="4" name="图片 3" descr="30"/>
          <p:cNvPicPr>
            <a:picLocks noChangeAspect="1"/>
          </p:cNvPicPr>
          <p:nvPr/>
        </p:nvPicPr>
        <p:blipFill>
          <a:blip r:embed="rId3"/>
          <a:stretch>
            <a:fillRect/>
          </a:stretch>
        </p:blipFill>
        <p:spPr>
          <a:xfrm>
            <a:off x="681355" y="1151255"/>
            <a:ext cx="11029315" cy="5539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矩形 6"/>
          <p:cNvSpPr/>
          <p:nvPr/>
        </p:nvSpPr>
        <p:spPr>
          <a:xfrm>
            <a:off x="4667250" y="1125220"/>
            <a:ext cx="4056380" cy="5530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nSpc>
                <a:spcPct val="150000"/>
              </a:lnSpc>
              <a:spcBef>
                <a:spcPct val="0"/>
              </a:spcBef>
              <a:buNone/>
            </a:pPr>
            <a:r>
              <a:rPr lang="zh-CN" altLang="en-US" sz="2000" b="1" dirty="0">
                <a:solidFill>
                  <a:schemeClr val="accent2"/>
                </a:solidFill>
                <a:latin typeface="Times New Roman" panose="02020603050405020304" charset="0"/>
                <a:ea typeface="微软雅黑" panose="020B0503020204020204" charset="-122"/>
              </a:rPr>
              <a:t>全球领先的网络出版新模式</a:t>
            </a:r>
            <a:endParaRPr lang="zh-CN" altLang="en-US" sz="2000" b="1" dirty="0">
              <a:solidFill>
                <a:schemeClr val="accent2"/>
              </a:solidFill>
              <a:latin typeface="Times New Roman" panose="02020603050405020304" charset="0"/>
              <a:ea typeface="微软雅黑" panose="020B0503020204020204" charset="-122"/>
            </a:endParaRPr>
          </a:p>
        </p:txBody>
      </p:sp>
      <p:sp>
        <p:nvSpPr>
          <p:cNvPr id="57348" name="Shape 2013"/>
          <p:cNvSpPr/>
          <p:nvPr/>
        </p:nvSpPr>
        <p:spPr>
          <a:xfrm>
            <a:off x="6954838" y="4015423"/>
            <a:ext cx="3176587" cy="1331912"/>
          </a:xfrm>
          <a:prstGeom prst="roundRect">
            <a:avLst>
              <a:gd name="adj" fmla="val 6926"/>
            </a:avLst>
          </a:prstGeom>
          <a:noFill/>
          <a:ln w="12700" cap="flat" cmpd="sng">
            <a:solidFill>
              <a:srgbClr val="033A63"/>
            </a:solidFill>
            <a:prstDash val="solid"/>
            <a:miter lim="400000"/>
            <a:headEnd type="none" w="med" len="med"/>
            <a:tailEnd type="none" w="med" len="med"/>
          </a:ln>
        </p:spPr>
        <p:txBody>
          <a:bodyPr lIns="14288" tIns="14288" rIns="14288" bIns="14288"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spcBef>
                <a:spcPct val="0"/>
              </a:spcBef>
              <a:buNone/>
            </a:pPr>
            <a:endParaRPr lang="zh-CN" altLang="zh-CN" sz="1300"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7349" name="Shape 2012"/>
          <p:cNvSpPr/>
          <p:nvPr/>
        </p:nvSpPr>
        <p:spPr>
          <a:xfrm>
            <a:off x="6955155" y="2182495"/>
            <a:ext cx="3176270" cy="1650365"/>
          </a:xfrm>
          <a:prstGeom prst="roundRect">
            <a:avLst>
              <a:gd name="adj" fmla="val 6917"/>
            </a:avLst>
          </a:prstGeom>
          <a:noFill/>
          <a:ln w="12700" cap="flat" cmpd="sng">
            <a:solidFill>
              <a:srgbClr val="033A63"/>
            </a:solidFill>
            <a:prstDash val="solid"/>
            <a:miter lim="400000"/>
            <a:headEnd type="none" w="med" len="med"/>
            <a:tailEnd type="none" w="med" len="med"/>
          </a:ln>
        </p:spPr>
        <p:txBody>
          <a:bodyPr lIns="14288" tIns="14288" rIns="14288" bIns="14288"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spcBef>
                <a:spcPct val="0"/>
              </a:spcBef>
              <a:buNone/>
            </a:pPr>
            <a:endParaRPr lang="zh-CN" altLang="zh-CN" sz="1300"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7350" name="Shape 2014"/>
          <p:cNvSpPr/>
          <p:nvPr/>
        </p:nvSpPr>
        <p:spPr>
          <a:xfrm>
            <a:off x="2338388" y="4040823"/>
            <a:ext cx="3194050" cy="1333500"/>
          </a:xfrm>
          <a:prstGeom prst="roundRect">
            <a:avLst>
              <a:gd name="adj" fmla="val 6917"/>
            </a:avLst>
          </a:prstGeom>
          <a:solidFill>
            <a:schemeClr val="bg1"/>
          </a:solidFill>
          <a:ln w="12700" cap="flat" cmpd="sng">
            <a:solidFill>
              <a:srgbClr val="033A63"/>
            </a:solidFill>
            <a:prstDash val="solid"/>
            <a:miter lim="400000"/>
            <a:headEnd type="none" w="med" len="med"/>
            <a:tailEnd type="none" w="med" len="med"/>
          </a:ln>
        </p:spPr>
        <p:txBody>
          <a:bodyPr lIns="14288" tIns="14288" rIns="14288" bIns="14288"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spcBef>
                <a:spcPct val="0"/>
              </a:spcBef>
              <a:buNone/>
            </a:pPr>
            <a:endParaRPr lang="zh-CN" altLang="zh-CN" sz="1300"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7351" name="Shape 2015"/>
          <p:cNvSpPr/>
          <p:nvPr/>
        </p:nvSpPr>
        <p:spPr>
          <a:xfrm>
            <a:off x="2327275" y="2182495"/>
            <a:ext cx="3192780" cy="1650365"/>
          </a:xfrm>
          <a:prstGeom prst="roundRect">
            <a:avLst>
              <a:gd name="adj" fmla="val 6917"/>
            </a:avLst>
          </a:prstGeom>
          <a:solidFill>
            <a:schemeClr val="bg1"/>
          </a:solidFill>
          <a:ln w="12700" cap="flat" cmpd="sng">
            <a:solidFill>
              <a:srgbClr val="033A63"/>
            </a:solidFill>
            <a:prstDash val="solid"/>
            <a:miter lim="400000"/>
            <a:headEnd type="none" w="med" len="med"/>
            <a:tailEnd type="none" w="med" len="med"/>
          </a:ln>
        </p:spPr>
        <p:txBody>
          <a:bodyPr lIns="14288" tIns="14288" rIns="14288" bIns="14288"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spcBef>
                <a:spcPct val="0"/>
              </a:spcBef>
              <a:buNone/>
            </a:pPr>
            <a:endParaRPr lang="zh-CN" altLang="zh-CN" sz="1300"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52" name="Shape 2016"/>
          <p:cNvSpPr/>
          <p:nvPr/>
        </p:nvSpPr>
        <p:spPr>
          <a:xfrm>
            <a:off x="5311140" y="2887980"/>
            <a:ext cx="2007235" cy="1922780"/>
          </a:xfrm>
          <a:custGeom>
            <a:avLst/>
            <a:gdLst/>
            <a:ahLst/>
            <a:cxnLst>
              <a:cxn ang="0">
                <a:pos x="2147483646" y="2147483646"/>
              </a:cxn>
              <a:cxn ang="5898240">
                <a:pos x="2147483646" y="2147483646"/>
              </a:cxn>
              <a:cxn ang="11796480">
                <a:pos x="2147483646" y="2147483646"/>
              </a:cxn>
              <a:cxn ang="17694720">
                <a:pos x="2147483646" y="2147483646"/>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33A63">
              <a:alpha val="100000"/>
            </a:srgbClr>
          </a:solidFill>
          <a:ln w="12700">
            <a:noFill/>
          </a:ln>
        </p:spPr>
        <p:txBody>
          <a:bodyPr/>
          <a:lstStyle/>
          <a:p>
            <a:endParaRPr lang="zh-CN" altLang="en-US"/>
          </a:p>
        </p:txBody>
      </p:sp>
      <p:sp>
        <p:nvSpPr>
          <p:cNvPr id="57353" name="Shape 2021"/>
          <p:cNvSpPr/>
          <p:nvPr/>
        </p:nvSpPr>
        <p:spPr>
          <a:xfrm>
            <a:off x="2636838" y="2613343"/>
            <a:ext cx="2674937" cy="719137"/>
          </a:xfrm>
          <a:prstGeom prst="rect">
            <a:avLst/>
          </a:prstGeom>
          <a:noFill/>
          <a:ln w="12700">
            <a:noFill/>
          </a:ln>
        </p:spPr>
        <p:txBody>
          <a:bodyPr lIns="0" tIns="0" rIns="0" bIns="0"/>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just">
              <a:lnSpc>
                <a:spcPct val="120000"/>
              </a:lnSpc>
              <a:spcBef>
                <a:spcPts val="2500"/>
              </a:spcBef>
              <a:buNone/>
            </a:pPr>
            <a:r>
              <a:rPr lang="zh-CN" altLang="x-none" sz="1600" dirty="0">
                <a:solidFill>
                  <a:srgbClr val="033A63"/>
                </a:solidFill>
                <a:latin typeface="微软雅黑" panose="020B0503020204020204" charset="-122"/>
                <a:ea typeface="微软雅黑" panose="020B0503020204020204" charset="-122"/>
                <a:sym typeface="微软雅黑" panose="020B0503020204020204" charset="-122"/>
              </a:rPr>
              <a:t>以</a:t>
            </a:r>
            <a:r>
              <a:rPr lang="zh-CN" altLang="x-none" sz="1600" b="1" dirty="0">
                <a:solidFill>
                  <a:srgbClr val="FF0000"/>
                </a:solidFill>
                <a:latin typeface="微软雅黑" panose="020B0503020204020204" charset="-122"/>
                <a:ea typeface="微软雅黑" panose="020B0503020204020204" charset="-122"/>
                <a:sym typeface="微软雅黑" panose="020B0503020204020204" charset="-122"/>
              </a:rPr>
              <a:t>数字出版方式</a:t>
            </a:r>
            <a:r>
              <a:rPr lang="zh-CN" altLang="en-US" sz="1600" dirty="0">
                <a:solidFill>
                  <a:srgbClr val="033A63"/>
                </a:solidFill>
                <a:latin typeface="微软雅黑" panose="020B0503020204020204" charset="-122"/>
                <a:ea typeface="微软雅黑" panose="020B0503020204020204" charset="-122"/>
                <a:sym typeface="微软雅黑" panose="020B0503020204020204" charset="-122"/>
              </a:rPr>
              <a:t>通过“网络版”发布</a:t>
            </a:r>
            <a:r>
              <a:rPr lang="zh-CN" altLang="x-none" sz="1600" dirty="0">
                <a:solidFill>
                  <a:srgbClr val="033A63"/>
                </a:solidFill>
                <a:latin typeface="微软雅黑" panose="020B0503020204020204" charset="-122"/>
                <a:ea typeface="微软雅黑" panose="020B0503020204020204" charset="-122"/>
                <a:sym typeface="微软雅黑" panose="020B0503020204020204" charset="-122"/>
              </a:rPr>
              <a:t>学术期刊</a:t>
            </a:r>
            <a:r>
              <a:rPr lang="zh-CN" altLang="en-US" sz="1600" dirty="0">
                <a:solidFill>
                  <a:srgbClr val="033A63"/>
                </a:solidFill>
                <a:latin typeface="微软雅黑" panose="020B0503020204020204" charset="-122"/>
                <a:ea typeface="微软雅黑" panose="020B0503020204020204" charset="-122"/>
                <a:sym typeface="微软雅黑" panose="020B0503020204020204" charset="-122"/>
              </a:rPr>
              <a:t>的</a:t>
            </a:r>
            <a:r>
              <a:rPr lang="zh-CN" altLang="x-none" sz="1600" dirty="0">
                <a:solidFill>
                  <a:srgbClr val="033A63"/>
                </a:solidFill>
                <a:latin typeface="微软雅黑" panose="020B0503020204020204" charset="-122"/>
                <a:ea typeface="微软雅黑" panose="020B0503020204020204" charset="-122"/>
                <a:sym typeface="微软雅黑" panose="020B0503020204020204" charset="-122"/>
              </a:rPr>
              <a:t>单篇论文。按编辑状态分</a:t>
            </a:r>
            <a:r>
              <a:rPr lang="en-US" altLang="zh-CN" sz="1600" dirty="0">
                <a:solidFill>
                  <a:srgbClr val="033A63"/>
                </a:solidFill>
                <a:latin typeface="微软雅黑" panose="020B0503020204020204" charset="-122"/>
                <a:ea typeface="微软雅黑" panose="020B0503020204020204" charset="-122"/>
                <a:sym typeface="微软雅黑" panose="020B0503020204020204" charset="-122"/>
              </a:rPr>
              <a:t>3</a:t>
            </a:r>
            <a:r>
              <a:rPr lang="zh-CN" altLang="en-US" sz="1600" dirty="0">
                <a:solidFill>
                  <a:srgbClr val="033A63"/>
                </a:solidFill>
                <a:latin typeface="微软雅黑" panose="020B0503020204020204" charset="-122"/>
                <a:ea typeface="微软雅黑" panose="020B0503020204020204" charset="-122"/>
                <a:sym typeface="微软雅黑" panose="020B0503020204020204" charset="-122"/>
              </a:rPr>
              <a:t>种：</a:t>
            </a:r>
            <a:r>
              <a:rPr lang="zh-CN" altLang="x-none" sz="1600" dirty="0">
                <a:solidFill>
                  <a:srgbClr val="033A63"/>
                </a:solidFill>
                <a:latin typeface="微软雅黑" panose="020B0503020204020204" charset="-122"/>
                <a:ea typeface="微软雅黑" panose="020B0503020204020204" charset="-122"/>
                <a:sym typeface="微软雅黑" panose="020B0503020204020204" charset="-122"/>
              </a:rPr>
              <a:t>录用、排版、整期定稿。</a:t>
            </a:r>
            <a:endParaRPr lang="zh-CN" altLang="x-none" sz="1600" dirty="0">
              <a:solidFill>
                <a:srgbClr val="033A63"/>
              </a:solidFill>
              <a:latin typeface="微软雅黑" panose="020B0503020204020204" charset="-122"/>
              <a:ea typeface="微软雅黑" panose="020B0503020204020204" charset="-122"/>
              <a:sym typeface="微软雅黑" panose="020B0503020204020204" charset="-122"/>
            </a:endParaRPr>
          </a:p>
          <a:p>
            <a:pPr marL="0" lvl="0" indent="0" algn="just">
              <a:lnSpc>
                <a:spcPct val="120000"/>
              </a:lnSpc>
              <a:spcBef>
                <a:spcPts val="2500"/>
              </a:spcBef>
              <a:buNone/>
            </a:pPr>
            <a:endParaRPr lang="zh-CN" altLang="x-none" sz="1600"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54" name="Shape 2022"/>
          <p:cNvSpPr/>
          <p:nvPr/>
        </p:nvSpPr>
        <p:spPr>
          <a:xfrm>
            <a:off x="2613660" y="2290445"/>
            <a:ext cx="2330450" cy="301625"/>
          </a:xfrm>
          <a:prstGeom prst="rect">
            <a:avLst/>
          </a:prstGeom>
          <a:noFill/>
          <a:ln w="12700">
            <a:noFill/>
          </a:ln>
        </p:spPr>
        <p:txBody>
          <a:bodyPr lIns="0" tIns="0" rIns="0" bIns="0"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nSpc>
                <a:spcPct val="120000"/>
              </a:lnSpc>
              <a:spcBef>
                <a:spcPct val="0"/>
              </a:spcBef>
              <a:buNone/>
            </a:pPr>
            <a:r>
              <a:rPr lang="zh-CN" altLang="en-US" sz="1600" b="1" dirty="0">
                <a:solidFill>
                  <a:srgbClr val="033A63"/>
                </a:solidFill>
                <a:latin typeface="微软雅黑" panose="020B0503020204020204" charset="-122"/>
                <a:ea typeface="微软雅黑" panose="020B0503020204020204" charset="-122"/>
                <a:sym typeface="微软雅黑" panose="020B0503020204020204" charset="-122"/>
              </a:rPr>
              <a:t>单篇文献网络首发</a:t>
            </a:r>
            <a:endParaRPr lang="zh-CN" altLang="en-US" sz="1600" b="1"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55" name="Shape 2023"/>
          <p:cNvSpPr/>
          <p:nvPr/>
        </p:nvSpPr>
        <p:spPr>
          <a:xfrm>
            <a:off x="2636838" y="4386898"/>
            <a:ext cx="2674937" cy="904875"/>
          </a:xfrm>
          <a:prstGeom prst="rect">
            <a:avLst/>
          </a:prstGeom>
          <a:noFill/>
          <a:ln w="12700">
            <a:noFill/>
          </a:ln>
        </p:spPr>
        <p:txBody>
          <a:bodyPr lIns="0" tIns="0" rIns="0" bIns="0"/>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just">
              <a:lnSpc>
                <a:spcPct val="120000"/>
              </a:lnSpc>
              <a:spcBef>
                <a:spcPts val="2500"/>
              </a:spcBef>
              <a:buNone/>
            </a:pPr>
            <a:r>
              <a:rPr lang="zh-CN" altLang="en-US" sz="1600" dirty="0">
                <a:solidFill>
                  <a:srgbClr val="033A63"/>
                </a:solidFill>
                <a:latin typeface="微软雅黑" panose="020B0503020204020204" charset="-122"/>
                <a:ea typeface="微软雅黑" panose="020B0503020204020204" charset="-122"/>
                <a:sym typeface="微软雅黑" panose="020B0503020204020204" charset="-122"/>
              </a:rPr>
              <a:t>学术期刊</a:t>
            </a:r>
            <a:r>
              <a:rPr lang="zh-CN" altLang="en-US" sz="1600" b="1" dirty="0">
                <a:solidFill>
                  <a:srgbClr val="FF0000"/>
                </a:solidFill>
                <a:latin typeface="微软雅黑" panose="020B0503020204020204" charset="-122"/>
                <a:ea typeface="微软雅黑" panose="020B0503020204020204" charset="-122"/>
                <a:sym typeface="微软雅黑" panose="020B0503020204020204" charset="-122"/>
              </a:rPr>
              <a:t>优先于印刷版纸刊</a:t>
            </a:r>
            <a:r>
              <a:rPr lang="zh-CN" altLang="en-US" sz="1600" dirty="0">
                <a:solidFill>
                  <a:srgbClr val="033A63"/>
                </a:solidFill>
                <a:latin typeface="微软雅黑" panose="020B0503020204020204" charset="-122"/>
                <a:ea typeface="微软雅黑" panose="020B0503020204020204" charset="-122"/>
                <a:sym typeface="微软雅黑" panose="020B0503020204020204" charset="-122"/>
              </a:rPr>
              <a:t>，以单篇或整期发布的方式，在知网完整呈现论文所有内容。</a:t>
            </a:r>
            <a:endParaRPr lang="zh-CN" altLang="x-none" sz="1600"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56" name="Shape 2024"/>
          <p:cNvSpPr/>
          <p:nvPr/>
        </p:nvSpPr>
        <p:spPr>
          <a:xfrm>
            <a:off x="2636838" y="4072890"/>
            <a:ext cx="2030412" cy="300038"/>
          </a:xfrm>
          <a:prstGeom prst="rect">
            <a:avLst/>
          </a:prstGeom>
          <a:noFill/>
          <a:ln w="12700">
            <a:noFill/>
          </a:ln>
        </p:spPr>
        <p:txBody>
          <a:bodyPr lIns="0" tIns="0" rIns="0" bIns="0"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nSpc>
                <a:spcPct val="120000"/>
              </a:lnSpc>
              <a:spcBef>
                <a:spcPct val="0"/>
              </a:spcBef>
              <a:buNone/>
            </a:pPr>
            <a:r>
              <a:rPr lang="zh-CN" altLang="en-US" sz="1600" b="1" dirty="0">
                <a:solidFill>
                  <a:srgbClr val="033A63"/>
                </a:solidFill>
                <a:latin typeface="微软雅黑" panose="020B0503020204020204" charset="-122"/>
                <a:ea typeface="微软雅黑" panose="020B0503020204020204" charset="-122"/>
                <a:sym typeface="微软雅黑" panose="020B0503020204020204" charset="-122"/>
              </a:rPr>
              <a:t>优先出版</a:t>
            </a:r>
            <a:endParaRPr lang="zh-CN" altLang="en-US" sz="1600" b="1"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57" name="Shape 2025"/>
          <p:cNvSpPr/>
          <p:nvPr/>
        </p:nvSpPr>
        <p:spPr>
          <a:xfrm>
            <a:off x="7389813" y="2634933"/>
            <a:ext cx="2301875" cy="990600"/>
          </a:xfrm>
          <a:prstGeom prst="rect">
            <a:avLst/>
          </a:prstGeom>
          <a:noFill/>
          <a:ln w="12700">
            <a:noFill/>
          </a:ln>
        </p:spPr>
        <p:txBody>
          <a:bodyPr lIns="0" tIns="0" rIns="0" bIns="0"/>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just">
              <a:lnSpc>
                <a:spcPct val="120000"/>
              </a:lnSpc>
              <a:spcBef>
                <a:spcPts val="4500"/>
              </a:spcBef>
              <a:buNone/>
            </a:pPr>
            <a:r>
              <a:rPr lang="zh-CN" altLang="en-US" sz="1600" dirty="0">
                <a:solidFill>
                  <a:srgbClr val="033A63"/>
                </a:solidFill>
                <a:latin typeface="微软雅黑" panose="020B0503020204020204" charset="-122"/>
                <a:ea typeface="微软雅黑" panose="020B0503020204020204" charset="-122"/>
                <a:sym typeface="微软雅黑" panose="020B0503020204020204" charset="-122"/>
              </a:rPr>
              <a:t>包含根文献和附加内容。将与文献有关的图、表、数据、推导过程等以</a:t>
            </a:r>
            <a:r>
              <a:rPr lang="zh-CN" altLang="en-US" sz="1600" b="1" dirty="0">
                <a:solidFill>
                  <a:srgbClr val="FF0000"/>
                </a:solidFill>
                <a:latin typeface="微软雅黑" panose="020B0503020204020204" charset="-122"/>
                <a:ea typeface="微软雅黑" panose="020B0503020204020204" charset="-122"/>
                <a:sym typeface="微软雅黑" panose="020B0503020204020204" charset="-122"/>
              </a:rPr>
              <a:t>附属材料的形式实现出版</a:t>
            </a:r>
            <a:r>
              <a:rPr lang="zh-CN" altLang="en-US" sz="1600" dirty="0">
                <a:solidFill>
                  <a:srgbClr val="033A63"/>
                </a:solidFill>
                <a:latin typeface="微软雅黑" panose="020B0503020204020204" charset="-122"/>
                <a:ea typeface="微软雅黑" panose="020B0503020204020204" charset="-122"/>
                <a:sym typeface="微软雅黑" panose="020B0503020204020204" charset="-122"/>
              </a:rPr>
              <a:t>。</a:t>
            </a:r>
            <a:endParaRPr lang="zh-CN" altLang="x-none" sz="1600"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58" name="Shape 2026"/>
          <p:cNvSpPr/>
          <p:nvPr/>
        </p:nvSpPr>
        <p:spPr>
          <a:xfrm>
            <a:off x="8108315" y="2290445"/>
            <a:ext cx="1401763" cy="301625"/>
          </a:xfrm>
          <a:prstGeom prst="rect">
            <a:avLst/>
          </a:prstGeom>
          <a:noFill/>
          <a:ln w="12700">
            <a:noFill/>
          </a:ln>
        </p:spPr>
        <p:txBody>
          <a:bodyPr lIns="0" tIns="0" rIns="0" bIns="0"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r">
              <a:spcBef>
                <a:spcPct val="0"/>
              </a:spcBef>
              <a:buNone/>
            </a:pPr>
            <a:r>
              <a:rPr lang="zh-CN" altLang="en-US" sz="1600" b="1" dirty="0">
                <a:solidFill>
                  <a:srgbClr val="033A63"/>
                </a:solidFill>
                <a:latin typeface="微软雅黑" panose="020B0503020204020204" charset="-122"/>
                <a:ea typeface="微软雅黑" panose="020B0503020204020204" charset="-122"/>
                <a:sym typeface="微软雅黑" panose="020B0503020204020204" charset="-122"/>
              </a:rPr>
              <a:t>增强出版</a:t>
            </a:r>
            <a:endParaRPr lang="zh-CN" altLang="en-US" sz="1600" b="1"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59" name="Shape 2028"/>
          <p:cNvSpPr/>
          <p:nvPr/>
        </p:nvSpPr>
        <p:spPr>
          <a:xfrm>
            <a:off x="8185150" y="4091623"/>
            <a:ext cx="1401763" cy="301625"/>
          </a:xfrm>
          <a:prstGeom prst="rect">
            <a:avLst/>
          </a:prstGeom>
          <a:noFill/>
          <a:ln w="12700">
            <a:noFill/>
          </a:ln>
        </p:spPr>
        <p:txBody>
          <a:bodyPr lIns="0" tIns="0" rIns="0" bIns="0"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r">
              <a:spcBef>
                <a:spcPct val="0"/>
              </a:spcBef>
              <a:buNone/>
            </a:pPr>
            <a:r>
              <a:rPr lang="zh-CN" altLang="en-US" sz="1600" b="1" dirty="0">
                <a:solidFill>
                  <a:srgbClr val="033A63"/>
                </a:solidFill>
                <a:latin typeface="微软雅黑" panose="020B0503020204020204" charset="-122"/>
                <a:ea typeface="微软雅黑" panose="020B0503020204020204" charset="-122"/>
                <a:sym typeface="微软雅黑" panose="020B0503020204020204" charset="-122"/>
              </a:rPr>
              <a:t>数据论文出版</a:t>
            </a:r>
            <a:endParaRPr lang="zh-CN" altLang="en-US" sz="1600" b="1" dirty="0">
              <a:solidFill>
                <a:srgbClr val="033A63"/>
              </a:solidFill>
              <a:latin typeface="微软雅黑" panose="020B0503020204020204" charset="-122"/>
              <a:ea typeface="微软雅黑" panose="020B0503020204020204" charset="-122"/>
              <a:sym typeface="微软雅黑" panose="020B0503020204020204" charset="-122"/>
            </a:endParaRPr>
          </a:p>
        </p:txBody>
      </p:sp>
      <p:sp>
        <p:nvSpPr>
          <p:cNvPr id="57360" name="Text Placeholder 5"/>
          <p:cNvSpPr txBox="1"/>
          <p:nvPr/>
        </p:nvSpPr>
        <p:spPr>
          <a:xfrm>
            <a:off x="5315268" y="3297555"/>
            <a:ext cx="2074862" cy="1069975"/>
          </a:xfrm>
          <a:prstGeom prst="rect">
            <a:avLst/>
          </a:prstGeom>
          <a:noFill/>
          <a:ln w="9525">
            <a:noFill/>
          </a:ln>
        </p:spPr>
        <p:txBody>
          <a:bodyPr lIns="0" tIns="0" rIns="0" bIns="0" anchor="ct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ctr" eaLnBrk="1" hangingPunct="1">
              <a:spcBef>
                <a:spcPts val="1000"/>
              </a:spcBef>
              <a:buNone/>
            </a:pPr>
            <a:r>
              <a:rPr lang="zh-CN" altLang="en-US" sz="2000" b="1" dirty="0">
                <a:latin typeface="微软雅黑" panose="020B0503020204020204" charset="-122"/>
                <a:ea typeface="微软雅黑" panose="020B0503020204020204" charset="-122"/>
                <a:sym typeface="微软雅黑" panose="020B0503020204020204" charset="-122"/>
              </a:rPr>
              <a:t>《中国学术期刊（网络版）》    出版传播平台</a:t>
            </a:r>
            <a:endParaRPr lang="zh-CN" altLang="en-US" sz="2000" b="1" dirty="0">
              <a:latin typeface="微软雅黑" panose="020B0503020204020204" charset="-122"/>
              <a:ea typeface="微软雅黑" panose="020B0503020204020204" charset="-122"/>
              <a:sym typeface="微软雅黑" panose="020B0503020204020204" charset="-122"/>
            </a:endParaRPr>
          </a:p>
        </p:txBody>
      </p:sp>
      <p:grpSp>
        <p:nvGrpSpPr>
          <p:cNvPr id="58" name="组合 57"/>
          <p:cNvGrpSpPr/>
          <p:nvPr/>
        </p:nvGrpSpPr>
        <p:grpSpPr>
          <a:xfrm>
            <a:off x="1856036" y="2635073"/>
            <a:ext cx="716614" cy="716614"/>
            <a:chOff x="256440" y="1705508"/>
            <a:chExt cx="716614" cy="716614"/>
          </a:xfrm>
          <a:effectLst>
            <a:outerShdw blurRad="76200" dist="12700" dir="2700000" sy="-23000" kx="-800400" algn="bl" rotWithShape="0">
              <a:prstClr val="black">
                <a:alpha val="20000"/>
              </a:prstClr>
            </a:outerShdw>
          </a:effectLst>
        </p:grpSpPr>
        <p:sp>
          <p:nvSpPr>
            <p:cNvPr id="59" name="Shape 2029"/>
            <p:cNvSpPr/>
            <p:nvPr/>
          </p:nvSpPr>
          <p:spPr>
            <a:xfrm>
              <a:off x="256440" y="1705508"/>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33A63"/>
            </a:solidFill>
            <a:ln w="12700" cap="flat">
              <a:solidFill>
                <a:srgbClr val="033A63"/>
              </a:solidFill>
              <a:miter lim="400000"/>
            </a:ln>
            <a:effectLst/>
          </p:spPr>
          <p:txBody>
            <a:bodyPr lIns="25400" tIns="25400" rIns="25400" bIns="2540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3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0" name="椭圆 59"/>
            <p:cNvSpPr/>
            <p:nvPr/>
          </p:nvSpPr>
          <p:spPr>
            <a:xfrm>
              <a:off x="344713" y="1793815"/>
              <a:ext cx="540000" cy="540000"/>
            </a:xfrm>
            <a:prstGeom prst="ellipse">
              <a:avLst/>
            </a:prstGeom>
            <a:solidFill>
              <a:schemeClr val="bg1"/>
            </a:solidFill>
            <a:ln>
              <a:solidFill>
                <a:srgbClr val="033A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nvGrpSpPr>
            <p:cNvPr id="61" name="组合 60"/>
            <p:cNvGrpSpPr/>
            <p:nvPr/>
          </p:nvGrpSpPr>
          <p:grpSpPr>
            <a:xfrm>
              <a:off x="373405" y="1879149"/>
              <a:ext cx="469193" cy="368300"/>
              <a:chOff x="2840047" y="783170"/>
              <a:chExt cx="469193" cy="368300"/>
            </a:xfrm>
          </p:grpSpPr>
          <p:sp>
            <p:nvSpPr>
              <p:cNvPr id="62" name="圆角矩形 61"/>
              <p:cNvSpPr/>
              <p:nvPr/>
            </p:nvSpPr>
            <p:spPr>
              <a:xfrm>
                <a:off x="2901606" y="802923"/>
                <a:ext cx="348764" cy="329826"/>
              </a:xfrm>
              <a:prstGeom prst="roundRect">
                <a:avLst/>
              </a:prstGeom>
              <a:noFill/>
              <a:ln w="12700">
                <a:solidFill>
                  <a:srgbClr val="F07A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600" b="0" i="0" u="none" strike="noStrike" kern="1200" cap="none" spc="0" normalizeH="0" baseline="0" noProof="0" dirty="0">
                  <a:ln>
                    <a:noFill/>
                  </a:ln>
                  <a:solidFill>
                    <a:schemeClr val="lt1"/>
                  </a:solidFill>
                  <a:effectLst/>
                  <a:uLnTx/>
                  <a:uFillTx/>
                  <a:latin typeface="+mn-lt"/>
                  <a:ea typeface="+mn-ea"/>
                  <a:cs typeface="+mn-cs"/>
                </a:endParaRPr>
              </a:p>
            </p:txBody>
          </p:sp>
          <p:sp>
            <p:nvSpPr>
              <p:cNvPr id="63" name="矩形 62"/>
              <p:cNvSpPr/>
              <p:nvPr/>
            </p:nvSpPr>
            <p:spPr>
              <a:xfrm>
                <a:off x="2840047" y="783170"/>
                <a:ext cx="469193" cy="36830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900" b="0" i="0" u="none" strike="noStrike" kern="1200" cap="none" spc="0" normalizeH="0" baseline="0" noProof="0" dirty="0">
                    <a:ln>
                      <a:noFill/>
                    </a:ln>
                    <a:solidFill>
                      <a:srgbClr val="F07A7A"/>
                    </a:solidFill>
                    <a:effectLst/>
                    <a:uLnTx/>
                    <a:uFillTx/>
                    <a:latin typeface="Times New Roman" panose="02020603050405020304" charset="0"/>
                    <a:ea typeface="+mn-ea"/>
                    <a:cs typeface="Times New Roman" panose="02020603050405020304" charset="0"/>
                  </a:rPr>
                  <a:t>CNKI</a:t>
                </a:r>
                <a:endParaRPr kumimoji="0" lang="en-US" altLang="zh-CN" sz="900" b="0" i="0" u="none" strike="noStrike" kern="1200" cap="none" spc="0" normalizeH="0" baseline="0" noProof="0" dirty="0">
                  <a:ln>
                    <a:noFill/>
                  </a:ln>
                  <a:solidFill>
                    <a:srgbClr val="F07A7A"/>
                  </a:solidFill>
                  <a:effectLst/>
                  <a:uLnTx/>
                  <a:uFillTx/>
                  <a:latin typeface="Times New Roman" panose="02020603050405020304" charset="0"/>
                  <a:ea typeface="+mn-ea"/>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900" b="0" i="0" u="none" strike="noStrike" kern="1200" cap="none" spc="0" normalizeH="0" baseline="0" noProof="0" dirty="0">
                    <a:ln>
                      <a:noFill/>
                    </a:ln>
                    <a:solidFill>
                      <a:srgbClr val="F07A7A"/>
                    </a:solidFill>
                    <a:effectLst/>
                    <a:uLnTx/>
                    <a:uFillTx/>
                    <a:latin typeface="微软雅黑" panose="020B0503020204020204" charset="-122"/>
                    <a:ea typeface="微软雅黑" panose="020B0503020204020204" charset="-122"/>
                    <a:cs typeface="+mn-cs"/>
                  </a:rPr>
                  <a:t>首发</a:t>
                </a:r>
                <a:endParaRPr kumimoji="0" lang="zh-CN" altLang="en-US" sz="900" b="0" i="0" u="none" strike="noStrike" kern="1200" cap="none" spc="0" normalizeH="0" baseline="0" noProof="0" dirty="0">
                  <a:ln>
                    <a:noFill/>
                  </a:ln>
                  <a:solidFill>
                    <a:srgbClr val="F07A7A"/>
                  </a:solidFill>
                  <a:effectLst/>
                  <a:uLnTx/>
                  <a:uFillTx/>
                  <a:latin typeface="微软雅黑" panose="020B0503020204020204" charset="-122"/>
                  <a:ea typeface="微软雅黑" panose="020B0503020204020204" charset="-122"/>
                  <a:cs typeface="+mn-cs"/>
                </a:endParaRPr>
              </a:p>
            </p:txBody>
          </p:sp>
        </p:grpSp>
      </p:grpSp>
      <p:grpSp>
        <p:nvGrpSpPr>
          <p:cNvPr id="64" name="组合 63"/>
          <p:cNvGrpSpPr/>
          <p:nvPr/>
        </p:nvGrpSpPr>
        <p:grpSpPr>
          <a:xfrm>
            <a:off x="9769028" y="4285441"/>
            <a:ext cx="716614" cy="716614"/>
            <a:chOff x="8105932" y="3149501"/>
            <a:chExt cx="716614" cy="716614"/>
          </a:xfrm>
          <a:effectLst>
            <a:outerShdw blurRad="76200" dist="12700" dir="8100000" sy="-23000" kx="800400" algn="br" rotWithShape="0">
              <a:prstClr val="black">
                <a:alpha val="20000"/>
              </a:prstClr>
            </a:outerShdw>
          </a:effectLst>
        </p:grpSpPr>
        <p:sp>
          <p:nvSpPr>
            <p:cNvPr id="65" name="Shape 2033"/>
            <p:cNvSpPr/>
            <p:nvPr/>
          </p:nvSpPr>
          <p:spPr>
            <a:xfrm flipH="1">
              <a:off x="8316416" y="3386776"/>
              <a:ext cx="301592" cy="265094"/>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3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6" name="Shape 2029"/>
            <p:cNvSpPr/>
            <p:nvPr/>
          </p:nvSpPr>
          <p:spPr>
            <a:xfrm>
              <a:off x="8105932" y="3149501"/>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33A63"/>
            </a:solidFill>
            <a:ln w="12700" cap="flat">
              <a:solidFill>
                <a:srgbClr val="033A63"/>
              </a:solidFill>
              <a:miter lim="400000"/>
            </a:ln>
            <a:effectLst/>
          </p:spPr>
          <p:txBody>
            <a:bodyPr lIns="25400" tIns="25400" rIns="25400" bIns="2540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3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67" name="椭圆 66"/>
            <p:cNvSpPr/>
            <p:nvPr/>
          </p:nvSpPr>
          <p:spPr>
            <a:xfrm>
              <a:off x="8194205" y="3237808"/>
              <a:ext cx="540000" cy="540000"/>
            </a:xfrm>
            <a:prstGeom prst="ellipse">
              <a:avLst/>
            </a:prstGeom>
            <a:solidFill>
              <a:schemeClr val="bg1"/>
            </a:solidFill>
            <a:ln>
              <a:solidFill>
                <a:srgbClr val="033A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nvGrpSpPr>
            <p:cNvPr id="68" name="组合 67"/>
            <p:cNvGrpSpPr/>
            <p:nvPr/>
          </p:nvGrpSpPr>
          <p:grpSpPr>
            <a:xfrm>
              <a:off x="8222897" y="3323142"/>
              <a:ext cx="469193" cy="368300"/>
              <a:chOff x="2840047" y="783170"/>
              <a:chExt cx="469193" cy="368300"/>
            </a:xfrm>
          </p:grpSpPr>
          <p:sp>
            <p:nvSpPr>
              <p:cNvPr id="69" name="圆角矩形 68"/>
              <p:cNvSpPr/>
              <p:nvPr/>
            </p:nvSpPr>
            <p:spPr>
              <a:xfrm>
                <a:off x="2901606" y="802923"/>
                <a:ext cx="348764" cy="329826"/>
              </a:xfrm>
              <a:prstGeom prst="roundRect">
                <a:avLst/>
              </a:prstGeom>
              <a:noFill/>
              <a:ln w="12700">
                <a:solidFill>
                  <a:srgbClr val="F07A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600" b="0" i="0" u="none" strike="noStrike" kern="1200" cap="none" spc="0" normalizeH="0" baseline="0" noProof="0" dirty="0">
                  <a:ln>
                    <a:noFill/>
                  </a:ln>
                  <a:solidFill>
                    <a:schemeClr val="lt1"/>
                  </a:solidFill>
                  <a:effectLst/>
                  <a:uLnTx/>
                  <a:uFillTx/>
                  <a:latin typeface="+mn-lt"/>
                  <a:ea typeface="+mn-ea"/>
                  <a:cs typeface="+mn-cs"/>
                </a:endParaRPr>
              </a:p>
            </p:txBody>
          </p:sp>
          <p:sp>
            <p:nvSpPr>
              <p:cNvPr id="70" name="矩形 69"/>
              <p:cNvSpPr/>
              <p:nvPr/>
            </p:nvSpPr>
            <p:spPr>
              <a:xfrm>
                <a:off x="2840047" y="783170"/>
                <a:ext cx="469193" cy="36830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900" b="0" i="0" u="none" strike="noStrike" kern="1200" cap="none" spc="0" normalizeH="0" baseline="0" noProof="0" dirty="0">
                    <a:ln>
                      <a:noFill/>
                    </a:ln>
                    <a:solidFill>
                      <a:srgbClr val="F07A7A"/>
                    </a:solidFill>
                    <a:effectLst/>
                    <a:uLnTx/>
                    <a:uFillTx/>
                    <a:latin typeface="微软雅黑" panose="020B0503020204020204" charset="-122"/>
                    <a:ea typeface="微软雅黑" panose="020B0503020204020204" charset="-122"/>
                    <a:cs typeface="+mn-cs"/>
                  </a:rPr>
                  <a:t>数据论文</a:t>
                </a:r>
                <a:endParaRPr kumimoji="0" lang="zh-CN" altLang="en-US" sz="900" b="0" i="0" u="none" strike="noStrike" kern="1200" cap="none" spc="0" normalizeH="0" baseline="0" noProof="0" dirty="0">
                  <a:ln>
                    <a:noFill/>
                  </a:ln>
                  <a:solidFill>
                    <a:srgbClr val="F07A7A"/>
                  </a:solidFill>
                  <a:effectLst/>
                  <a:uLnTx/>
                  <a:uFillTx/>
                  <a:latin typeface="微软雅黑" panose="020B0503020204020204" charset="-122"/>
                  <a:ea typeface="微软雅黑" panose="020B0503020204020204" charset="-122"/>
                  <a:cs typeface="+mn-cs"/>
                </a:endParaRPr>
              </a:p>
            </p:txBody>
          </p:sp>
        </p:grpSp>
      </p:grpSp>
      <p:sp>
        <p:nvSpPr>
          <p:cNvPr id="71" name="Shape 2029"/>
          <p:cNvSpPr/>
          <p:nvPr/>
        </p:nvSpPr>
        <p:spPr>
          <a:xfrm>
            <a:off x="9772650" y="2840673"/>
            <a:ext cx="715963" cy="7175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33A63"/>
          </a:solidFill>
          <a:ln w="12700" cap="flat">
            <a:solidFill>
              <a:srgbClr val="033A63"/>
            </a:solidFill>
            <a:miter lim="400000"/>
          </a:ln>
          <a:effectLst>
            <a:outerShdw blurRad="76200" dist="12700" dir="8100000" sy="-23000" kx="800400" algn="br" rotWithShape="0">
              <a:prstClr val="black">
                <a:alpha val="20000"/>
              </a:prstClr>
            </a:outerShdw>
          </a:effectLst>
        </p:spPr>
        <p:txBody>
          <a:bodyPr lIns="25400" tIns="25400" rIns="25400" bIns="2540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3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nvGrpSpPr>
          <p:cNvPr id="72" name="组合 71"/>
          <p:cNvGrpSpPr/>
          <p:nvPr/>
        </p:nvGrpSpPr>
        <p:grpSpPr>
          <a:xfrm>
            <a:off x="1919536" y="4285441"/>
            <a:ext cx="716614" cy="716614"/>
            <a:chOff x="256440" y="3149501"/>
            <a:chExt cx="716614" cy="716614"/>
          </a:xfrm>
          <a:effectLst>
            <a:outerShdw blurRad="76200" dist="12700" dir="2700000" sy="-23000" kx="-800400" algn="bl" rotWithShape="0">
              <a:prstClr val="black">
                <a:alpha val="20000"/>
              </a:prstClr>
            </a:outerShdw>
          </a:effectLst>
        </p:grpSpPr>
        <p:pic>
          <p:nvPicPr>
            <p:cNvPr id="73" name="图片 72" descr="TIM截图20170815114944"/>
            <p:cNvPicPr>
              <a:picLocks noChangeAspect="1"/>
            </p:cNvPicPr>
            <p:nvPr/>
          </p:nvPicPr>
          <p:blipFill>
            <a:blip r:embed="rId1"/>
            <a:stretch>
              <a:fillRect/>
            </a:stretch>
          </p:blipFill>
          <p:spPr>
            <a:xfrm>
              <a:off x="456587" y="3344975"/>
              <a:ext cx="346075" cy="334010"/>
            </a:xfrm>
            <a:prstGeom prst="rect">
              <a:avLst/>
            </a:prstGeom>
          </p:spPr>
        </p:pic>
        <p:sp>
          <p:nvSpPr>
            <p:cNvPr id="74" name="Shape 2036"/>
            <p:cNvSpPr/>
            <p:nvPr/>
          </p:nvSpPr>
          <p:spPr>
            <a:xfrm>
              <a:off x="463917" y="3345950"/>
              <a:ext cx="301592" cy="321704"/>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3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75" name="Shape 2029"/>
            <p:cNvSpPr/>
            <p:nvPr/>
          </p:nvSpPr>
          <p:spPr>
            <a:xfrm>
              <a:off x="256440" y="3149501"/>
              <a:ext cx="716614" cy="716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33A63"/>
            </a:solidFill>
            <a:ln w="12700" cap="flat">
              <a:solidFill>
                <a:srgbClr val="033A63"/>
              </a:solidFill>
              <a:miter lim="400000"/>
            </a:ln>
            <a:effectLst/>
          </p:spPr>
          <p:txBody>
            <a:bodyPr lIns="25400" tIns="25400" rIns="25400" bIns="2540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sz="13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76" name="椭圆 75"/>
            <p:cNvSpPr/>
            <p:nvPr/>
          </p:nvSpPr>
          <p:spPr>
            <a:xfrm>
              <a:off x="344713" y="3237808"/>
              <a:ext cx="540000" cy="540000"/>
            </a:xfrm>
            <a:prstGeom prst="ellipse">
              <a:avLst/>
            </a:prstGeom>
            <a:solidFill>
              <a:schemeClr val="bg1"/>
            </a:solidFill>
            <a:ln>
              <a:solidFill>
                <a:srgbClr val="033A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77" name="椭圆 76"/>
            <p:cNvSpPr/>
            <p:nvPr/>
          </p:nvSpPr>
          <p:spPr>
            <a:xfrm>
              <a:off x="484915" y="3386889"/>
              <a:ext cx="265895" cy="252964"/>
            </a:xfrm>
            <a:prstGeom prst="ellipse">
              <a:avLst/>
            </a:prstGeom>
            <a:noFill/>
            <a:ln>
              <a:solidFill>
                <a:srgbClr val="F07A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78" name="文本框 51"/>
            <p:cNvSpPr txBox="1"/>
            <p:nvPr/>
          </p:nvSpPr>
          <p:spPr>
            <a:xfrm>
              <a:off x="451676" y="3374871"/>
              <a:ext cx="335280" cy="27559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dirty="0">
                  <a:ln>
                    <a:noFill/>
                  </a:ln>
                  <a:solidFill>
                    <a:srgbClr val="F07A7A"/>
                  </a:solidFill>
                  <a:effectLst/>
                  <a:uLnTx/>
                  <a:uFillTx/>
                  <a:latin typeface="微软雅黑" panose="020B0503020204020204" charset="-122"/>
                  <a:ea typeface="微软雅黑" panose="020B0503020204020204" charset="-122"/>
                  <a:cs typeface="+mn-cs"/>
                </a:rPr>
                <a:t>优</a:t>
              </a:r>
              <a:endParaRPr kumimoji="0" lang="zh-CN" altLang="en-US" sz="1200" b="0" i="0" u="none" strike="noStrike" kern="1200" cap="none" spc="0" normalizeH="0" baseline="0" noProof="0" dirty="0">
                <a:ln>
                  <a:noFill/>
                </a:ln>
                <a:solidFill>
                  <a:srgbClr val="F07A7A"/>
                </a:solidFill>
                <a:effectLst/>
                <a:uLnTx/>
                <a:uFillTx/>
                <a:latin typeface="微软雅黑" panose="020B0503020204020204" charset="-122"/>
                <a:ea typeface="微软雅黑" panose="020B0503020204020204" charset="-122"/>
                <a:cs typeface="+mn-cs"/>
              </a:endParaRPr>
            </a:p>
          </p:txBody>
        </p:sp>
      </p:grpSp>
      <p:sp>
        <p:nvSpPr>
          <p:cNvPr id="57365" name="矩形 78"/>
          <p:cNvSpPr/>
          <p:nvPr/>
        </p:nvSpPr>
        <p:spPr>
          <a:xfrm>
            <a:off x="7389813" y="4436110"/>
            <a:ext cx="2330450" cy="828675"/>
          </a:xfrm>
          <a:prstGeom prst="rect">
            <a:avLst/>
          </a:prstGeom>
          <a:noFill/>
          <a:ln w="12700">
            <a:noFill/>
          </a:ln>
        </p:spPr>
        <p:txBody>
          <a:bodyPr lIns="0" tIns="0" rIns="0" bIns="0"/>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just">
              <a:lnSpc>
                <a:spcPct val="120000"/>
              </a:lnSpc>
              <a:spcBef>
                <a:spcPts val="4500"/>
              </a:spcBef>
              <a:buNone/>
            </a:pPr>
            <a:r>
              <a:rPr lang="zh-CN" altLang="en-US" sz="1600" dirty="0">
                <a:solidFill>
                  <a:srgbClr val="033A63"/>
                </a:solidFill>
                <a:latin typeface="微软雅黑" panose="020B0503020204020204" charset="-122"/>
                <a:ea typeface="微软雅黑" panose="020B0503020204020204" charset="-122"/>
              </a:rPr>
              <a:t>通过互联网出版的方式来发布数据。目前以</a:t>
            </a:r>
            <a:r>
              <a:rPr lang="zh-CN" altLang="en-US" sz="1600" b="1" dirty="0">
                <a:solidFill>
                  <a:srgbClr val="FF0000"/>
                </a:solidFill>
                <a:latin typeface="微软雅黑" panose="020B0503020204020204" charset="-122"/>
                <a:ea typeface="微软雅黑" panose="020B0503020204020204" charset="-122"/>
              </a:rPr>
              <a:t>数据论文和数据集</a:t>
            </a:r>
            <a:r>
              <a:rPr lang="zh-CN" altLang="en-US" sz="1600" dirty="0">
                <a:solidFill>
                  <a:srgbClr val="033A63"/>
                </a:solidFill>
                <a:latin typeface="微软雅黑" panose="020B0503020204020204" charset="-122"/>
                <a:ea typeface="微软雅黑" panose="020B0503020204020204" charset="-122"/>
              </a:rPr>
              <a:t>的方式实现。</a:t>
            </a:r>
            <a:endParaRPr lang="zh-CN" altLang="en-US" sz="1600" dirty="0">
              <a:solidFill>
                <a:srgbClr val="033A63"/>
              </a:solidFill>
              <a:latin typeface="微软雅黑" panose="020B0503020204020204" charset="-122"/>
              <a:ea typeface="微软雅黑" panose="020B0503020204020204" charset="-122"/>
            </a:endParaRPr>
          </a:p>
        </p:txBody>
      </p:sp>
      <p:sp>
        <p:nvSpPr>
          <p:cNvPr id="80" name="椭圆 79"/>
          <p:cNvSpPr/>
          <p:nvPr/>
        </p:nvSpPr>
        <p:spPr>
          <a:xfrm>
            <a:off x="9871075" y="2937510"/>
            <a:ext cx="539750" cy="539750"/>
          </a:xfrm>
          <a:prstGeom prst="ellipse">
            <a:avLst/>
          </a:prstGeom>
          <a:solidFill>
            <a:schemeClr val="bg1"/>
          </a:solidFill>
          <a:ln>
            <a:solidFill>
              <a:srgbClr val="033A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smtClean="0">
              <a:ln>
                <a:noFill/>
              </a:ln>
              <a:solidFill>
                <a:srgbClr val="FFFFFF"/>
              </a:solidFill>
              <a:effectLst/>
              <a:uLnTx/>
              <a:uFillTx/>
              <a:latin typeface="Microsoft Sans Serif" panose="020B0604020202020204" pitchFamily="34" charset="0"/>
              <a:ea typeface="宋体" panose="02010600030101010101" pitchFamily="2" charset="-122"/>
              <a:cs typeface="+mn-cs"/>
            </a:endParaRPr>
          </a:p>
        </p:txBody>
      </p:sp>
      <p:sp>
        <p:nvSpPr>
          <p:cNvPr id="57367" name="矩形 80"/>
          <p:cNvSpPr/>
          <p:nvPr/>
        </p:nvSpPr>
        <p:spPr>
          <a:xfrm>
            <a:off x="9899650" y="3023235"/>
            <a:ext cx="4699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stStyle>
          <a:p>
            <a:pPr marL="0" lvl="0" indent="0" algn="ctr">
              <a:spcBef>
                <a:spcPct val="0"/>
              </a:spcBef>
              <a:buNone/>
            </a:pPr>
            <a:r>
              <a:rPr lang="zh-CN" altLang="en-US" sz="900" dirty="0">
                <a:solidFill>
                  <a:srgbClr val="F07A7A"/>
                </a:solidFill>
                <a:latin typeface="微软雅黑" panose="020B0503020204020204" charset="-122"/>
                <a:ea typeface="微软雅黑" panose="020B0503020204020204" charset="-122"/>
              </a:rPr>
              <a:t>补充材料</a:t>
            </a:r>
            <a:endParaRPr lang="zh-CN" altLang="en-US" sz="900" dirty="0">
              <a:solidFill>
                <a:srgbClr val="F07A7A"/>
              </a:solidFill>
              <a:latin typeface="微软雅黑" panose="020B0503020204020204" charset="-122"/>
              <a:ea typeface="微软雅黑" panose="020B0503020204020204" charset="-122"/>
            </a:endParaRPr>
          </a:p>
        </p:txBody>
      </p:sp>
      <p:sp>
        <p:nvSpPr>
          <p:cNvPr id="2" name="文本框 1"/>
          <p:cNvSpPr txBox="1"/>
          <p:nvPr/>
        </p:nvSpPr>
        <p:spPr>
          <a:xfrm>
            <a:off x="1045845" y="484505"/>
            <a:ext cx="3489960" cy="460375"/>
          </a:xfrm>
          <a:prstGeom prst="rect">
            <a:avLst/>
          </a:prstGeom>
          <a:noFill/>
        </p:spPr>
        <p:txBody>
          <a:bodyPr wrap="square" rtlCol="0">
            <a:spAutoFit/>
          </a:bodyPr>
          <a:lstStyle/>
          <a:p>
            <a:r>
              <a:rPr lang="zh-CN" altLang="en-US" sz="2400" b="1">
                <a:solidFill>
                  <a:schemeClr val="accent4">
                    <a:lumMod val="50000"/>
                  </a:schemeClr>
                </a:solidFill>
              </a:rPr>
              <a:t>新型出版模式</a:t>
            </a:r>
            <a:endParaRPr lang="zh-CN" altLang="en-US" sz="2400" b="1">
              <a:solidFill>
                <a:schemeClr val="accent4">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13650" y="368572"/>
            <a:ext cx="5225142"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查找综述</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765175" y="993140"/>
            <a:ext cx="10661650" cy="5422900"/>
          </a:xfrm>
          <a:prstGeom prst="rect">
            <a:avLst/>
          </a:prstGeom>
        </p:spPr>
      </p:pic>
      <p:sp>
        <p:nvSpPr>
          <p:cNvPr id="2" name="文本框 1"/>
          <p:cNvSpPr txBox="1"/>
          <p:nvPr/>
        </p:nvSpPr>
        <p:spPr>
          <a:xfrm>
            <a:off x="1616075" y="3952875"/>
            <a:ext cx="2320290" cy="368300"/>
          </a:xfrm>
          <a:prstGeom prst="rect">
            <a:avLst/>
          </a:prstGeom>
          <a:solidFill>
            <a:schemeClr val="accent2">
              <a:lumMod val="75000"/>
            </a:schemeClr>
          </a:solidFill>
        </p:spPr>
        <p:txBody>
          <a:bodyPr wrap="square" rtlCol="0">
            <a:spAutoFit/>
          </a:bodyPr>
          <a:lstStyle/>
          <a:p>
            <a:r>
              <a:rPr lang="zh-CN" altLang="en-US">
                <a:solidFill>
                  <a:schemeClr val="bg1"/>
                </a:solidFill>
              </a:rPr>
              <a:t>快速查看综述类文献</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576705" y="948055"/>
            <a:ext cx="7785100" cy="3160395"/>
          </a:xfrm>
          <a:prstGeom prst="rect">
            <a:avLst/>
          </a:prstGeom>
        </p:spPr>
      </p:pic>
      <p:pic>
        <p:nvPicPr>
          <p:cNvPr id="5" name="图片 4"/>
          <p:cNvPicPr>
            <a:picLocks noChangeAspect="1"/>
          </p:cNvPicPr>
          <p:nvPr/>
        </p:nvPicPr>
        <p:blipFill>
          <a:blip r:embed="rId2"/>
          <a:stretch>
            <a:fillRect/>
          </a:stretch>
        </p:blipFill>
        <p:spPr>
          <a:xfrm>
            <a:off x="1021715" y="3256280"/>
            <a:ext cx="10791825" cy="2809875"/>
          </a:xfrm>
          <a:prstGeom prst="rect">
            <a:avLst/>
          </a:prstGeom>
        </p:spPr>
      </p:pic>
      <p:sp>
        <p:nvSpPr>
          <p:cNvPr id="6" name="文本框 5"/>
          <p:cNvSpPr txBox="1"/>
          <p:nvPr/>
        </p:nvSpPr>
        <p:spPr>
          <a:xfrm>
            <a:off x="222250" y="2253615"/>
            <a:ext cx="1354455" cy="922020"/>
          </a:xfrm>
          <a:prstGeom prst="rect">
            <a:avLst/>
          </a:prstGeom>
          <a:noFill/>
        </p:spPr>
        <p:txBody>
          <a:bodyPr wrap="square" rtlCol="0">
            <a:spAutoFit/>
          </a:bodyPr>
          <a:lstStyle/>
          <a:p>
            <a:r>
              <a:rPr lang="zh-CN" altLang="zh-CN"/>
              <a:t>巧用关键词分布，找到研究空白</a:t>
            </a:r>
            <a:endParaRPr lang="zh-CN" altLang="zh-CN"/>
          </a:p>
        </p:txBody>
      </p:sp>
      <p:pic>
        <p:nvPicPr>
          <p:cNvPr id="10" name="图片 9" descr="微信图片_20200226153904"/>
          <p:cNvPicPr>
            <a:picLocks noChangeAspect="1"/>
          </p:cNvPicPr>
          <p:nvPr/>
        </p:nvPicPr>
        <p:blipFill>
          <a:blip r:embed="rId3" cstate="print"/>
          <a:stretch>
            <a:fillRect/>
          </a:stretch>
        </p:blipFill>
        <p:spPr>
          <a:xfrm>
            <a:off x="10226675" y="321945"/>
            <a:ext cx="1567815" cy="534670"/>
          </a:xfrm>
          <a:prstGeom prst="rect">
            <a:avLst/>
          </a:prstGeom>
        </p:spPr>
      </p:pic>
      <p:sp>
        <p:nvSpPr>
          <p:cNvPr id="2" name="文本框 1"/>
          <p:cNvSpPr txBox="1"/>
          <p:nvPr/>
        </p:nvSpPr>
        <p:spPr>
          <a:xfrm>
            <a:off x="1021715" y="433705"/>
            <a:ext cx="6653530"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检索结果处理</a:t>
            </a:r>
            <a:r>
              <a:rPr lang="en-US" altLang="zh-CN" sz="2400" spc="100" dirty="0">
                <a:solidFill>
                  <a:schemeClr val="accent1"/>
                </a:solidFill>
                <a:latin typeface="微软雅黑" panose="020B0503020204020204" charset="-122"/>
                <a:ea typeface="微软雅黑" panose="020B0503020204020204" charset="-122"/>
              </a:rPr>
              <a:t>—</a:t>
            </a:r>
            <a:r>
              <a:rPr lang="zh-CN" altLang="en-US" sz="2400" spc="100" dirty="0">
                <a:solidFill>
                  <a:schemeClr val="accent1"/>
                </a:solidFill>
                <a:latin typeface="微软雅黑" panose="020B0503020204020204" charset="-122"/>
                <a:ea typeface="微软雅黑" panose="020B0503020204020204" charset="-122"/>
              </a:rPr>
              <a:t>分组</a:t>
            </a:r>
            <a:endParaRPr lang="zh-CN" altLang="en-US" sz="2400" spc="100" dirty="0">
              <a:solidFill>
                <a:schemeClr val="accent1"/>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322830" y="1247140"/>
            <a:ext cx="8639175" cy="4933950"/>
          </a:xfrm>
          <a:prstGeom prst="rect">
            <a:avLst/>
          </a:prstGeom>
        </p:spPr>
      </p:pic>
      <p:sp>
        <p:nvSpPr>
          <p:cNvPr id="6" name="文本框 5"/>
          <p:cNvSpPr txBox="1"/>
          <p:nvPr/>
        </p:nvSpPr>
        <p:spPr>
          <a:xfrm>
            <a:off x="222250" y="2253615"/>
            <a:ext cx="1354455" cy="1476375"/>
          </a:xfrm>
          <a:prstGeom prst="rect">
            <a:avLst/>
          </a:prstGeom>
          <a:noFill/>
        </p:spPr>
        <p:txBody>
          <a:bodyPr wrap="square" rtlCol="0">
            <a:spAutoFit/>
          </a:bodyPr>
          <a:lstStyle/>
          <a:p>
            <a:r>
              <a:rPr lang="zh-CN" altLang="zh-CN"/>
              <a:t>关键词共现矩阵分析，精准定位科研热点和研究空白点</a:t>
            </a:r>
            <a:endParaRPr lang="zh-CN" altLang="zh-CN"/>
          </a:p>
        </p:txBody>
      </p:sp>
      <p:sp>
        <p:nvSpPr>
          <p:cNvPr id="5" name="文本框 4"/>
          <p:cNvSpPr txBox="1"/>
          <p:nvPr/>
        </p:nvSpPr>
        <p:spPr>
          <a:xfrm>
            <a:off x="3682365" y="2531110"/>
            <a:ext cx="1752600" cy="1198880"/>
          </a:xfrm>
          <a:prstGeom prst="rect">
            <a:avLst/>
          </a:prstGeom>
          <a:solidFill>
            <a:schemeClr val="tx2">
              <a:lumMod val="25000"/>
            </a:schemeClr>
          </a:solidFill>
        </p:spPr>
        <p:txBody>
          <a:bodyPr wrap="square" rtlCol="0">
            <a:spAutoFit/>
          </a:bodyPr>
          <a:lstStyle/>
          <a:p>
            <a:r>
              <a:rPr lang="zh-CN" altLang="en-US">
                <a:solidFill>
                  <a:schemeClr val="bg1"/>
                </a:solidFill>
              </a:rPr>
              <a:t>表示</a:t>
            </a:r>
            <a:r>
              <a:rPr lang="en-US" altLang="zh-CN">
                <a:solidFill>
                  <a:schemeClr val="bg1"/>
                </a:solidFill>
              </a:rPr>
              <a:t>“</a:t>
            </a:r>
            <a:r>
              <a:rPr lang="zh-CN" altLang="en-US">
                <a:solidFill>
                  <a:schemeClr val="bg1"/>
                </a:solidFill>
              </a:rPr>
              <a:t>人工智能</a:t>
            </a:r>
            <a:r>
              <a:rPr lang="en-US" altLang="zh-CN">
                <a:solidFill>
                  <a:schemeClr val="bg1"/>
                </a:solidFill>
              </a:rPr>
              <a:t>”</a:t>
            </a:r>
            <a:r>
              <a:rPr lang="zh-CN" altLang="en-US">
                <a:solidFill>
                  <a:schemeClr val="bg1"/>
                </a:solidFill>
              </a:rPr>
              <a:t>和</a:t>
            </a:r>
            <a:r>
              <a:rPr lang="en-US" altLang="zh-CN">
                <a:solidFill>
                  <a:schemeClr val="bg1"/>
                </a:solidFill>
              </a:rPr>
              <a:t>“</a:t>
            </a:r>
            <a:r>
              <a:rPr lang="zh-CN" altLang="en-US">
                <a:solidFill>
                  <a:schemeClr val="bg1"/>
                </a:solidFill>
              </a:rPr>
              <a:t>大数据</a:t>
            </a:r>
            <a:r>
              <a:rPr lang="en-US" altLang="zh-CN">
                <a:solidFill>
                  <a:schemeClr val="bg1"/>
                </a:solidFill>
              </a:rPr>
              <a:t>”</a:t>
            </a:r>
            <a:r>
              <a:rPr lang="zh-CN" altLang="en-US">
                <a:solidFill>
                  <a:schemeClr val="bg1"/>
                </a:solidFill>
              </a:rPr>
              <a:t>共现的文献篇数为</a:t>
            </a:r>
            <a:r>
              <a:rPr lang="en-US" altLang="zh-CN">
                <a:solidFill>
                  <a:schemeClr val="bg1"/>
                </a:solidFill>
              </a:rPr>
              <a:t>893</a:t>
            </a:r>
            <a:r>
              <a:rPr lang="zh-CN" altLang="en-US">
                <a:solidFill>
                  <a:schemeClr val="bg1"/>
                </a:solidFill>
              </a:rPr>
              <a:t>篇</a:t>
            </a:r>
            <a:endParaRPr lang="zh-CN" altLang="en-US">
              <a:solidFill>
                <a:schemeClr val="bg1"/>
              </a:solidFill>
            </a:endParaRPr>
          </a:p>
        </p:txBody>
      </p:sp>
      <p:sp>
        <p:nvSpPr>
          <p:cNvPr id="7" name="文本框 6"/>
          <p:cNvSpPr txBox="1"/>
          <p:nvPr/>
        </p:nvSpPr>
        <p:spPr>
          <a:xfrm>
            <a:off x="8056245" y="2967990"/>
            <a:ext cx="2395855" cy="922020"/>
          </a:xfrm>
          <a:prstGeom prst="rect">
            <a:avLst/>
          </a:prstGeom>
          <a:solidFill>
            <a:schemeClr val="tx2">
              <a:lumMod val="25000"/>
            </a:schemeClr>
          </a:solidFill>
        </p:spPr>
        <p:txBody>
          <a:bodyPr wrap="square" rtlCol="0">
            <a:spAutoFit/>
          </a:bodyPr>
          <a:lstStyle/>
          <a:p>
            <a:r>
              <a:rPr lang="en-US" altLang="zh-CN">
                <a:solidFill>
                  <a:schemeClr val="bg1"/>
                </a:solidFill>
              </a:rPr>
              <a:t>“</a:t>
            </a:r>
            <a:r>
              <a:rPr lang="zh-CN" altLang="en-US">
                <a:solidFill>
                  <a:schemeClr val="bg1"/>
                </a:solidFill>
              </a:rPr>
              <a:t>专家系统</a:t>
            </a:r>
            <a:r>
              <a:rPr lang="en-US" altLang="zh-CN">
                <a:solidFill>
                  <a:schemeClr val="bg1"/>
                </a:solidFill>
              </a:rPr>
              <a:t>“</a:t>
            </a:r>
            <a:r>
              <a:rPr lang="zh-CN" altLang="en-US">
                <a:solidFill>
                  <a:schemeClr val="bg1"/>
                </a:solidFill>
              </a:rPr>
              <a:t>和</a:t>
            </a:r>
            <a:r>
              <a:rPr lang="en-US" altLang="zh-CN">
                <a:solidFill>
                  <a:schemeClr val="bg1"/>
                </a:solidFill>
              </a:rPr>
              <a:t>”</a:t>
            </a:r>
            <a:r>
              <a:rPr lang="zh-CN" altLang="en-US">
                <a:solidFill>
                  <a:schemeClr val="bg1"/>
                </a:solidFill>
              </a:rPr>
              <a:t>图像处理</a:t>
            </a:r>
            <a:r>
              <a:rPr lang="en-US" altLang="zh-CN">
                <a:solidFill>
                  <a:schemeClr val="bg1"/>
                </a:solidFill>
              </a:rPr>
              <a:t>”</a:t>
            </a:r>
            <a:r>
              <a:rPr lang="zh-CN" altLang="en-US">
                <a:solidFill>
                  <a:schemeClr val="bg1"/>
                </a:solidFill>
              </a:rPr>
              <a:t>共现的文献数为</a:t>
            </a:r>
            <a:r>
              <a:rPr lang="en-US" altLang="zh-CN">
                <a:solidFill>
                  <a:schemeClr val="bg1"/>
                </a:solidFill>
              </a:rPr>
              <a:t>0</a:t>
            </a:r>
            <a:r>
              <a:rPr lang="zh-CN" altLang="en-US">
                <a:solidFill>
                  <a:schemeClr val="bg1"/>
                </a:solidFill>
              </a:rPr>
              <a:t>，处于研究空白</a:t>
            </a:r>
            <a:endParaRPr lang="zh-CN" altLang="en-US">
              <a:solidFill>
                <a:schemeClr val="bg1"/>
              </a:solidFill>
            </a:endParaRPr>
          </a:p>
        </p:txBody>
      </p:sp>
      <p:cxnSp>
        <p:nvCxnSpPr>
          <p:cNvPr id="8" name="直接箭头连接符 7"/>
          <p:cNvCxnSpPr>
            <a:endCxn id="5" idx="3"/>
          </p:cNvCxnSpPr>
          <p:nvPr/>
        </p:nvCxnSpPr>
        <p:spPr>
          <a:xfrm flipH="1">
            <a:off x="5434965" y="2865120"/>
            <a:ext cx="531495" cy="2654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endCxn id="7" idx="1"/>
          </p:cNvCxnSpPr>
          <p:nvPr/>
        </p:nvCxnSpPr>
        <p:spPr>
          <a:xfrm flipV="1">
            <a:off x="7172960" y="3429000"/>
            <a:ext cx="883285" cy="30480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0" name="图片 9" descr="微信图片_20200226153904"/>
          <p:cNvPicPr>
            <a:picLocks noChangeAspect="1"/>
          </p:cNvPicPr>
          <p:nvPr/>
        </p:nvPicPr>
        <p:blipFill>
          <a:blip r:embed="rId2" cstate="print"/>
          <a:stretch>
            <a:fillRect/>
          </a:stretch>
        </p:blipFill>
        <p:spPr>
          <a:xfrm>
            <a:off x="10226675" y="321945"/>
            <a:ext cx="1567815" cy="534670"/>
          </a:xfrm>
          <a:prstGeom prst="rect">
            <a:avLst/>
          </a:prstGeom>
        </p:spPr>
      </p:pic>
      <p:sp>
        <p:nvSpPr>
          <p:cNvPr id="2" name="文本框 1"/>
          <p:cNvSpPr txBox="1"/>
          <p:nvPr/>
        </p:nvSpPr>
        <p:spPr>
          <a:xfrm>
            <a:off x="1021715" y="433705"/>
            <a:ext cx="6653530"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检索结果处理</a:t>
            </a:r>
            <a:r>
              <a:rPr lang="en-US" altLang="zh-CN" sz="2400" spc="100" dirty="0">
                <a:solidFill>
                  <a:schemeClr val="accent1"/>
                </a:solidFill>
                <a:latin typeface="微软雅黑" panose="020B0503020204020204" charset="-122"/>
                <a:ea typeface="微软雅黑" panose="020B0503020204020204" charset="-122"/>
              </a:rPr>
              <a:t>—</a:t>
            </a:r>
            <a:r>
              <a:rPr lang="zh-CN" altLang="en-US" sz="2400" spc="100" dirty="0">
                <a:solidFill>
                  <a:schemeClr val="accent1"/>
                </a:solidFill>
                <a:latin typeface="微软雅黑" panose="020B0503020204020204" charset="-122"/>
                <a:ea typeface="微软雅黑" panose="020B0503020204020204" charset="-122"/>
              </a:rPr>
              <a:t>分组</a:t>
            </a:r>
            <a:endParaRPr lang="zh-CN" altLang="en-US" sz="2400" spc="100" dirty="0">
              <a:solidFill>
                <a:schemeClr val="accent1"/>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1760" y="2350135"/>
            <a:ext cx="1606550" cy="922020"/>
          </a:xfrm>
          <a:prstGeom prst="rect">
            <a:avLst/>
          </a:prstGeom>
          <a:noFill/>
        </p:spPr>
        <p:txBody>
          <a:bodyPr wrap="square" rtlCol="0">
            <a:spAutoFit/>
          </a:bodyPr>
          <a:lstStyle/>
          <a:p>
            <a:r>
              <a:rPr lang="zh-CN" altLang="en-US"/>
              <a:t>巧用作者分组</a:t>
            </a:r>
            <a:endParaRPr lang="zh-CN" altLang="en-US"/>
          </a:p>
          <a:p>
            <a:r>
              <a:rPr lang="zh-CN" altLang="en-US"/>
              <a:t>实现一步找到牛人</a:t>
            </a:r>
            <a:endParaRPr lang="zh-CN" altLang="en-US"/>
          </a:p>
        </p:txBody>
      </p:sp>
      <p:pic>
        <p:nvPicPr>
          <p:cNvPr id="3" name="图片 2"/>
          <p:cNvPicPr>
            <a:picLocks noChangeAspect="1"/>
          </p:cNvPicPr>
          <p:nvPr/>
        </p:nvPicPr>
        <p:blipFill>
          <a:blip r:embed="rId1"/>
          <a:stretch>
            <a:fillRect/>
          </a:stretch>
        </p:blipFill>
        <p:spPr>
          <a:xfrm>
            <a:off x="1718310" y="1283970"/>
            <a:ext cx="9907270" cy="4290695"/>
          </a:xfrm>
          <a:prstGeom prst="rect">
            <a:avLst/>
          </a:prstGeom>
        </p:spPr>
      </p:pic>
      <p:sp>
        <p:nvSpPr>
          <p:cNvPr id="5" name="文本框 4"/>
          <p:cNvSpPr txBox="1"/>
          <p:nvPr/>
        </p:nvSpPr>
        <p:spPr>
          <a:xfrm>
            <a:off x="6915785" y="4312920"/>
            <a:ext cx="771525" cy="368300"/>
          </a:xfrm>
          <a:prstGeom prst="rect">
            <a:avLst/>
          </a:prstGeom>
          <a:noFill/>
          <a:ln w="28575" cmpd="sng">
            <a:solidFill>
              <a:srgbClr val="C00000"/>
            </a:solidFill>
            <a:prstDash val="solid"/>
          </a:ln>
        </p:spPr>
        <p:txBody>
          <a:bodyPr wrap="square" rtlCol="0">
            <a:spAutoFit/>
          </a:bodyPr>
          <a:lstStyle/>
          <a:p>
            <a:endParaRPr lang="zh-CN" altLang="en-US"/>
          </a:p>
        </p:txBody>
      </p:sp>
      <p:grpSp>
        <p:nvGrpSpPr>
          <p:cNvPr id="8" name="组合 7"/>
          <p:cNvGrpSpPr/>
          <p:nvPr/>
        </p:nvGrpSpPr>
        <p:grpSpPr>
          <a:xfrm>
            <a:off x="7446010" y="3476625"/>
            <a:ext cx="2621280" cy="819150"/>
            <a:chOff x="11726" y="5475"/>
            <a:chExt cx="4128" cy="1290"/>
          </a:xfrm>
        </p:grpSpPr>
        <p:sp>
          <p:nvSpPr>
            <p:cNvPr id="6" name="文本框 5"/>
            <p:cNvSpPr txBox="1"/>
            <p:nvPr/>
          </p:nvSpPr>
          <p:spPr>
            <a:xfrm>
              <a:off x="12486" y="5475"/>
              <a:ext cx="3368" cy="1016"/>
            </a:xfrm>
            <a:prstGeom prst="rect">
              <a:avLst/>
            </a:prstGeom>
            <a:solidFill>
              <a:srgbClr val="FD6E0F"/>
            </a:solidFill>
          </p:spPr>
          <p:txBody>
            <a:bodyPr wrap="square" rtlCol="0">
              <a:spAutoFit/>
            </a:bodyPr>
            <a:lstStyle/>
            <a:p>
              <a:r>
                <a:rPr lang="zh-CN" altLang="en-US">
                  <a:solidFill>
                    <a:schemeClr val="bg1"/>
                  </a:solidFill>
                </a:rPr>
                <a:t>点击作者姓名，进入作者知网节页面</a:t>
              </a:r>
              <a:endParaRPr lang="zh-CN" altLang="en-US">
                <a:solidFill>
                  <a:schemeClr val="bg1"/>
                </a:solidFill>
              </a:endParaRPr>
            </a:p>
          </p:txBody>
        </p:sp>
        <p:cxnSp>
          <p:nvCxnSpPr>
            <p:cNvPr id="7" name="直接箭头连接符 6"/>
            <p:cNvCxnSpPr>
              <a:stCxn id="6" idx="1"/>
            </p:cNvCxnSpPr>
            <p:nvPr/>
          </p:nvCxnSpPr>
          <p:spPr>
            <a:xfrm flipH="1">
              <a:off x="11726" y="5983"/>
              <a:ext cx="760" cy="78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pic>
        <p:nvPicPr>
          <p:cNvPr id="10" name="图片 9" descr="微信图片_20200226153904"/>
          <p:cNvPicPr>
            <a:picLocks noChangeAspect="1"/>
          </p:cNvPicPr>
          <p:nvPr/>
        </p:nvPicPr>
        <p:blipFill>
          <a:blip r:embed="rId2" cstate="print"/>
          <a:stretch>
            <a:fillRect/>
          </a:stretch>
        </p:blipFill>
        <p:spPr>
          <a:xfrm>
            <a:off x="10226675" y="321945"/>
            <a:ext cx="1567815" cy="534670"/>
          </a:xfrm>
          <a:prstGeom prst="rect">
            <a:avLst/>
          </a:prstGeom>
        </p:spPr>
      </p:pic>
      <p:sp>
        <p:nvSpPr>
          <p:cNvPr id="2" name="文本框 1"/>
          <p:cNvSpPr txBox="1"/>
          <p:nvPr/>
        </p:nvSpPr>
        <p:spPr>
          <a:xfrm>
            <a:off x="1021715" y="433705"/>
            <a:ext cx="6653530"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检索结果处理</a:t>
            </a:r>
            <a:r>
              <a:rPr lang="en-US" altLang="zh-CN" sz="2400" spc="100" dirty="0">
                <a:solidFill>
                  <a:schemeClr val="accent1"/>
                </a:solidFill>
                <a:latin typeface="微软雅黑" panose="020B0503020204020204" charset="-122"/>
                <a:ea typeface="微软雅黑" panose="020B0503020204020204" charset="-122"/>
              </a:rPr>
              <a:t>—</a:t>
            </a:r>
            <a:r>
              <a:rPr lang="zh-CN" altLang="en-US" sz="2400" spc="100" dirty="0">
                <a:solidFill>
                  <a:schemeClr val="accent1"/>
                </a:solidFill>
                <a:latin typeface="微软雅黑" panose="020B0503020204020204" charset="-122"/>
                <a:ea typeface="微软雅黑" panose="020B0503020204020204" charset="-122"/>
              </a:rPr>
              <a:t>分组</a:t>
            </a:r>
            <a:endParaRPr lang="zh-CN" altLang="en-US" sz="2400" spc="100" dirty="0">
              <a:solidFill>
                <a:schemeClr val="accent1"/>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18590" y="1085215"/>
            <a:ext cx="10415270" cy="5263515"/>
          </a:xfrm>
          <a:prstGeom prst="rect">
            <a:avLst/>
          </a:prstGeom>
        </p:spPr>
      </p:pic>
      <p:pic>
        <p:nvPicPr>
          <p:cNvPr id="4" name="图片 3"/>
          <p:cNvPicPr>
            <a:picLocks noChangeAspect="1"/>
          </p:cNvPicPr>
          <p:nvPr/>
        </p:nvPicPr>
        <p:blipFill>
          <a:blip r:embed="rId2"/>
          <a:stretch>
            <a:fillRect/>
          </a:stretch>
        </p:blipFill>
        <p:spPr>
          <a:xfrm>
            <a:off x="3155950" y="1085215"/>
            <a:ext cx="7905750" cy="5876925"/>
          </a:xfrm>
          <a:prstGeom prst="rect">
            <a:avLst/>
          </a:prstGeom>
        </p:spPr>
      </p:pic>
      <p:sp>
        <p:nvSpPr>
          <p:cNvPr id="5" name="文本框 4"/>
          <p:cNvSpPr txBox="1"/>
          <p:nvPr/>
        </p:nvSpPr>
        <p:spPr>
          <a:xfrm>
            <a:off x="127635" y="2929255"/>
            <a:ext cx="1461770" cy="645160"/>
          </a:xfrm>
          <a:prstGeom prst="rect">
            <a:avLst/>
          </a:prstGeom>
          <a:noFill/>
        </p:spPr>
        <p:txBody>
          <a:bodyPr wrap="square" rtlCol="0">
            <a:spAutoFit/>
          </a:bodyPr>
          <a:lstStyle/>
          <a:p>
            <a:r>
              <a:rPr lang="zh-CN" altLang="en-US"/>
              <a:t>作者知网节了解学术圈</a:t>
            </a:r>
            <a:endParaRPr lang="zh-CN" altLang="en-US"/>
          </a:p>
        </p:txBody>
      </p:sp>
      <p:pic>
        <p:nvPicPr>
          <p:cNvPr id="10" name="图片 9" descr="微信图片_20200226153904"/>
          <p:cNvPicPr>
            <a:picLocks noChangeAspect="1"/>
          </p:cNvPicPr>
          <p:nvPr/>
        </p:nvPicPr>
        <p:blipFill>
          <a:blip r:embed="rId3" cstate="print"/>
          <a:stretch>
            <a:fillRect/>
          </a:stretch>
        </p:blipFill>
        <p:spPr>
          <a:xfrm>
            <a:off x="10226675" y="321945"/>
            <a:ext cx="1567815" cy="534670"/>
          </a:xfrm>
          <a:prstGeom prst="rect">
            <a:avLst/>
          </a:prstGeom>
        </p:spPr>
      </p:pic>
      <p:sp>
        <p:nvSpPr>
          <p:cNvPr id="2" name="文本框 1"/>
          <p:cNvSpPr txBox="1"/>
          <p:nvPr/>
        </p:nvSpPr>
        <p:spPr>
          <a:xfrm>
            <a:off x="1021715" y="433705"/>
            <a:ext cx="6653530"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知网节</a:t>
            </a:r>
            <a:endParaRPr lang="zh-CN" altLang="en-US" sz="2400" spc="100" dirty="0">
              <a:solidFill>
                <a:schemeClr val="accent1"/>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820545" y="1791970"/>
            <a:ext cx="9772650" cy="2695575"/>
          </a:xfrm>
          <a:prstGeom prst="rect">
            <a:avLst/>
          </a:prstGeom>
        </p:spPr>
      </p:pic>
      <p:sp>
        <p:nvSpPr>
          <p:cNvPr id="5" name="文本框 4"/>
          <p:cNvSpPr txBox="1"/>
          <p:nvPr/>
        </p:nvSpPr>
        <p:spPr>
          <a:xfrm>
            <a:off x="142875" y="2221865"/>
            <a:ext cx="1565275" cy="922020"/>
          </a:xfrm>
          <a:prstGeom prst="rect">
            <a:avLst/>
          </a:prstGeom>
          <a:noFill/>
        </p:spPr>
        <p:txBody>
          <a:bodyPr wrap="square" rtlCol="0">
            <a:spAutoFit/>
          </a:bodyPr>
          <a:lstStyle/>
          <a:p>
            <a:r>
              <a:rPr lang="zh-CN" altLang="en-US"/>
              <a:t>文献知网节，丰富阅读内容，追溯知识源头</a:t>
            </a:r>
            <a:endParaRPr lang="zh-CN" altLang="en-US"/>
          </a:p>
        </p:txBody>
      </p:sp>
      <p:pic>
        <p:nvPicPr>
          <p:cNvPr id="6" name="图片 5"/>
          <p:cNvPicPr>
            <a:picLocks noChangeAspect="1"/>
          </p:cNvPicPr>
          <p:nvPr/>
        </p:nvPicPr>
        <p:blipFill>
          <a:blip r:embed="rId2"/>
          <a:stretch>
            <a:fillRect/>
          </a:stretch>
        </p:blipFill>
        <p:spPr>
          <a:xfrm>
            <a:off x="1820545" y="1260475"/>
            <a:ext cx="10045700" cy="4336415"/>
          </a:xfrm>
          <a:prstGeom prst="rect">
            <a:avLst/>
          </a:prstGeom>
        </p:spPr>
      </p:pic>
      <p:pic>
        <p:nvPicPr>
          <p:cNvPr id="10" name="图片 9" descr="微信图片_20200226153904"/>
          <p:cNvPicPr>
            <a:picLocks noChangeAspect="1"/>
          </p:cNvPicPr>
          <p:nvPr/>
        </p:nvPicPr>
        <p:blipFill>
          <a:blip r:embed="rId3" cstate="print"/>
          <a:stretch>
            <a:fillRect/>
          </a:stretch>
        </p:blipFill>
        <p:spPr>
          <a:xfrm>
            <a:off x="10226675" y="321945"/>
            <a:ext cx="1567815" cy="534670"/>
          </a:xfrm>
          <a:prstGeom prst="rect">
            <a:avLst/>
          </a:prstGeom>
        </p:spPr>
      </p:pic>
      <p:sp>
        <p:nvSpPr>
          <p:cNvPr id="9" name="文本框 8"/>
          <p:cNvSpPr txBox="1"/>
          <p:nvPr/>
        </p:nvSpPr>
        <p:spPr>
          <a:xfrm>
            <a:off x="1352550" y="306070"/>
            <a:ext cx="4940300"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知网节</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442720" y="944245"/>
            <a:ext cx="9305925" cy="5191125"/>
          </a:xfrm>
          <a:prstGeom prst="rect">
            <a:avLst/>
          </a:prstGeom>
        </p:spPr>
      </p:pic>
      <p:sp>
        <p:nvSpPr>
          <p:cNvPr id="5" name="文本框 4"/>
          <p:cNvSpPr txBox="1"/>
          <p:nvPr/>
        </p:nvSpPr>
        <p:spPr>
          <a:xfrm>
            <a:off x="3231515" y="2817495"/>
            <a:ext cx="2188210" cy="645160"/>
          </a:xfrm>
          <a:prstGeom prst="rect">
            <a:avLst/>
          </a:prstGeom>
          <a:solidFill>
            <a:schemeClr val="tx2">
              <a:lumMod val="25000"/>
            </a:schemeClr>
          </a:solidFill>
        </p:spPr>
        <p:txBody>
          <a:bodyPr wrap="square" rtlCol="0">
            <a:spAutoFit/>
          </a:bodyPr>
          <a:lstStyle/>
          <a:p>
            <a:r>
              <a:rPr lang="zh-CN" altLang="en-US">
                <a:solidFill>
                  <a:schemeClr val="bg1"/>
                </a:solidFill>
              </a:rPr>
              <a:t>反映本文研究工作的背景和依据</a:t>
            </a:r>
            <a:endParaRPr lang="zh-CN" altLang="en-US">
              <a:solidFill>
                <a:schemeClr val="bg1"/>
              </a:solidFill>
            </a:endParaRPr>
          </a:p>
        </p:txBody>
      </p:sp>
      <p:cxnSp>
        <p:nvCxnSpPr>
          <p:cNvPr id="6" name="直接箭头连接符 5"/>
          <p:cNvCxnSpPr/>
          <p:nvPr/>
        </p:nvCxnSpPr>
        <p:spPr>
          <a:xfrm flipH="1">
            <a:off x="3987800" y="2479040"/>
            <a:ext cx="305435" cy="35369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300595" y="2204720"/>
            <a:ext cx="2814955" cy="1433195"/>
            <a:chOff x="11497" y="3322"/>
            <a:chExt cx="4433" cy="2257"/>
          </a:xfrm>
        </p:grpSpPr>
        <p:sp>
          <p:nvSpPr>
            <p:cNvPr id="7" name="矩形 6"/>
            <p:cNvSpPr/>
            <p:nvPr/>
          </p:nvSpPr>
          <p:spPr>
            <a:xfrm>
              <a:off x="11497" y="3322"/>
              <a:ext cx="2230" cy="78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a:stCxn id="7" idx="2"/>
            </p:cNvCxnSpPr>
            <p:nvPr/>
          </p:nvCxnSpPr>
          <p:spPr>
            <a:xfrm>
              <a:off x="12612" y="4107"/>
              <a:ext cx="557" cy="456"/>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774" y="4563"/>
              <a:ext cx="4156" cy="1016"/>
            </a:xfrm>
            <a:prstGeom prst="rect">
              <a:avLst/>
            </a:prstGeom>
            <a:solidFill>
              <a:schemeClr val="tx2">
                <a:lumMod val="25000"/>
              </a:schemeClr>
            </a:solidFill>
          </p:spPr>
          <p:txBody>
            <a:bodyPr wrap="square" rtlCol="0">
              <a:spAutoFit/>
            </a:bodyPr>
            <a:lstStyle/>
            <a:p>
              <a:r>
                <a:rPr lang="zh-CN" altLang="en-US">
                  <a:solidFill>
                    <a:schemeClr val="bg1"/>
                  </a:solidFill>
                </a:rPr>
                <a:t>本文研究工作的继续、应用、发展或评价</a:t>
              </a:r>
              <a:endParaRPr lang="zh-CN" altLang="en-US">
                <a:solidFill>
                  <a:schemeClr val="bg1"/>
                </a:solidFill>
              </a:endParaRPr>
            </a:p>
          </p:txBody>
        </p:sp>
      </p:grpSp>
      <p:pic>
        <p:nvPicPr>
          <p:cNvPr id="10" name="图片 9"/>
          <p:cNvPicPr>
            <a:picLocks noChangeAspect="1"/>
          </p:cNvPicPr>
          <p:nvPr/>
        </p:nvPicPr>
        <p:blipFill>
          <a:blip r:embed="rId2"/>
          <a:stretch>
            <a:fillRect/>
          </a:stretch>
        </p:blipFill>
        <p:spPr>
          <a:xfrm>
            <a:off x="337820" y="2734945"/>
            <a:ext cx="6962775" cy="2867025"/>
          </a:xfrm>
          <a:prstGeom prst="rect">
            <a:avLst/>
          </a:prstGeom>
        </p:spPr>
      </p:pic>
      <p:pic>
        <p:nvPicPr>
          <p:cNvPr id="12" name="图片 11" descr="微信图片_20200226153904"/>
          <p:cNvPicPr>
            <a:picLocks noChangeAspect="1"/>
          </p:cNvPicPr>
          <p:nvPr/>
        </p:nvPicPr>
        <p:blipFill>
          <a:blip r:embed="rId3" cstate="print"/>
          <a:stretch>
            <a:fillRect/>
          </a:stretch>
        </p:blipFill>
        <p:spPr>
          <a:xfrm>
            <a:off x="10226675" y="321945"/>
            <a:ext cx="1567815" cy="534670"/>
          </a:xfrm>
          <a:prstGeom prst="rect">
            <a:avLst/>
          </a:prstGeom>
        </p:spPr>
      </p:pic>
      <p:sp>
        <p:nvSpPr>
          <p:cNvPr id="2" name="文本框 1"/>
          <p:cNvSpPr txBox="1"/>
          <p:nvPr/>
        </p:nvSpPr>
        <p:spPr>
          <a:xfrm>
            <a:off x="1257300" y="260350"/>
            <a:ext cx="5035550"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知网节</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021715" y="1026160"/>
            <a:ext cx="8610600" cy="5095875"/>
          </a:xfrm>
          <a:prstGeom prst="rect">
            <a:avLst/>
          </a:prstGeom>
        </p:spPr>
      </p:pic>
      <p:pic>
        <p:nvPicPr>
          <p:cNvPr id="5" name="图片 4"/>
          <p:cNvPicPr>
            <a:picLocks noChangeAspect="1"/>
          </p:cNvPicPr>
          <p:nvPr/>
        </p:nvPicPr>
        <p:blipFill>
          <a:blip r:embed="rId2"/>
          <a:stretch>
            <a:fillRect/>
          </a:stretch>
        </p:blipFill>
        <p:spPr>
          <a:xfrm>
            <a:off x="2813050" y="2216150"/>
            <a:ext cx="9010650" cy="3743325"/>
          </a:xfrm>
          <a:prstGeom prst="rect">
            <a:avLst/>
          </a:prstGeom>
        </p:spPr>
      </p:pic>
      <p:pic>
        <p:nvPicPr>
          <p:cNvPr id="10" name="图片 9" descr="微信图片_20200226153904"/>
          <p:cNvPicPr>
            <a:picLocks noChangeAspect="1"/>
          </p:cNvPicPr>
          <p:nvPr/>
        </p:nvPicPr>
        <p:blipFill>
          <a:blip r:embed="rId3" cstate="print"/>
          <a:stretch>
            <a:fillRect/>
          </a:stretch>
        </p:blipFill>
        <p:spPr>
          <a:xfrm>
            <a:off x="10226675" y="321945"/>
            <a:ext cx="1567815" cy="534670"/>
          </a:xfrm>
          <a:prstGeom prst="rect">
            <a:avLst/>
          </a:prstGeom>
        </p:spPr>
      </p:pic>
      <p:sp>
        <p:nvSpPr>
          <p:cNvPr id="9" name="文本框 8"/>
          <p:cNvSpPr txBox="1"/>
          <p:nvPr/>
        </p:nvSpPr>
        <p:spPr>
          <a:xfrm>
            <a:off x="1306830" y="260350"/>
            <a:ext cx="4986020"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知网节</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813175" y="2510155"/>
            <a:ext cx="6159500" cy="1282065"/>
            <a:chOff x="5108" y="3928"/>
            <a:chExt cx="9700" cy="2019"/>
          </a:xfrm>
        </p:grpSpPr>
        <p:sp>
          <p:nvSpPr>
            <p:cNvPr id="4" name="椭圆 3"/>
            <p:cNvSpPr/>
            <p:nvPr/>
          </p:nvSpPr>
          <p:spPr>
            <a:xfrm>
              <a:off x="5108" y="3928"/>
              <a:ext cx="2194" cy="2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604" y="4424"/>
              <a:ext cx="1620" cy="919"/>
            </a:xfrm>
            <a:prstGeom prst="rect">
              <a:avLst/>
            </a:prstGeom>
            <a:noFill/>
          </p:spPr>
          <p:txBody>
            <a:bodyPr wrap="square" rtlCol="0">
              <a:spAutoFit/>
            </a:bodyPr>
            <a:lstStyle/>
            <a:p>
              <a:r>
                <a:rPr lang="en-US" altLang="zh-CN" sz="3200" b="1" i="1">
                  <a:solidFill>
                    <a:schemeClr val="bg1"/>
                  </a:solidFill>
                </a:rPr>
                <a:t>01</a:t>
              </a:r>
              <a:endParaRPr lang="en-US" altLang="zh-CN" sz="3200" b="1" i="1">
                <a:solidFill>
                  <a:schemeClr val="bg1"/>
                </a:solidFill>
              </a:endParaRPr>
            </a:p>
          </p:txBody>
        </p:sp>
        <p:sp>
          <p:nvSpPr>
            <p:cNvPr id="6" name="文本框 5"/>
            <p:cNvSpPr txBox="1"/>
            <p:nvPr/>
          </p:nvSpPr>
          <p:spPr>
            <a:xfrm>
              <a:off x="7926" y="4478"/>
              <a:ext cx="6882" cy="919"/>
            </a:xfrm>
            <a:prstGeom prst="rect">
              <a:avLst/>
            </a:prstGeom>
            <a:noFill/>
          </p:spPr>
          <p:txBody>
            <a:bodyPr wrap="square" rtlCol="0">
              <a:spAutoFit/>
            </a:bodyPr>
            <a:lstStyle/>
            <a:p>
              <a:r>
                <a:rPr lang="en-US" altLang="zh-CN" sz="3200">
                  <a:solidFill>
                    <a:schemeClr val="accent1"/>
                  </a:solidFill>
                </a:rPr>
                <a:t>CNKI</a:t>
              </a:r>
              <a:r>
                <a:rPr lang="zh-CN" altLang="en-US" sz="3200">
                  <a:solidFill>
                    <a:schemeClr val="accent1"/>
                  </a:solidFill>
                </a:rPr>
                <a:t>数据库总体介绍</a:t>
              </a:r>
              <a:endParaRPr lang="zh-CN" altLang="en-US" sz="3200">
                <a:solidFill>
                  <a:schemeClr val="accent1"/>
                </a:solidFill>
              </a:endParaRPr>
            </a:p>
          </p:txBody>
        </p:sp>
      </p:grpSp>
      <p:pic>
        <p:nvPicPr>
          <p:cNvPr id="8" name="图片 7" descr="微信图片_20200226153904"/>
          <p:cNvPicPr>
            <a:picLocks noChangeAspect="1"/>
          </p:cNvPicPr>
          <p:nvPr/>
        </p:nvPicPr>
        <p:blipFill>
          <a:blip r:embed="rId1" cstate="print"/>
          <a:stretch>
            <a:fillRect/>
          </a:stretch>
        </p:blipFill>
        <p:spPr>
          <a:xfrm>
            <a:off x="10150475" y="321945"/>
            <a:ext cx="1567815" cy="5346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14425" y="1382395"/>
            <a:ext cx="2296160" cy="4092575"/>
          </a:xfrm>
          <a:prstGeom prst="rect">
            <a:avLst/>
          </a:prstGeom>
          <a:solidFill>
            <a:schemeClr val="accent5">
              <a:lumMod val="75000"/>
            </a:schemeClr>
          </a:solidFill>
        </p:spPr>
        <p:txBody>
          <a:bodyPr wrap="square" rtlCol="0">
            <a:spAutoFit/>
          </a:bodyPr>
          <a:lstStyle/>
          <a:p>
            <a:r>
              <a:rPr lang="zh-CN" altLang="en-US" sz="2000">
                <a:solidFill>
                  <a:schemeClr val="bg1"/>
                </a:solidFill>
                <a:latin typeface="宋体" panose="02010600030101010101" pitchFamily="2" charset="-122"/>
                <a:ea typeface="宋体" panose="02010600030101010101" pitchFamily="2" charset="-122"/>
              </a:rPr>
              <a:t>通过文献或知识的聚类功能，将不同文献或知识之间的内在关系进行有机整合，形成文献知网节、作者知网节、机构知网节等，构建了系统的知识网络和内容解释体系。</a:t>
            </a:r>
            <a:r>
              <a:rPr lang="zh-CN" altLang="en-US" sz="2000" dirty="0" smtClean="0">
                <a:solidFill>
                  <a:schemeClr val="bg1"/>
                </a:solidFill>
                <a:latin typeface="宋体" panose="02010600030101010101" pitchFamily="2" charset="-122"/>
                <a:ea typeface="宋体" panose="02010600030101010101" pitchFamily="2" charset="-122"/>
                <a:sym typeface="+mn-ea"/>
              </a:rPr>
              <a:t>利用知网节可更方便地追溯知识的源头，掌握知识发展的脉络</a:t>
            </a:r>
            <a:endParaRPr lang="zh-CN" altLang="en-US" sz="2000" dirty="0" smtClean="0">
              <a:solidFill>
                <a:schemeClr val="bg1"/>
              </a:solidFill>
              <a:latin typeface="宋体" panose="02010600030101010101" pitchFamily="2" charset="-122"/>
              <a:ea typeface="宋体" panose="02010600030101010101" pitchFamily="2" charset="-122"/>
              <a:sym typeface="+mn-ea"/>
            </a:endParaRPr>
          </a:p>
        </p:txBody>
      </p:sp>
      <p:grpSp>
        <p:nvGrpSpPr>
          <p:cNvPr id="5" name="组合 4"/>
          <p:cNvGrpSpPr/>
          <p:nvPr/>
        </p:nvGrpSpPr>
        <p:grpSpPr>
          <a:xfrm>
            <a:off x="4471035" y="885825"/>
            <a:ext cx="6723380" cy="5324475"/>
            <a:chOff x="5943" y="2793"/>
            <a:chExt cx="6689" cy="6227"/>
          </a:xfrm>
        </p:grpSpPr>
        <p:sp>
          <p:nvSpPr>
            <p:cNvPr id="6" name="椭圆 51201"/>
            <p:cNvSpPr/>
            <p:nvPr/>
          </p:nvSpPr>
          <p:spPr>
            <a:xfrm flipH="1" flipV="1">
              <a:off x="7560" y="4515"/>
              <a:ext cx="560" cy="560"/>
            </a:xfrm>
            <a:prstGeom prst="ellipse">
              <a:avLst/>
            </a:prstGeom>
            <a:noFill/>
            <a:ln w="25400" cap="flat" cmpd="sng">
              <a:solidFill>
                <a:srgbClr val="AFDDFF"/>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7" name="椭圆 51202"/>
            <p:cNvSpPr/>
            <p:nvPr/>
          </p:nvSpPr>
          <p:spPr>
            <a:xfrm flipH="1" flipV="1">
              <a:off x="9010" y="3733"/>
              <a:ext cx="560" cy="560"/>
            </a:xfrm>
            <a:prstGeom prst="ellipse">
              <a:avLst/>
            </a:prstGeom>
            <a:noFill/>
            <a:ln w="25400" cap="flat" cmpd="sng">
              <a:solidFill>
                <a:srgbClr val="AFDDFF"/>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8" name="椭圆 51204"/>
            <p:cNvSpPr/>
            <p:nvPr/>
          </p:nvSpPr>
          <p:spPr>
            <a:xfrm flipH="1" flipV="1">
              <a:off x="10553" y="7558"/>
              <a:ext cx="560" cy="560"/>
            </a:xfrm>
            <a:prstGeom prst="ellipse">
              <a:avLst/>
            </a:prstGeom>
            <a:noFill/>
            <a:ln w="25400" cap="flat" cmpd="sng">
              <a:solidFill>
                <a:srgbClr val="AFDDFF"/>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9" name="椭圆 51205"/>
            <p:cNvSpPr/>
            <p:nvPr/>
          </p:nvSpPr>
          <p:spPr>
            <a:xfrm flipH="1" flipV="1">
              <a:off x="7143" y="7438"/>
              <a:ext cx="562" cy="560"/>
            </a:xfrm>
            <a:prstGeom prst="ellipse">
              <a:avLst/>
            </a:prstGeom>
            <a:noFill/>
            <a:ln w="25400" cap="flat" cmpd="sng">
              <a:solidFill>
                <a:srgbClr val="AFDDFF"/>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10" name="椭圆 51207"/>
            <p:cNvSpPr/>
            <p:nvPr/>
          </p:nvSpPr>
          <p:spPr>
            <a:xfrm>
              <a:off x="6575" y="3558"/>
              <a:ext cx="5300" cy="5015"/>
            </a:xfrm>
            <a:prstGeom prst="ellipse">
              <a:avLst/>
            </a:prstGeom>
            <a:noFill/>
            <a:ln w="25400" cap="flat" cmpd="sng">
              <a:solidFill>
                <a:srgbClr val="7F7F7F"/>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11" name="流程图: 过程 51209"/>
            <p:cNvSpPr/>
            <p:nvPr/>
          </p:nvSpPr>
          <p:spPr>
            <a:xfrm>
              <a:off x="8505" y="2793"/>
              <a:ext cx="1450" cy="680"/>
            </a:xfrm>
            <a:prstGeom prst="flowChartProcess">
              <a:avLst/>
            </a:prstGeom>
            <a:solidFill>
              <a:schemeClr val="accent6">
                <a:lumMod val="60000"/>
                <a:lumOff val="40000"/>
              </a:schemeClr>
            </a:solidFill>
            <a:ln w="9525">
              <a:noFill/>
            </a:ln>
          </p:spPr>
          <p:txBody>
            <a:bodyPr wrap="none" anchor="ctr"/>
            <a:lstStyle/>
            <a:p>
              <a:pPr lvl="0" algn="ctr" fontAlgn="base"/>
              <a:r>
                <a:rPr lang="zh-CN" altLang="en-US" b="1" strike="noStrike" noProof="1">
                  <a:solidFill>
                    <a:schemeClr val="bg1"/>
                  </a:solidFill>
                  <a:latin typeface="Arial" panose="020B0604020202020204" pitchFamily="34" charset="0"/>
                  <a:ea typeface="微软雅黑" panose="020B0503020204020204" charset="-122"/>
                  <a:cs typeface="+mn-ea"/>
                </a:rPr>
                <a:t>文献</a:t>
              </a:r>
              <a:endParaRPr lang="zh-CN" altLang="en-US" b="1" strike="noStrike" noProof="1">
                <a:solidFill>
                  <a:schemeClr val="bg1"/>
                </a:solidFill>
                <a:latin typeface="Arial" panose="020B0604020202020204" pitchFamily="34" charset="0"/>
                <a:ea typeface="微软雅黑" panose="020B0503020204020204" charset="-122"/>
              </a:endParaRPr>
            </a:p>
          </p:txBody>
        </p:sp>
        <p:sp>
          <p:nvSpPr>
            <p:cNvPr id="12" name="流程图: 过程 51210"/>
            <p:cNvSpPr/>
            <p:nvPr/>
          </p:nvSpPr>
          <p:spPr>
            <a:xfrm>
              <a:off x="11180" y="4265"/>
              <a:ext cx="1453" cy="680"/>
            </a:xfrm>
            <a:prstGeom prst="flowChartProcess">
              <a:avLst/>
            </a:prstGeom>
            <a:solidFill>
              <a:srgbClr val="EE7E34"/>
            </a:solidFill>
            <a:ln w="9525">
              <a:noFill/>
            </a:ln>
          </p:spPr>
          <p:txBody>
            <a:bodyPr wrap="none" lIns="90170" tIns="46990" rIns="90170" bIns="46990" anchor="ctr"/>
            <a:lstStyle/>
            <a:p>
              <a:pPr algn="ctr"/>
              <a:r>
                <a:rPr lang="zh-CN" altLang="en-US" b="1" dirty="0">
                  <a:solidFill>
                    <a:schemeClr val="bg1"/>
                  </a:solidFill>
                  <a:latin typeface="Arial" panose="020B0604020202020204" pitchFamily="34" charset="0"/>
                  <a:ea typeface="微软雅黑" panose="020B0503020204020204" charset="-122"/>
                </a:rPr>
                <a:t>作者</a:t>
              </a:r>
              <a:endParaRPr lang="zh-CN" altLang="en-US" b="1" dirty="0">
                <a:solidFill>
                  <a:schemeClr val="bg1"/>
                </a:solidFill>
                <a:latin typeface="Arial" panose="020B0604020202020204" pitchFamily="34" charset="0"/>
                <a:ea typeface="微软雅黑" panose="020B0503020204020204" charset="-122"/>
              </a:endParaRPr>
            </a:p>
          </p:txBody>
        </p:sp>
        <p:sp>
          <p:nvSpPr>
            <p:cNvPr id="13" name="流程图: 过程 51212"/>
            <p:cNvSpPr/>
            <p:nvPr/>
          </p:nvSpPr>
          <p:spPr>
            <a:xfrm>
              <a:off x="6575" y="8228"/>
              <a:ext cx="1453" cy="680"/>
            </a:xfrm>
            <a:prstGeom prst="flowChartProcess">
              <a:avLst/>
            </a:prstGeom>
            <a:solidFill>
              <a:srgbClr val="FF5050">
                <a:alpha val="73000"/>
              </a:srgbClr>
            </a:solidFill>
            <a:ln w="9525">
              <a:noFill/>
            </a:ln>
          </p:spPr>
          <p:txBody>
            <a:bodyPr wrap="none" lIns="90170" tIns="46990" rIns="90170" bIns="46990" anchor="ctr"/>
            <a:lstStyle/>
            <a:p>
              <a:pPr algn="ctr"/>
              <a:r>
                <a:rPr lang="zh-CN" altLang="en-US" b="1" dirty="0">
                  <a:solidFill>
                    <a:schemeClr val="bg1"/>
                  </a:solidFill>
                  <a:latin typeface="Arial" panose="020B0604020202020204" pitchFamily="34" charset="0"/>
                  <a:ea typeface="微软雅黑" panose="020B0503020204020204" charset="-122"/>
                </a:rPr>
                <a:t>关键词</a:t>
              </a:r>
              <a:endParaRPr lang="zh-CN" altLang="en-US" dirty="0">
                <a:latin typeface="Arial" panose="020B0604020202020204" pitchFamily="34" charset="0"/>
                <a:ea typeface="宋体" panose="02010600030101010101" pitchFamily="2" charset="-122"/>
              </a:endParaRPr>
            </a:p>
          </p:txBody>
        </p:sp>
        <p:sp>
          <p:nvSpPr>
            <p:cNvPr id="14" name="流程图: 过程 51213"/>
            <p:cNvSpPr/>
            <p:nvPr/>
          </p:nvSpPr>
          <p:spPr>
            <a:xfrm>
              <a:off x="10258" y="8340"/>
              <a:ext cx="1452" cy="680"/>
            </a:xfrm>
            <a:prstGeom prst="flowChartProcess">
              <a:avLst/>
            </a:prstGeom>
            <a:solidFill>
              <a:srgbClr val="9966FF">
                <a:alpha val="70000"/>
              </a:srgbClr>
            </a:solidFill>
            <a:ln w="9525">
              <a:noFill/>
            </a:ln>
          </p:spPr>
          <p:txBody>
            <a:bodyPr wrap="none" lIns="90170" tIns="46990" rIns="90170" bIns="46990" anchor="ctr"/>
            <a:lstStyle/>
            <a:p>
              <a:pPr algn="ctr"/>
              <a:r>
                <a:rPr lang="zh-CN" altLang="en-US" b="1" dirty="0">
                  <a:solidFill>
                    <a:schemeClr val="bg1"/>
                  </a:solidFill>
                  <a:latin typeface="Arial" panose="020B0604020202020204" pitchFamily="34" charset="0"/>
                  <a:ea typeface="微软雅黑" panose="020B0503020204020204" charset="-122"/>
                </a:rPr>
                <a:t>机构</a:t>
              </a:r>
              <a:endParaRPr lang="zh-CN" altLang="en-US" dirty="0">
                <a:latin typeface="Arial" panose="020B0604020202020204" pitchFamily="34" charset="0"/>
                <a:ea typeface="宋体" panose="02010600030101010101" pitchFamily="2" charset="-122"/>
              </a:endParaRPr>
            </a:p>
          </p:txBody>
        </p:sp>
        <p:sp>
          <p:nvSpPr>
            <p:cNvPr id="15" name="流程图: 过程 51215"/>
            <p:cNvSpPr/>
            <p:nvPr/>
          </p:nvSpPr>
          <p:spPr>
            <a:xfrm>
              <a:off x="5943" y="4265"/>
              <a:ext cx="1452" cy="680"/>
            </a:xfrm>
            <a:prstGeom prst="flowChartProcess">
              <a:avLst/>
            </a:prstGeom>
            <a:solidFill>
              <a:srgbClr val="6EAF44"/>
            </a:solidFill>
            <a:ln w="9525">
              <a:noFill/>
            </a:ln>
          </p:spPr>
          <p:txBody>
            <a:bodyPr wrap="none" lIns="90170" tIns="46990" rIns="90170" bIns="46990" anchor="ctr"/>
            <a:lstStyle/>
            <a:p>
              <a:pPr algn="ctr"/>
              <a:r>
                <a:rPr lang="zh-CN" altLang="en-US" b="1" dirty="0">
                  <a:solidFill>
                    <a:schemeClr val="bg1"/>
                  </a:solidFill>
                  <a:latin typeface="Arial" panose="020B0604020202020204" pitchFamily="34" charset="0"/>
                  <a:ea typeface="微软雅黑" panose="020B0503020204020204" charset="-122"/>
                </a:rPr>
                <a:t>出版物</a:t>
              </a:r>
              <a:endParaRPr lang="zh-CN" altLang="en-US" dirty="0">
                <a:latin typeface="Arial" panose="020B0604020202020204" pitchFamily="34" charset="0"/>
                <a:ea typeface="宋体" panose="02010600030101010101" pitchFamily="2" charset="-122"/>
              </a:endParaRPr>
            </a:p>
          </p:txBody>
        </p:sp>
        <p:sp>
          <p:nvSpPr>
            <p:cNvPr id="16" name="直接连接符 51236"/>
            <p:cNvSpPr/>
            <p:nvPr/>
          </p:nvSpPr>
          <p:spPr>
            <a:xfrm flipV="1">
              <a:off x="7395" y="3680"/>
              <a:ext cx="2043" cy="958"/>
            </a:xfrm>
            <a:prstGeom prst="line">
              <a:avLst/>
            </a:prstGeom>
            <a:ln w="25400" cap="flat" cmpd="sng">
              <a:solidFill>
                <a:srgbClr val="0B69B1"/>
              </a:solidFill>
              <a:prstDash val="solid"/>
              <a:round/>
              <a:headEnd type="stealth" w="lg" len="med"/>
              <a:tailEnd type="stealth" w="lg" len="med"/>
            </a:ln>
          </p:spPr>
          <p:txBody>
            <a:bodyPr anchor="t"/>
            <a:lstStyle/>
            <a:p>
              <a:endParaRPr lang="zh-CN" altLang="en-US">
                <a:latin typeface="Arial" panose="020B0604020202020204" pitchFamily="34" charset="0"/>
                <a:ea typeface="宋体" panose="02010600030101010101" pitchFamily="2" charset="-122"/>
              </a:endParaRPr>
            </a:p>
          </p:txBody>
        </p:sp>
        <p:sp>
          <p:nvSpPr>
            <p:cNvPr id="17" name="直接连接符 51237"/>
            <p:cNvSpPr/>
            <p:nvPr/>
          </p:nvSpPr>
          <p:spPr>
            <a:xfrm>
              <a:off x="7593" y="4640"/>
              <a:ext cx="3290" cy="3580"/>
            </a:xfrm>
            <a:prstGeom prst="line">
              <a:avLst/>
            </a:prstGeom>
            <a:ln w="25400" cap="flat" cmpd="sng">
              <a:solidFill>
                <a:srgbClr val="AFDDFF"/>
              </a:solidFill>
              <a:prstDash val="solid"/>
              <a:round/>
              <a:headEnd type="stealth" w="lg" len="med"/>
              <a:tailEnd type="stealth" w="lg" len="med"/>
            </a:ln>
          </p:spPr>
          <p:txBody>
            <a:bodyPr anchor="t"/>
            <a:lstStyle/>
            <a:p>
              <a:endParaRPr lang="zh-CN" altLang="en-US">
                <a:latin typeface="Arial" panose="020B0604020202020204" pitchFamily="34" charset="0"/>
                <a:ea typeface="宋体" panose="02010600030101010101" pitchFamily="2" charset="-122"/>
              </a:endParaRPr>
            </a:p>
          </p:txBody>
        </p:sp>
        <p:sp>
          <p:nvSpPr>
            <p:cNvPr id="18" name="椭圆 51239"/>
            <p:cNvSpPr/>
            <p:nvPr/>
          </p:nvSpPr>
          <p:spPr>
            <a:xfrm flipH="1" flipV="1">
              <a:off x="10755" y="4013"/>
              <a:ext cx="560" cy="560"/>
            </a:xfrm>
            <a:prstGeom prst="ellipse">
              <a:avLst/>
            </a:prstGeom>
            <a:noFill/>
            <a:ln w="25400" cap="flat" cmpd="sng">
              <a:solidFill>
                <a:srgbClr val="085489"/>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19" name="直接连接符 51240"/>
            <p:cNvSpPr/>
            <p:nvPr/>
          </p:nvSpPr>
          <p:spPr>
            <a:xfrm flipH="1">
              <a:off x="7423" y="4595"/>
              <a:ext cx="167" cy="3625"/>
            </a:xfrm>
            <a:prstGeom prst="line">
              <a:avLst/>
            </a:prstGeom>
            <a:ln w="25400" cap="flat" cmpd="sng">
              <a:solidFill>
                <a:srgbClr val="0B69B1"/>
              </a:solidFill>
              <a:prstDash val="solid"/>
              <a:round/>
              <a:headEnd type="stealth" w="lg" len="med"/>
              <a:tailEnd type="stealth" w="lg" len="med"/>
            </a:ln>
          </p:spPr>
          <p:txBody>
            <a:bodyPr anchor="t"/>
            <a:lstStyle/>
            <a:p>
              <a:endParaRPr lang="zh-CN" altLang="en-US">
                <a:latin typeface="Arial" panose="020B0604020202020204" pitchFamily="34" charset="0"/>
                <a:ea typeface="宋体" panose="02010600030101010101" pitchFamily="2" charset="-122"/>
              </a:endParaRPr>
            </a:p>
          </p:txBody>
        </p:sp>
        <p:sp>
          <p:nvSpPr>
            <p:cNvPr id="20" name="直接连接符 51241"/>
            <p:cNvSpPr/>
            <p:nvPr/>
          </p:nvSpPr>
          <p:spPr>
            <a:xfrm flipV="1">
              <a:off x="7418" y="3680"/>
              <a:ext cx="1957" cy="4440"/>
            </a:xfrm>
            <a:prstGeom prst="line">
              <a:avLst/>
            </a:prstGeom>
            <a:ln w="25400" cap="flat" cmpd="sng">
              <a:solidFill>
                <a:srgbClr val="0B69B1"/>
              </a:solidFill>
              <a:prstDash val="solid"/>
              <a:round/>
              <a:headEnd type="stealth" w="lg" len="med"/>
              <a:tailEnd type="stealth" w="lg" len="med"/>
            </a:ln>
          </p:spPr>
          <p:txBody>
            <a:bodyPr anchor="t"/>
            <a:lstStyle/>
            <a:p>
              <a:endParaRPr lang="zh-CN" altLang="en-US">
                <a:latin typeface="Arial" panose="020B0604020202020204" pitchFamily="34" charset="0"/>
                <a:ea typeface="宋体" panose="02010600030101010101" pitchFamily="2" charset="-122"/>
              </a:endParaRPr>
            </a:p>
          </p:txBody>
        </p:sp>
        <p:sp>
          <p:nvSpPr>
            <p:cNvPr id="21" name="直接连接符 51243"/>
            <p:cNvSpPr/>
            <p:nvPr/>
          </p:nvSpPr>
          <p:spPr>
            <a:xfrm flipH="1" flipV="1">
              <a:off x="9375" y="3715"/>
              <a:ext cx="1508" cy="4405"/>
            </a:xfrm>
            <a:prstGeom prst="line">
              <a:avLst/>
            </a:prstGeom>
            <a:ln w="25400" cap="flat" cmpd="sng">
              <a:solidFill>
                <a:srgbClr val="0B69B1"/>
              </a:solidFill>
              <a:prstDash val="solid"/>
              <a:round/>
              <a:headEnd type="stealth" w="lg" len="med"/>
              <a:tailEnd type="stealth" w="lg" len="med"/>
            </a:ln>
          </p:spPr>
          <p:txBody>
            <a:bodyPr anchor="t"/>
            <a:lstStyle/>
            <a:p>
              <a:endParaRPr lang="zh-CN" altLang="en-US">
                <a:latin typeface="Arial" panose="020B0604020202020204" pitchFamily="34" charset="0"/>
                <a:ea typeface="宋体" panose="02010600030101010101" pitchFamily="2" charset="-122"/>
              </a:endParaRPr>
            </a:p>
          </p:txBody>
        </p:sp>
        <p:sp>
          <p:nvSpPr>
            <p:cNvPr id="22" name="直接连接符 51245"/>
            <p:cNvSpPr/>
            <p:nvPr/>
          </p:nvSpPr>
          <p:spPr>
            <a:xfrm flipH="1" flipV="1">
              <a:off x="7590" y="8120"/>
              <a:ext cx="3293" cy="0"/>
            </a:xfrm>
            <a:prstGeom prst="line">
              <a:avLst/>
            </a:prstGeom>
            <a:ln w="25400" cap="flat" cmpd="sng">
              <a:solidFill>
                <a:srgbClr val="AFDDFF"/>
              </a:solidFill>
              <a:prstDash val="solid"/>
              <a:round/>
              <a:headEnd type="stealth" w="lg" len="med"/>
              <a:tailEnd type="stealth" w="lg" len="med"/>
            </a:ln>
          </p:spPr>
          <p:txBody>
            <a:bodyPr anchor="t"/>
            <a:lstStyle/>
            <a:p>
              <a:endParaRPr lang="zh-CN" altLang="en-US">
                <a:latin typeface="Arial" panose="020B0604020202020204" pitchFamily="34" charset="0"/>
                <a:ea typeface="宋体" panose="02010600030101010101" pitchFamily="2" charset="-122"/>
              </a:endParaRPr>
            </a:p>
          </p:txBody>
        </p:sp>
        <p:sp>
          <p:nvSpPr>
            <p:cNvPr id="23" name="椭圆 51249"/>
            <p:cNvSpPr/>
            <p:nvPr/>
          </p:nvSpPr>
          <p:spPr>
            <a:xfrm flipV="1">
              <a:off x="7255" y="7883"/>
              <a:ext cx="335" cy="337"/>
            </a:xfrm>
            <a:prstGeom prst="ellipse">
              <a:avLst/>
            </a:prstGeom>
            <a:solidFill>
              <a:srgbClr val="0B69B1"/>
            </a:solidFill>
            <a:ln w="9525">
              <a:noFill/>
            </a:ln>
          </p:spPr>
          <p:txBody>
            <a:bodyPr rot="10800000" wrap="none" anchor="ctr"/>
            <a:lstStyle/>
            <a:p>
              <a:pPr algn="ctr"/>
              <a:endParaRPr lang="zh-CN" altLang="en-US">
                <a:latin typeface="Arial" panose="020B0604020202020204" pitchFamily="34" charset="0"/>
                <a:ea typeface="宋体" panose="02010600030101010101" pitchFamily="2" charset="-122"/>
              </a:endParaRPr>
            </a:p>
          </p:txBody>
        </p:sp>
        <p:sp>
          <p:nvSpPr>
            <p:cNvPr id="24" name="直接连接符 51251"/>
            <p:cNvSpPr/>
            <p:nvPr/>
          </p:nvSpPr>
          <p:spPr>
            <a:xfrm flipH="1">
              <a:off x="7423" y="4515"/>
              <a:ext cx="3757" cy="3435"/>
            </a:xfrm>
            <a:prstGeom prst="line">
              <a:avLst/>
            </a:prstGeom>
            <a:ln w="25400" cap="flat" cmpd="sng">
              <a:solidFill>
                <a:srgbClr val="085489"/>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25" name="直接连接符 51252"/>
            <p:cNvSpPr/>
            <p:nvPr/>
          </p:nvSpPr>
          <p:spPr>
            <a:xfrm flipH="1" flipV="1">
              <a:off x="9100" y="3680"/>
              <a:ext cx="1935" cy="915"/>
            </a:xfrm>
            <a:prstGeom prst="line">
              <a:avLst/>
            </a:prstGeom>
            <a:ln w="25400" cap="flat" cmpd="sng">
              <a:solidFill>
                <a:srgbClr val="085489"/>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26" name="直接连接符 51253"/>
            <p:cNvSpPr/>
            <p:nvPr/>
          </p:nvSpPr>
          <p:spPr>
            <a:xfrm flipH="1">
              <a:off x="10883" y="4515"/>
              <a:ext cx="152" cy="3705"/>
            </a:xfrm>
            <a:prstGeom prst="line">
              <a:avLst/>
            </a:prstGeom>
            <a:ln w="25400" cap="flat" cmpd="sng">
              <a:solidFill>
                <a:srgbClr val="AFDDFF"/>
              </a:solidFill>
              <a:prstDash val="solid"/>
              <a:round/>
              <a:headEnd type="none" w="med" len="med"/>
              <a:tailEnd type="none" w="med" len="med"/>
            </a:ln>
          </p:spPr>
          <p:txBody>
            <a:bodyPr anchor="t"/>
            <a:lstStyle/>
            <a:p>
              <a:endParaRPr lang="zh-CN" altLang="en-US">
                <a:latin typeface="Arial" panose="020B0604020202020204" pitchFamily="34" charset="0"/>
                <a:ea typeface="宋体" panose="02010600030101010101" pitchFamily="2" charset="-122"/>
              </a:endParaRPr>
            </a:p>
          </p:txBody>
        </p:sp>
        <p:sp>
          <p:nvSpPr>
            <p:cNvPr id="27" name="直接连接符 51254"/>
            <p:cNvSpPr/>
            <p:nvPr/>
          </p:nvSpPr>
          <p:spPr>
            <a:xfrm>
              <a:off x="7423" y="4638"/>
              <a:ext cx="3760" cy="2"/>
            </a:xfrm>
            <a:prstGeom prst="line">
              <a:avLst/>
            </a:prstGeom>
            <a:ln w="25400" cap="flat" cmpd="sng">
              <a:solidFill>
                <a:srgbClr val="085489"/>
              </a:solidFill>
              <a:prstDash val="solid"/>
              <a:round/>
              <a:headEnd type="stealth" w="lg" len="med"/>
              <a:tailEnd type="stealth" w="lg" len="med"/>
            </a:ln>
          </p:spPr>
          <p:txBody>
            <a:bodyPr anchor="t"/>
            <a:lstStyle/>
            <a:p>
              <a:endParaRPr lang="zh-CN" altLang="en-US">
                <a:latin typeface="Arial" panose="020B0604020202020204" pitchFamily="34" charset="0"/>
                <a:ea typeface="宋体" panose="02010600030101010101" pitchFamily="2" charset="-122"/>
              </a:endParaRPr>
            </a:p>
          </p:txBody>
        </p:sp>
        <p:sp>
          <p:nvSpPr>
            <p:cNvPr id="28" name="椭圆 51257"/>
            <p:cNvSpPr/>
            <p:nvPr/>
          </p:nvSpPr>
          <p:spPr>
            <a:xfrm flipV="1">
              <a:off x="10883" y="4440"/>
              <a:ext cx="335" cy="335"/>
            </a:xfrm>
            <a:prstGeom prst="ellipse">
              <a:avLst/>
            </a:prstGeom>
            <a:solidFill>
              <a:srgbClr val="0B69B1"/>
            </a:solidFill>
            <a:ln w="9525">
              <a:noFill/>
            </a:ln>
          </p:spPr>
          <p:txBody>
            <a:bodyPr rot="10800000" wrap="none" anchor="ctr"/>
            <a:lstStyle/>
            <a:p>
              <a:pPr algn="ctr"/>
              <a:endParaRPr lang="zh-CN" altLang="en-US">
                <a:latin typeface="Arial" panose="020B0604020202020204" pitchFamily="34" charset="0"/>
                <a:ea typeface="宋体" panose="02010600030101010101" pitchFamily="2" charset="-122"/>
              </a:endParaRPr>
            </a:p>
          </p:txBody>
        </p:sp>
        <p:sp>
          <p:nvSpPr>
            <p:cNvPr id="29" name="椭圆 51258"/>
            <p:cNvSpPr/>
            <p:nvPr/>
          </p:nvSpPr>
          <p:spPr>
            <a:xfrm flipV="1">
              <a:off x="7423" y="4445"/>
              <a:ext cx="335" cy="338"/>
            </a:xfrm>
            <a:prstGeom prst="ellipse">
              <a:avLst/>
            </a:prstGeom>
            <a:solidFill>
              <a:srgbClr val="0B69B1"/>
            </a:solidFill>
            <a:ln w="9525">
              <a:noFill/>
            </a:ln>
          </p:spPr>
          <p:txBody>
            <a:bodyPr rot="10800000" wrap="none" anchor="ctr"/>
            <a:lstStyle/>
            <a:p>
              <a:pPr algn="ctr"/>
              <a:endParaRPr lang="zh-CN" altLang="en-US">
                <a:latin typeface="Arial" panose="020B0604020202020204" pitchFamily="34" charset="0"/>
                <a:ea typeface="宋体" panose="02010600030101010101" pitchFamily="2" charset="-122"/>
              </a:endParaRPr>
            </a:p>
          </p:txBody>
        </p:sp>
        <p:sp>
          <p:nvSpPr>
            <p:cNvPr id="30" name="椭圆 51259"/>
            <p:cNvSpPr/>
            <p:nvPr/>
          </p:nvSpPr>
          <p:spPr>
            <a:xfrm flipV="1">
              <a:off x="9100" y="3558"/>
              <a:ext cx="338" cy="335"/>
            </a:xfrm>
            <a:prstGeom prst="ellipse">
              <a:avLst/>
            </a:prstGeom>
            <a:solidFill>
              <a:srgbClr val="0B69B1"/>
            </a:solidFill>
            <a:ln w="9525">
              <a:noFill/>
            </a:ln>
          </p:spPr>
          <p:txBody>
            <a:bodyPr rot="10800000" wrap="none" anchor="ctr"/>
            <a:lstStyle/>
            <a:p>
              <a:pPr algn="ctr"/>
              <a:endParaRPr lang="zh-CN" altLang="en-US">
                <a:latin typeface="Arial" panose="020B0604020202020204" pitchFamily="34" charset="0"/>
                <a:ea typeface="宋体" panose="02010600030101010101" pitchFamily="2" charset="-122"/>
              </a:endParaRPr>
            </a:p>
          </p:txBody>
        </p:sp>
        <p:sp>
          <p:nvSpPr>
            <p:cNvPr id="31" name="椭圆 51264"/>
            <p:cNvSpPr/>
            <p:nvPr/>
          </p:nvSpPr>
          <p:spPr>
            <a:xfrm flipV="1">
              <a:off x="10700" y="7950"/>
              <a:ext cx="335" cy="335"/>
            </a:xfrm>
            <a:prstGeom prst="ellipse">
              <a:avLst/>
            </a:prstGeom>
            <a:solidFill>
              <a:srgbClr val="0B69B1"/>
            </a:solidFill>
            <a:ln w="9525">
              <a:noFill/>
            </a:ln>
          </p:spPr>
          <p:txBody>
            <a:bodyPr rot="10800000" wrap="none" anchor="ctr"/>
            <a:lstStyle/>
            <a:p>
              <a:pPr algn="ctr"/>
              <a:endParaRPr lang="zh-CN" altLang="en-US">
                <a:latin typeface="Arial" panose="020B0604020202020204" pitchFamily="34" charset="0"/>
                <a:ea typeface="宋体" panose="02010600030101010101" pitchFamily="2" charset="-122"/>
              </a:endParaRPr>
            </a:p>
          </p:txBody>
        </p:sp>
      </p:grpSp>
      <p:pic>
        <p:nvPicPr>
          <p:cNvPr id="32" name="图片 31"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
        <p:nvSpPr>
          <p:cNvPr id="2" name="文本框 1"/>
          <p:cNvSpPr txBox="1"/>
          <p:nvPr/>
        </p:nvSpPr>
        <p:spPr>
          <a:xfrm>
            <a:off x="1336040" y="425450"/>
            <a:ext cx="5067935"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知网节</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13650" y="368572"/>
            <a:ext cx="5225142"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检索结果处理</a:t>
            </a:r>
            <a:r>
              <a:rPr lang="en-US" altLang="zh-CN"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a:t>
            </a:r>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排序</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875780" y="258445"/>
            <a:ext cx="1972945" cy="398780"/>
          </a:xfrm>
          <a:prstGeom prst="rect">
            <a:avLst/>
          </a:prstGeom>
          <a:solidFill>
            <a:schemeClr val="accent6">
              <a:lumMod val="50000"/>
            </a:schemeClr>
          </a:solidFill>
        </p:spPr>
        <p:txBody>
          <a:bodyPr wrap="square" rtlCol="0">
            <a:spAutoFit/>
          </a:bodyPr>
          <a:lstStyle/>
          <a:p>
            <a:r>
              <a:rPr lang="en-US" altLang="zh-CN" sz="2000" b="1">
                <a:solidFill>
                  <a:schemeClr val="bg1"/>
                </a:solidFill>
              </a:rPr>
              <a:t>  </a:t>
            </a:r>
            <a:r>
              <a:rPr lang="zh-CN" altLang="zh-CN" sz="2000" b="1">
                <a:solidFill>
                  <a:schemeClr val="bg1"/>
                </a:solidFill>
              </a:rPr>
              <a:t>发表时间</a:t>
            </a:r>
            <a:r>
              <a:rPr lang="zh-CN" altLang="en-US" sz="2000" b="1">
                <a:solidFill>
                  <a:schemeClr val="bg1"/>
                </a:solidFill>
              </a:rPr>
              <a:t>排序</a:t>
            </a:r>
            <a:endParaRPr lang="zh-CN" altLang="en-US" sz="2000" b="1">
              <a:solidFill>
                <a:schemeClr val="bg1"/>
              </a:solidFill>
            </a:endParaRPr>
          </a:p>
        </p:txBody>
      </p:sp>
      <p:pic>
        <p:nvPicPr>
          <p:cNvPr id="2" name="图片 1"/>
          <p:cNvPicPr>
            <a:picLocks noChangeAspect="1"/>
          </p:cNvPicPr>
          <p:nvPr/>
        </p:nvPicPr>
        <p:blipFill>
          <a:blip r:embed="rId1"/>
          <a:stretch>
            <a:fillRect/>
          </a:stretch>
        </p:blipFill>
        <p:spPr>
          <a:xfrm>
            <a:off x="535940" y="1033145"/>
            <a:ext cx="11120120" cy="5467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13650" y="368572"/>
            <a:ext cx="5225142"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检索结果处理</a:t>
            </a:r>
            <a:r>
              <a:rPr lang="en-US" altLang="zh-CN"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a:t>
            </a:r>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排序</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7165340" y="258445"/>
            <a:ext cx="1570990" cy="398780"/>
          </a:xfrm>
          <a:prstGeom prst="rect">
            <a:avLst/>
          </a:prstGeom>
          <a:solidFill>
            <a:schemeClr val="accent6">
              <a:lumMod val="50000"/>
            </a:schemeClr>
          </a:solidFill>
        </p:spPr>
        <p:txBody>
          <a:bodyPr wrap="square" rtlCol="0">
            <a:spAutoFit/>
          </a:bodyPr>
          <a:lstStyle/>
          <a:p>
            <a:r>
              <a:rPr lang="en-US" altLang="zh-CN" sz="2000" b="1">
                <a:solidFill>
                  <a:schemeClr val="bg1"/>
                </a:solidFill>
              </a:rPr>
              <a:t>  </a:t>
            </a:r>
            <a:r>
              <a:rPr lang="zh-CN" altLang="en-US" sz="2000" b="1">
                <a:solidFill>
                  <a:schemeClr val="bg1"/>
                </a:solidFill>
              </a:rPr>
              <a:t>被引排序</a:t>
            </a:r>
            <a:endParaRPr lang="zh-CN" altLang="en-US" sz="2000" b="1">
              <a:solidFill>
                <a:schemeClr val="bg1"/>
              </a:solidFill>
            </a:endParaRPr>
          </a:p>
        </p:txBody>
      </p:sp>
      <p:pic>
        <p:nvPicPr>
          <p:cNvPr id="5" name="图片 4"/>
          <p:cNvPicPr>
            <a:picLocks noChangeAspect="1"/>
          </p:cNvPicPr>
          <p:nvPr/>
        </p:nvPicPr>
        <p:blipFill>
          <a:blip r:embed="rId1"/>
          <a:stretch>
            <a:fillRect/>
          </a:stretch>
        </p:blipFill>
        <p:spPr>
          <a:xfrm>
            <a:off x="1087120" y="1139190"/>
            <a:ext cx="9534525" cy="4933950"/>
          </a:xfrm>
          <a:prstGeom prst="rect">
            <a:avLst/>
          </a:prstGeom>
        </p:spPr>
      </p:pic>
      <p:pic>
        <p:nvPicPr>
          <p:cNvPr id="6" name="图片 5"/>
          <p:cNvPicPr>
            <a:picLocks noChangeAspect="1"/>
          </p:cNvPicPr>
          <p:nvPr/>
        </p:nvPicPr>
        <p:blipFill>
          <a:blip r:embed="rId2"/>
          <a:stretch>
            <a:fillRect/>
          </a:stretch>
        </p:blipFill>
        <p:spPr>
          <a:xfrm>
            <a:off x="537210" y="1068070"/>
            <a:ext cx="11117580" cy="4722495"/>
          </a:xfrm>
          <a:prstGeom prst="rect">
            <a:avLst/>
          </a:prstGeom>
        </p:spPr>
      </p:pic>
      <p:sp>
        <p:nvSpPr>
          <p:cNvPr id="7" name="文本框 6"/>
          <p:cNvSpPr txBox="1"/>
          <p:nvPr/>
        </p:nvSpPr>
        <p:spPr>
          <a:xfrm>
            <a:off x="8015605" y="6214110"/>
            <a:ext cx="3474085" cy="368300"/>
          </a:xfrm>
          <a:prstGeom prst="rect">
            <a:avLst/>
          </a:prstGeom>
          <a:solidFill>
            <a:schemeClr val="accent1">
              <a:lumMod val="75000"/>
            </a:schemeClr>
          </a:solidFill>
        </p:spPr>
        <p:txBody>
          <a:bodyPr wrap="square" rtlCol="0">
            <a:spAutoFit/>
          </a:bodyPr>
          <a:lstStyle/>
          <a:p>
            <a:r>
              <a:rPr lang="zh-CN" altLang="en-US">
                <a:solidFill>
                  <a:schemeClr val="bg1"/>
                </a:solidFill>
              </a:rPr>
              <a:t>优先阅读最新文献和高被引文献</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4145" y="2704465"/>
            <a:ext cx="1418590" cy="922020"/>
          </a:xfrm>
          <a:prstGeom prst="rect">
            <a:avLst/>
          </a:prstGeom>
          <a:noFill/>
        </p:spPr>
        <p:txBody>
          <a:bodyPr wrap="square" rtlCol="0">
            <a:spAutoFit/>
          </a:bodyPr>
          <a:lstStyle/>
          <a:p>
            <a:r>
              <a:rPr lang="zh-CN" altLang="en-US"/>
              <a:t>巧用指数分析，追踪学术热点</a:t>
            </a:r>
            <a:endParaRPr lang="zh-CN" altLang="en-US"/>
          </a:p>
        </p:txBody>
      </p:sp>
      <p:pic>
        <p:nvPicPr>
          <p:cNvPr id="10" name="图片 9"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pic>
        <p:nvPicPr>
          <p:cNvPr id="4" name="图片 3"/>
          <p:cNvPicPr>
            <a:picLocks noChangeAspect="1"/>
          </p:cNvPicPr>
          <p:nvPr/>
        </p:nvPicPr>
        <p:blipFill>
          <a:blip r:embed="rId2"/>
          <a:stretch>
            <a:fillRect/>
          </a:stretch>
        </p:blipFill>
        <p:spPr>
          <a:xfrm>
            <a:off x="1562735" y="1172845"/>
            <a:ext cx="9913620" cy="4512945"/>
          </a:xfrm>
          <a:prstGeom prst="rect">
            <a:avLst/>
          </a:prstGeom>
        </p:spPr>
      </p:pic>
      <p:sp>
        <p:nvSpPr>
          <p:cNvPr id="9" name="文本框 8"/>
          <p:cNvSpPr txBox="1"/>
          <p:nvPr/>
        </p:nvSpPr>
        <p:spPr>
          <a:xfrm>
            <a:off x="1204595" y="351790"/>
            <a:ext cx="2819400"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指数分析</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2655570"/>
            <a:ext cx="1487170" cy="922020"/>
          </a:xfrm>
          <a:prstGeom prst="rect">
            <a:avLst/>
          </a:prstGeom>
          <a:noFill/>
        </p:spPr>
        <p:txBody>
          <a:bodyPr wrap="square" rtlCol="0">
            <a:spAutoFit/>
          </a:bodyPr>
          <a:lstStyle/>
          <a:p>
            <a:r>
              <a:rPr lang="zh-CN" altLang="en-US"/>
              <a:t>查看不同维度关注度的发文情况</a:t>
            </a:r>
            <a:endParaRPr lang="zh-CN" altLang="en-US"/>
          </a:p>
        </p:txBody>
      </p:sp>
      <p:pic>
        <p:nvPicPr>
          <p:cNvPr id="10" name="图片 9"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
        <p:nvSpPr>
          <p:cNvPr id="9" name="文本框 8"/>
          <p:cNvSpPr txBox="1"/>
          <p:nvPr/>
        </p:nvSpPr>
        <p:spPr>
          <a:xfrm>
            <a:off x="1487170" y="307975"/>
            <a:ext cx="4805680"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指数分析</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1332865" y="1072515"/>
            <a:ext cx="10201910" cy="4938395"/>
          </a:xfrm>
          <a:prstGeom prst="rect">
            <a:avLst/>
          </a:prstGeom>
        </p:spPr>
      </p:pic>
      <p:pic>
        <p:nvPicPr>
          <p:cNvPr id="4" name="图片 3"/>
          <p:cNvPicPr>
            <a:picLocks noChangeAspect="1"/>
          </p:cNvPicPr>
          <p:nvPr/>
        </p:nvPicPr>
        <p:blipFill>
          <a:blip r:embed="rId3"/>
          <a:stretch>
            <a:fillRect/>
          </a:stretch>
        </p:blipFill>
        <p:spPr>
          <a:xfrm>
            <a:off x="1264285" y="1780540"/>
            <a:ext cx="10270490" cy="352234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25830" y="931545"/>
            <a:ext cx="10340340" cy="5316220"/>
          </a:xfrm>
          <a:prstGeom prst="rect">
            <a:avLst/>
          </a:prstGeom>
        </p:spPr>
      </p:pic>
      <p:sp>
        <p:nvSpPr>
          <p:cNvPr id="9" name="文本框 8"/>
          <p:cNvSpPr txBox="1"/>
          <p:nvPr/>
        </p:nvSpPr>
        <p:spPr>
          <a:xfrm>
            <a:off x="1398905" y="307975"/>
            <a:ext cx="4893945"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指数分析</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2"/>
          <a:stretch>
            <a:fillRect/>
          </a:stretch>
        </p:blipFill>
        <p:spPr>
          <a:xfrm>
            <a:off x="442595" y="1771650"/>
            <a:ext cx="11306175" cy="3314700"/>
          </a:xfrm>
          <a:prstGeom prst="rect">
            <a:avLst/>
          </a:prstGeom>
        </p:spPr>
      </p:pic>
      <p:sp>
        <p:nvSpPr>
          <p:cNvPr id="14" name="文本框 13"/>
          <p:cNvSpPr txBox="1"/>
          <p:nvPr/>
        </p:nvSpPr>
        <p:spPr>
          <a:xfrm>
            <a:off x="3611880" y="2185670"/>
            <a:ext cx="6913880" cy="922020"/>
          </a:xfrm>
          <a:prstGeom prst="rect">
            <a:avLst/>
          </a:prstGeom>
          <a:solidFill>
            <a:srgbClr val="E77A4B"/>
          </a:solidFill>
        </p:spPr>
        <p:txBody>
          <a:bodyPr wrap="square" rtlCol="0" anchor="t">
            <a:spAutoFit/>
          </a:bodyPr>
          <a:lstStyle/>
          <a:p>
            <a:r>
              <a:rPr lang="zh-CN" altLang="en-US">
                <a:solidFill>
                  <a:schemeClr val="bg1"/>
                </a:solidFill>
                <a:sym typeface="+mn-ea"/>
              </a:rPr>
              <a:t>学科分布，方便找到交叉学科进行研究</a:t>
            </a:r>
            <a:r>
              <a:rPr lang="en-US" altLang="zh-CN">
                <a:solidFill>
                  <a:schemeClr val="bg1"/>
                </a:solidFill>
                <a:sym typeface="+mn-ea"/>
              </a:rPr>
              <a:t>……</a:t>
            </a:r>
            <a:endParaRPr lang="en-US" altLang="zh-CN">
              <a:solidFill>
                <a:schemeClr val="bg1"/>
              </a:solidFill>
              <a:sym typeface="+mn-ea"/>
            </a:endParaRPr>
          </a:p>
          <a:p>
            <a:r>
              <a:rPr lang="zh-CN" altLang="en-US">
                <a:solidFill>
                  <a:schemeClr val="bg1"/>
                </a:solidFill>
                <a:sym typeface="+mn-ea"/>
              </a:rPr>
              <a:t>机构分布，查找带头机构</a:t>
            </a:r>
            <a:r>
              <a:rPr lang="en-US" altLang="zh-CN">
                <a:solidFill>
                  <a:schemeClr val="bg1"/>
                </a:solidFill>
                <a:sym typeface="+mn-ea"/>
              </a:rPr>
              <a:t>……</a:t>
            </a:r>
            <a:endParaRPr lang="en-US" altLang="zh-CN">
              <a:solidFill>
                <a:schemeClr val="bg1"/>
              </a:solidFill>
              <a:sym typeface="+mn-ea"/>
            </a:endParaRPr>
          </a:p>
          <a:p>
            <a:r>
              <a:rPr lang="zh-CN" altLang="en-US">
                <a:solidFill>
                  <a:schemeClr val="bg1"/>
                </a:solidFill>
                <a:sym typeface="+mn-ea"/>
              </a:rPr>
              <a:t>总之，通过</a:t>
            </a:r>
            <a:r>
              <a:rPr lang="en-US" altLang="zh-CN">
                <a:solidFill>
                  <a:schemeClr val="bg1"/>
                </a:solidFill>
                <a:sym typeface="+mn-ea"/>
              </a:rPr>
              <a:t>CNKI</a:t>
            </a:r>
            <a:r>
              <a:rPr lang="zh-CN" altLang="en-US">
                <a:solidFill>
                  <a:schemeClr val="bg1"/>
                </a:solidFill>
                <a:sym typeface="+mn-ea"/>
              </a:rPr>
              <a:t>指数，可以检索、发现和追踪学术热点话题</a:t>
            </a:r>
            <a:endParaRPr lang="en-US" altLang="zh-CN">
              <a:solidFill>
                <a:schemeClr val="bg1"/>
              </a:solidFill>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7320" y="2398395"/>
            <a:ext cx="1146175" cy="1476375"/>
          </a:xfrm>
          <a:prstGeom prst="rect">
            <a:avLst/>
          </a:prstGeom>
          <a:noFill/>
        </p:spPr>
        <p:txBody>
          <a:bodyPr wrap="square" rtlCol="0">
            <a:spAutoFit/>
          </a:bodyPr>
          <a:lstStyle/>
          <a:p>
            <a:r>
              <a:rPr lang="zh-CN" altLang="en-US"/>
              <a:t>计量可视化分析，了解已选文献之间内在联系</a:t>
            </a:r>
            <a:endParaRPr lang="zh-CN" altLang="en-US"/>
          </a:p>
        </p:txBody>
      </p:sp>
      <p:pic>
        <p:nvPicPr>
          <p:cNvPr id="10" name="图片 9"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
        <p:nvSpPr>
          <p:cNvPr id="5" name="文本框 4"/>
          <p:cNvSpPr txBox="1"/>
          <p:nvPr/>
        </p:nvSpPr>
        <p:spPr>
          <a:xfrm>
            <a:off x="1294130" y="396240"/>
            <a:ext cx="4886325" cy="460375"/>
          </a:xfrm>
          <a:prstGeom prst="rect">
            <a:avLst/>
          </a:prstGeom>
          <a:noFill/>
        </p:spPr>
        <p:txBody>
          <a:bodyPr wrap="square" rtlCol="0">
            <a:spAutoFit/>
          </a:bodyPr>
          <a:lstStyle/>
          <a:p>
            <a:r>
              <a:rPr lang="en-US" altLang="zh-CN"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 </a:t>
            </a:r>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计量可视化分析</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2"/>
          <a:stretch>
            <a:fillRect/>
          </a:stretch>
        </p:blipFill>
        <p:spPr>
          <a:xfrm>
            <a:off x="1293495" y="1050925"/>
            <a:ext cx="10668000" cy="530352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814070" y="1027430"/>
            <a:ext cx="10563225" cy="5543550"/>
          </a:xfrm>
          <a:prstGeom prst="rect">
            <a:avLst/>
          </a:prstGeom>
        </p:spPr>
      </p:pic>
      <p:pic>
        <p:nvPicPr>
          <p:cNvPr id="11" name="图片 10"/>
          <p:cNvPicPr>
            <a:picLocks noChangeAspect="1"/>
          </p:cNvPicPr>
          <p:nvPr/>
        </p:nvPicPr>
        <p:blipFill>
          <a:blip r:embed="rId2"/>
          <a:stretch>
            <a:fillRect/>
          </a:stretch>
        </p:blipFill>
        <p:spPr>
          <a:xfrm>
            <a:off x="2374900" y="906145"/>
            <a:ext cx="7216140" cy="5786120"/>
          </a:xfrm>
          <a:prstGeom prst="rect">
            <a:avLst/>
          </a:prstGeom>
        </p:spPr>
      </p:pic>
      <p:pic>
        <p:nvPicPr>
          <p:cNvPr id="10" name="图片 9" descr="微信图片_20200226153904"/>
          <p:cNvPicPr>
            <a:picLocks noChangeAspect="1"/>
          </p:cNvPicPr>
          <p:nvPr/>
        </p:nvPicPr>
        <p:blipFill>
          <a:blip r:embed="rId3" cstate="print"/>
          <a:stretch>
            <a:fillRect/>
          </a:stretch>
        </p:blipFill>
        <p:spPr>
          <a:xfrm>
            <a:off x="10226675" y="321945"/>
            <a:ext cx="1567815" cy="534670"/>
          </a:xfrm>
          <a:prstGeom prst="rect">
            <a:avLst/>
          </a:prstGeom>
        </p:spPr>
      </p:pic>
      <p:sp>
        <p:nvSpPr>
          <p:cNvPr id="13" name="文本框 12"/>
          <p:cNvSpPr txBox="1"/>
          <p:nvPr/>
        </p:nvSpPr>
        <p:spPr>
          <a:xfrm>
            <a:off x="814070" y="2407285"/>
            <a:ext cx="3098165" cy="1476375"/>
          </a:xfrm>
          <a:prstGeom prst="rect">
            <a:avLst/>
          </a:prstGeom>
          <a:solidFill>
            <a:schemeClr val="accent2"/>
          </a:solidFill>
        </p:spPr>
        <p:txBody>
          <a:bodyPr wrap="square" rtlCol="0">
            <a:spAutoFit/>
          </a:bodyPr>
          <a:lstStyle/>
          <a:p>
            <a:r>
              <a:rPr lang="zh-CN" altLang="en-US">
                <a:solidFill>
                  <a:schemeClr val="bg1"/>
                </a:solidFill>
              </a:rPr>
              <a:t>文献名称为所选文献，标识数字的为扩展的参考文献和引证文献，数字为该节点的被引频次，节点双击可跳转到相应的知网节</a:t>
            </a:r>
            <a:endParaRPr lang="zh-CN" altLang="en-US">
              <a:solidFill>
                <a:schemeClr val="bg1"/>
              </a:solidFill>
            </a:endParaRPr>
          </a:p>
        </p:txBody>
      </p:sp>
      <p:pic>
        <p:nvPicPr>
          <p:cNvPr id="14" name="图片 13"/>
          <p:cNvPicPr>
            <a:picLocks noChangeAspect="1"/>
          </p:cNvPicPr>
          <p:nvPr/>
        </p:nvPicPr>
        <p:blipFill>
          <a:blip r:embed="rId4"/>
          <a:stretch>
            <a:fillRect/>
          </a:stretch>
        </p:blipFill>
        <p:spPr>
          <a:xfrm>
            <a:off x="1473200" y="956310"/>
            <a:ext cx="8753475" cy="5686425"/>
          </a:xfrm>
          <a:prstGeom prst="rect">
            <a:avLst/>
          </a:prstGeom>
        </p:spPr>
      </p:pic>
      <p:sp>
        <p:nvSpPr>
          <p:cNvPr id="16" name="文本框 15"/>
          <p:cNvSpPr txBox="1"/>
          <p:nvPr/>
        </p:nvSpPr>
        <p:spPr>
          <a:xfrm>
            <a:off x="6309360" y="2160270"/>
            <a:ext cx="3024505" cy="1014730"/>
          </a:xfrm>
          <a:prstGeom prst="rect">
            <a:avLst/>
          </a:prstGeom>
          <a:solidFill>
            <a:schemeClr val="accent2"/>
          </a:solidFill>
        </p:spPr>
        <p:txBody>
          <a:bodyPr wrap="square" rtlCol="0">
            <a:spAutoFit/>
          </a:bodyPr>
          <a:lstStyle/>
          <a:p>
            <a:r>
              <a:rPr lang="zh-CN" altLang="en-US" sz="2000">
                <a:solidFill>
                  <a:schemeClr val="bg1"/>
                </a:solidFill>
              </a:rPr>
              <a:t>了解共同关注的区域经济热议问题，直观的展示这些关联的专家观点</a:t>
            </a:r>
            <a:endParaRPr lang="zh-CN" altLang="en-US" sz="2000">
              <a:solidFill>
                <a:schemeClr val="bg1"/>
              </a:solidFill>
            </a:endParaRPr>
          </a:p>
        </p:txBody>
      </p:sp>
      <p:pic>
        <p:nvPicPr>
          <p:cNvPr id="15" name="图片 14"/>
          <p:cNvPicPr>
            <a:picLocks noChangeAspect="1"/>
          </p:cNvPicPr>
          <p:nvPr/>
        </p:nvPicPr>
        <p:blipFill>
          <a:blip r:embed="rId5"/>
          <a:stretch>
            <a:fillRect/>
          </a:stretch>
        </p:blipFill>
        <p:spPr>
          <a:xfrm>
            <a:off x="1482725" y="1564640"/>
            <a:ext cx="8743950" cy="4810125"/>
          </a:xfrm>
          <a:prstGeom prst="rect">
            <a:avLst/>
          </a:prstGeom>
        </p:spPr>
      </p:pic>
      <p:sp>
        <p:nvSpPr>
          <p:cNvPr id="18" name="文本框 17"/>
          <p:cNvSpPr txBox="1"/>
          <p:nvPr/>
        </p:nvSpPr>
        <p:spPr>
          <a:xfrm>
            <a:off x="7071995" y="3075305"/>
            <a:ext cx="3024505" cy="645160"/>
          </a:xfrm>
          <a:prstGeom prst="rect">
            <a:avLst/>
          </a:prstGeom>
          <a:solidFill>
            <a:schemeClr val="accent2"/>
          </a:solidFill>
        </p:spPr>
        <p:txBody>
          <a:bodyPr wrap="square" rtlCol="0">
            <a:spAutoFit/>
          </a:bodyPr>
          <a:lstStyle/>
          <a:p>
            <a:r>
              <a:rPr lang="zh-CN" altLang="en-US">
                <a:solidFill>
                  <a:schemeClr val="bg1"/>
                </a:solidFill>
              </a:rPr>
              <a:t>分析文献之间的关联关系，快速发现有价值文献</a:t>
            </a:r>
            <a:endParaRPr lang="zh-CN" altLang="en-US">
              <a:solidFill>
                <a:schemeClr val="bg1"/>
              </a:solidFill>
            </a:endParaRPr>
          </a:p>
        </p:txBody>
      </p:sp>
      <p:sp>
        <p:nvSpPr>
          <p:cNvPr id="19" name="文本框 18"/>
          <p:cNvSpPr txBox="1"/>
          <p:nvPr/>
        </p:nvSpPr>
        <p:spPr>
          <a:xfrm>
            <a:off x="1287145" y="396240"/>
            <a:ext cx="4893310"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计量可视化分析</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3" presetClass="entr" presetSubtype="1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3" presetClass="entr" presetSubtype="1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6" grpId="0" bldLvl="0" animBg="1"/>
      <p:bldP spid="1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763395" y="939800"/>
            <a:ext cx="8343900" cy="5524500"/>
          </a:xfrm>
          <a:prstGeom prst="rect">
            <a:avLst/>
          </a:prstGeom>
        </p:spPr>
      </p:pic>
      <p:sp>
        <p:nvSpPr>
          <p:cNvPr id="12" name="文本框 11"/>
          <p:cNvSpPr txBox="1"/>
          <p:nvPr/>
        </p:nvSpPr>
        <p:spPr>
          <a:xfrm>
            <a:off x="8553450" y="2461260"/>
            <a:ext cx="3024505" cy="1198880"/>
          </a:xfrm>
          <a:prstGeom prst="rect">
            <a:avLst/>
          </a:prstGeom>
          <a:solidFill>
            <a:schemeClr val="accent2"/>
          </a:solidFill>
        </p:spPr>
        <p:txBody>
          <a:bodyPr wrap="square" rtlCol="0">
            <a:spAutoFit/>
          </a:bodyPr>
          <a:lstStyle/>
          <a:p>
            <a:r>
              <a:rPr lang="zh-CN" altLang="en-US">
                <a:solidFill>
                  <a:schemeClr val="bg1"/>
                </a:solidFill>
              </a:rPr>
              <a:t>直接明了的找到所选文献中出现次数最多的关键词，基本也是争议较大或专家研究较多的命题</a:t>
            </a:r>
            <a:endParaRPr lang="zh-CN" altLang="en-US">
              <a:solidFill>
                <a:schemeClr val="bg1"/>
              </a:solidFill>
            </a:endParaRPr>
          </a:p>
        </p:txBody>
      </p:sp>
      <p:pic>
        <p:nvPicPr>
          <p:cNvPr id="7" name="图片 6"/>
          <p:cNvPicPr>
            <a:picLocks noChangeAspect="1"/>
          </p:cNvPicPr>
          <p:nvPr/>
        </p:nvPicPr>
        <p:blipFill>
          <a:blip r:embed="rId2"/>
          <a:stretch>
            <a:fillRect/>
          </a:stretch>
        </p:blipFill>
        <p:spPr>
          <a:xfrm>
            <a:off x="5891530" y="1586230"/>
            <a:ext cx="5686425" cy="3362325"/>
          </a:xfrm>
          <a:prstGeom prst="rect">
            <a:avLst/>
          </a:prstGeom>
        </p:spPr>
      </p:pic>
      <p:pic>
        <p:nvPicPr>
          <p:cNvPr id="8" name="图片 7"/>
          <p:cNvPicPr>
            <a:picLocks noChangeAspect="1"/>
          </p:cNvPicPr>
          <p:nvPr/>
        </p:nvPicPr>
        <p:blipFill>
          <a:blip r:embed="rId3"/>
          <a:stretch>
            <a:fillRect/>
          </a:stretch>
        </p:blipFill>
        <p:spPr>
          <a:xfrm>
            <a:off x="4605655" y="720725"/>
            <a:ext cx="6972300" cy="5962650"/>
          </a:xfrm>
          <a:prstGeom prst="rect">
            <a:avLst/>
          </a:prstGeom>
        </p:spPr>
      </p:pic>
      <p:sp>
        <p:nvSpPr>
          <p:cNvPr id="9" name="文本框 8"/>
          <p:cNvSpPr txBox="1"/>
          <p:nvPr/>
        </p:nvSpPr>
        <p:spPr>
          <a:xfrm>
            <a:off x="1462405" y="260350"/>
            <a:ext cx="4830445" cy="460375"/>
          </a:xfrm>
          <a:prstGeom prst="rect">
            <a:avLst/>
          </a:prstGeom>
          <a:noFill/>
        </p:spPr>
        <p:txBody>
          <a:bodyPr wrap="square" rtlCol="0">
            <a:spAutoFit/>
          </a:bodyPr>
          <a:lstStyle/>
          <a:p>
            <a:r>
              <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计量可视化分析</a:t>
            </a:r>
            <a:endParaRPr lang="zh-CN" altLang="en-US" sz="2400"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矩形 36867"/>
          <p:cNvSpPr>
            <a:spLocks noGrp="1"/>
          </p:cNvSpPr>
          <p:nvPr/>
        </p:nvSpPr>
        <p:spPr>
          <a:xfrm>
            <a:off x="6640513" y="1631950"/>
            <a:ext cx="3617912" cy="4587875"/>
          </a:xfrm>
          <a:prstGeom prst="rect">
            <a:avLst/>
          </a:prstGeom>
          <a:noFill/>
          <a:ln w="9525">
            <a:noFill/>
          </a:ln>
        </p:spPr>
        <p:txBody>
          <a:bodyPr wrap="square" anchor="t"/>
          <a:lstStyle/>
          <a:p>
            <a:pPr>
              <a:lnSpc>
                <a:spcPct val="130000"/>
              </a:lnSpc>
              <a:spcBef>
                <a:spcPct val="20000"/>
              </a:spcBef>
            </a:pPr>
            <a:r>
              <a:rPr lang="en-US" altLang="zh-CN" sz="2000" baseline="0" dirty="0">
                <a:solidFill>
                  <a:srgbClr val="404040"/>
                </a:solidFill>
                <a:latin typeface="微软雅黑" panose="020B0503020204020204" charset="-122"/>
                <a:ea typeface="微软雅黑" panose="020B0503020204020204" charset="-122"/>
                <a:sym typeface="Arial" panose="020B0604020202020204" pitchFamily="34" charset="0"/>
              </a:rPr>
              <a:t>CNKI</a:t>
            </a:r>
            <a:r>
              <a:rPr lang="zh-CN" altLang="en-US" sz="2000" baseline="0" dirty="0">
                <a:solidFill>
                  <a:srgbClr val="404040"/>
                </a:solidFill>
                <a:latin typeface="微软雅黑" panose="020B0503020204020204" charset="-122"/>
                <a:ea typeface="微软雅黑" panose="020B0503020204020204" charset="-122"/>
                <a:sym typeface="Arial" panose="020B0604020202020204" pitchFamily="34" charset="0"/>
              </a:rPr>
              <a:t>全球学术快报在实现检索、下载等基本功能的基础上，提供</a:t>
            </a:r>
            <a:r>
              <a:rPr lang="zh-CN" altLang="en-US" sz="2400" baseline="0" dirty="0">
                <a:solidFill>
                  <a:srgbClr val="FF0000"/>
                </a:solidFill>
                <a:latin typeface="微软雅黑" panose="020B0503020204020204" charset="-122"/>
                <a:ea typeface="微软雅黑" panose="020B0503020204020204" charset="-122"/>
                <a:sym typeface="Arial" panose="020B0604020202020204" pitchFamily="34" charset="0"/>
              </a:rPr>
              <a:t>个性化定制、</a:t>
            </a:r>
            <a:r>
              <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即时推送、读者关注点</a:t>
            </a:r>
            <a:r>
              <a:rPr lang="en-US"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追踪</a:t>
            </a:r>
            <a:r>
              <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、内容智能推荐、全文跨平台云同步等功能</a:t>
            </a:r>
            <a:r>
              <a:rPr lang="zh-CN" altLang="zh-CN" sz="2400" baseline="0" dirty="0">
                <a:latin typeface="微软雅黑" panose="020B0503020204020204" charset="-122"/>
                <a:ea typeface="微软雅黑" panose="020B0503020204020204" charset="-122"/>
                <a:sym typeface="Arial" panose="020B0604020202020204" pitchFamily="34" charset="0"/>
              </a:rPr>
              <a:t>。</a:t>
            </a:r>
            <a:endPar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endParaRPr>
          </a:p>
          <a:p>
            <a:pPr>
              <a:lnSpc>
                <a:spcPct val="130000"/>
              </a:lnSpc>
              <a:spcBef>
                <a:spcPct val="20000"/>
              </a:spcBef>
            </a:pPr>
            <a:r>
              <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     </a:t>
            </a:r>
            <a:r>
              <a:rPr lang="zh-CN" altLang="zh-CN" sz="2000" baseline="0" dirty="0">
                <a:solidFill>
                  <a:srgbClr val="404040"/>
                </a:solidFill>
                <a:latin typeface="微软雅黑" panose="020B0503020204020204" charset="-122"/>
                <a:ea typeface="微软雅黑" panose="020B0503020204020204" charset="-122"/>
                <a:sym typeface="Arial" panose="020B0604020202020204" pitchFamily="34" charset="0"/>
              </a:rPr>
              <a:t> </a:t>
            </a:r>
            <a:r>
              <a:rPr lang="zh-CN" altLang="en-US" sz="2000" baseline="0" dirty="0">
                <a:solidFill>
                  <a:srgbClr val="404040"/>
                </a:solidFill>
                <a:latin typeface="微软雅黑" panose="020B0503020204020204" charset="-122"/>
                <a:ea typeface="微软雅黑" panose="020B0503020204020204" charset="-122"/>
                <a:sym typeface="Arial" panose="020B0604020202020204" pitchFamily="34" charset="0"/>
              </a:rPr>
              <a:t>实现</a:t>
            </a:r>
            <a:r>
              <a:rPr lang="en-US"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机构漫游权限管理与账号绑定</a:t>
            </a:r>
            <a:r>
              <a:rPr lang="zh-CN" altLang="zh-CN" sz="2400" baseline="0" dirty="0">
                <a:latin typeface="微软雅黑" panose="020B0503020204020204" charset="-122"/>
                <a:ea typeface="微软雅黑" panose="020B0503020204020204" charset="-122"/>
                <a:sym typeface="Arial" panose="020B0604020202020204" pitchFamily="34" charset="0"/>
              </a:rPr>
              <a:t>。</a:t>
            </a:r>
            <a:endParaRPr lang="zh-CN" altLang="en-US" sz="2400" baseline="0" dirty="0">
              <a:solidFill>
                <a:schemeClr val="tx2"/>
              </a:solidFill>
              <a:latin typeface="微软雅黑" panose="020B0503020204020204" charset="-122"/>
              <a:ea typeface="微软雅黑" panose="020B0503020204020204" charset="-122"/>
              <a:sym typeface="Arial" panose="020B0604020202020204" pitchFamily="34" charset="0"/>
            </a:endParaRPr>
          </a:p>
        </p:txBody>
      </p:sp>
      <p:grpSp>
        <p:nvGrpSpPr>
          <p:cNvPr id="10242" name="组合 77"/>
          <p:cNvGrpSpPr/>
          <p:nvPr/>
        </p:nvGrpSpPr>
        <p:grpSpPr>
          <a:xfrm>
            <a:off x="2268538" y="2054225"/>
            <a:ext cx="2627312" cy="685800"/>
            <a:chOff x="878" y="2699"/>
            <a:chExt cx="4344" cy="1181"/>
          </a:xfrm>
        </p:grpSpPr>
        <p:sp>
          <p:nvSpPr>
            <p:cNvPr id="7" name="流程图: 库存数据 6"/>
            <p:cNvSpPr/>
            <p:nvPr/>
          </p:nvSpPr>
          <p:spPr>
            <a:xfrm>
              <a:off x="878" y="2699"/>
              <a:ext cx="3994" cy="1181"/>
            </a:xfrm>
            <a:prstGeom prst="flowChartOnlineStorag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rPr>
                <a:t>个性化定制</a:t>
              </a:r>
              <a:endParaRPr lang="zh-CN" altLang="en-US" sz="2000" strike="noStrike" noProof="1">
                <a:latin typeface="微软雅黑" panose="020B0503020204020204" charset="-122"/>
                <a:ea typeface="微软雅黑" panose="020B0503020204020204" charset="-122"/>
              </a:endParaRPr>
            </a:p>
          </p:txBody>
        </p:sp>
        <p:sp>
          <p:nvSpPr>
            <p:cNvPr id="8" name="椭圆 7"/>
            <p:cNvSpPr/>
            <p:nvPr/>
          </p:nvSpPr>
          <p:spPr>
            <a:xfrm>
              <a:off x="4308" y="2840"/>
              <a:ext cx="914" cy="914"/>
            </a:xfrm>
            <a:prstGeom prst="ellips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1</a:t>
              </a:r>
              <a:endParaRPr lang="en-US" altLang="zh-CN" sz="2400" strike="noStrike" noProof="1"/>
            </a:p>
          </p:txBody>
        </p:sp>
      </p:grpSp>
      <p:sp>
        <p:nvSpPr>
          <p:cNvPr id="9" name="流程图: 库存数据 8"/>
          <p:cNvSpPr/>
          <p:nvPr/>
        </p:nvSpPr>
        <p:spPr>
          <a:xfrm>
            <a:off x="3409950" y="3038475"/>
            <a:ext cx="2416175" cy="685800"/>
          </a:xfrm>
          <a:prstGeom prst="flowChartOnlineStorag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rPr>
              <a:t>智能推荐</a:t>
            </a:r>
            <a:endParaRPr lang="zh-CN" altLang="en-US" sz="2000" strike="noStrike" noProof="1">
              <a:latin typeface="微软雅黑" panose="020B0503020204020204" charset="-122"/>
              <a:ea typeface="微软雅黑" panose="020B0503020204020204" charset="-122"/>
            </a:endParaRPr>
          </a:p>
        </p:txBody>
      </p:sp>
      <p:sp>
        <p:nvSpPr>
          <p:cNvPr id="10" name="椭圆 9"/>
          <p:cNvSpPr/>
          <p:nvPr/>
        </p:nvSpPr>
        <p:spPr>
          <a:xfrm>
            <a:off x="5484813" y="3109913"/>
            <a:ext cx="554038" cy="531813"/>
          </a:xfrm>
          <a:prstGeom prst="ellips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2</a:t>
            </a:r>
            <a:endParaRPr lang="en-US" altLang="zh-CN" sz="2400" strike="noStrike" noProof="1"/>
          </a:p>
        </p:txBody>
      </p:sp>
      <p:sp>
        <p:nvSpPr>
          <p:cNvPr id="11" name="流程图: 库存数据 10"/>
          <p:cNvSpPr/>
          <p:nvPr/>
        </p:nvSpPr>
        <p:spPr>
          <a:xfrm>
            <a:off x="3482975" y="4022725"/>
            <a:ext cx="2416175" cy="685800"/>
          </a:xfrm>
          <a:prstGeom prst="flowChartOnlineStorag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sym typeface="+mn-ea"/>
              </a:rPr>
              <a:t>即时推送</a:t>
            </a:r>
            <a:endParaRPr lang="zh-CN" altLang="en-US" sz="2000" strike="noStrike" noProof="1">
              <a:latin typeface="微软雅黑" panose="020B0503020204020204" charset="-122"/>
              <a:ea typeface="微软雅黑" panose="020B0503020204020204" charset="-122"/>
            </a:endParaRPr>
          </a:p>
        </p:txBody>
      </p:sp>
      <p:sp>
        <p:nvSpPr>
          <p:cNvPr id="12" name="椭圆 11"/>
          <p:cNvSpPr/>
          <p:nvPr/>
        </p:nvSpPr>
        <p:spPr>
          <a:xfrm>
            <a:off x="5559425" y="4098925"/>
            <a:ext cx="552450" cy="530225"/>
          </a:xfrm>
          <a:prstGeom prst="ellips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3</a:t>
            </a:r>
            <a:endParaRPr lang="en-US" altLang="zh-CN" sz="2400" strike="noStrike" noProof="1"/>
          </a:p>
        </p:txBody>
      </p:sp>
      <p:sp>
        <p:nvSpPr>
          <p:cNvPr id="13" name="流程图: 库存数据 12"/>
          <p:cNvSpPr/>
          <p:nvPr/>
        </p:nvSpPr>
        <p:spPr>
          <a:xfrm>
            <a:off x="2409825" y="5008563"/>
            <a:ext cx="2416175" cy="685800"/>
          </a:xfrm>
          <a:prstGeom prst="flowChartOnlineStorag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sym typeface="+mn-ea"/>
              </a:rPr>
              <a:t>跨平台同步</a:t>
            </a:r>
            <a:endParaRPr lang="zh-CN" altLang="en-US" sz="2000" strike="noStrike" noProof="1">
              <a:latin typeface="微软雅黑" panose="020B0503020204020204" charset="-122"/>
              <a:ea typeface="微软雅黑" panose="020B0503020204020204" charset="-122"/>
            </a:endParaRPr>
          </a:p>
        </p:txBody>
      </p:sp>
      <p:sp>
        <p:nvSpPr>
          <p:cNvPr id="14" name="椭圆 13"/>
          <p:cNvSpPr/>
          <p:nvPr/>
        </p:nvSpPr>
        <p:spPr>
          <a:xfrm>
            <a:off x="4494213" y="5073650"/>
            <a:ext cx="552450" cy="531813"/>
          </a:xfrm>
          <a:prstGeom prst="ellips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4</a:t>
            </a:r>
            <a:endParaRPr lang="en-US" altLang="zh-CN" sz="2400" strike="noStrike" noProof="1"/>
          </a:p>
        </p:txBody>
      </p:sp>
      <p:sp>
        <p:nvSpPr>
          <p:cNvPr id="15" name="泪滴形 14"/>
          <p:cNvSpPr/>
          <p:nvPr/>
        </p:nvSpPr>
        <p:spPr>
          <a:xfrm>
            <a:off x="1685925" y="3224213"/>
            <a:ext cx="1458913" cy="1419225"/>
          </a:xfrm>
          <a:prstGeom prst="teardrop">
            <a:avLst/>
          </a:prstGeom>
          <a:solidFill>
            <a:srgbClr val="56B1EA"/>
          </a:solidFill>
          <a:ln>
            <a:solidFill>
              <a:srgbClr val="56B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400" strike="noStrike" noProof="1">
                <a:latin typeface="微软雅黑" panose="020B0503020204020204" charset="-122"/>
                <a:ea typeface="微软雅黑" panose="020B0503020204020204" charset="-122"/>
              </a:rPr>
              <a:t>检索</a:t>
            </a:r>
            <a:endParaRPr lang="zh-CN" altLang="en-US" sz="2400" strike="noStrike" noProof="1">
              <a:latin typeface="微软雅黑" panose="020B0503020204020204" charset="-122"/>
              <a:ea typeface="微软雅黑" panose="020B0503020204020204" charset="-122"/>
            </a:endParaRPr>
          </a:p>
          <a:p>
            <a:pPr algn="ctr" fontAlgn="base">
              <a:lnSpc>
                <a:spcPct val="140000"/>
              </a:lnSpc>
            </a:pPr>
            <a:r>
              <a:rPr lang="zh-CN" altLang="en-US" sz="2400" strike="noStrike" noProof="1">
                <a:latin typeface="微软雅黑" panose="020B0503020204020204" charset="-122"/>
                <a:ea typeface="微软雅黑" panose="020B0503020204020204" charset="-122"/>
              </a:rPr>
              <a:t>下载</a:t>
            </a:r>
            <a:endParaRPr lang="zh-CN" altLang="en-US" sz="2400" strike="noStrike" noProof="1">
              <a:latin typeface="微软雅黑" panose="020B0503020204020204" charset="-122"/>
              <a:ea typeface="微软雅黑" panose="020B0503020204020204" charset="-122"/>
            </a:endParaRPr>
          </a:p>
        </p:txBody>
      </p:sp>
      <p:sp>
        <p:nvSpPr>
          <p:cNvPr id="5" name="文本框 4"/>
          <p:cNvSpPr txBox="1"/>
          <p:nvPr/>
        </p:nvSpPr>
        <p:spPr>
          <a:xfrm>
            <a:off x="1191895" y="470535"/>
            <a:ext cx="8857615"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移动端全球学术快报</a:t>
            </a:r>
            <a:endParaRPr lang="zh-CN" altLang="en-US" sz="2400" spc="100" dirty="0">
              <a:solidFill>
                <a:schemeClr val="accent1"/>
              </a:solidFill>
              <a:latin typeface="微软雅黑" panose="020B0503020204020204" charset="-122"/>
              <a:ea typeface="微软雅黑" panose="020B0503020204020204" charset="-122"/>
            </a:endParaRPr>
          </a:p>
        </p:txBody>
      </p:sp>
      <p:pic>
        <p:nvPicPr>
          <p:cNvPr id="2" name="图片 1"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3236" y="909283"/>
            <a:ext cx="687265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标题 1"/>
          <p:cNvSpPr txBox="1"/>
          <p:nvPr/>
        </p:nvSpPr>
        <p:spPr bwMode="auto">
          <a:xfrm>
            <a:off x="123190" y="615950"/>
            <a:ext cx="12013565" cy="58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9pPr>
          </a:lstStyle>
          <a:p>
            <a:pPr algn="l" eaLnBrk="1" hangingPunct="1"/>
            <a:r>
              <a:rPr lang="en-US" altLang="zh-CN" sz="4000" b="1" kern="0" dirty="0" smtClean="0">
                <a:solidFill>
                  <a:srgbClr val="1B539D"/>
                </a:solidFill>
                <a:latin typeface="微软雅黑" panose="020B0503020204020204" charset="-122"/>
                <a:ea typeface="微软雅黑" panose="020B0503020204020204" charset="-122"/>
              </a:rPr>
              <a:t> </a:t>
            </a:r>
            <a:r>
              <a:rPr lang="zh-CN" altLang="en-US" sz="4000" b="1" kern="0" dirty="0" smtClean="0">
                <a:solidFill>
                  <a:srgbClr val="1B539D"/>
                </a:solidFill>
                <a:latin typeface="微软雅黑" panose="020B0503020204020204" charset="-122"/>
                <a:ea typeface="微软雅黑" panose="020B0503020204020204" charset="-122"/>
              </a:rPr>
              <a:t>中国知识基础设施工程</a:t>
            </a:r>
            <a:endParaRPr lang="zh-CN" altLang="en-US" sz="3200" b="1" kern="0" dirty="0" smtClean="0">
              <a:solidFill>
                <a:srgbClr val="1B539D"/>
              </a:solidFill>
              <a:latin typeface="微软雅黑" panose="020B0503020204020204" charset="-122"/>
              <a:ea typeface="微软雅黑" panose="020B0503020204020204" charset="-122"/>
            </a:endParaRPr>
          </a:p>
          <a:p>
            <a:pPr algn="l" eaLnBrk="1" hangingPunct="1"/>
            <a:r>
              <a:rPr lang="zh-CN" altLang="en-US" sz="3735" b="1" kern="0" dirty="0" smtClean="0">
                <a:solidFill>
                  <a:srgbClr val="1B539D"/>
                </a:solidFill>
                <a:latin typeface="微软雅黑" panose="020B0503020204020204" charset="-122"/>
                <a:ea typeface="微软雅黑" panose="020B0503020204020204" charset="-122"/>
              </a:rPr>
              <a:t>（</a:t>
            </a:r>
            <a:r>
              <a:rPr lang="en-US" altLang="zh-CN" sz="2800" b="1" kern="0" dirty="0" smtClean="0">
                <a:solidFill>
                  <a:srgbClr val="FF0000"/>
                </a:solidFill>
                <a:latin typeface="微软雅黑" panose="020B0503020204020204" charset="-122"/>
                <a:ea typeface="微软雅黑" panose="020B0503020204020204" charset="-122"/>
              </a:rPr>
              <a:t>C</a:t>
            </a:r>
            <a:r>
              <a:rPr lang="en-US" altLang="zh-CN" sz="2800" b="1" kern="0" dirty="0" smtClean="0">
                <a:solidFill>
                  <a:srgbClr val="1B539D"/>
                </a:solidFill>
                <a:latin typeface="微软雅黑" panose="020B0503020204020204" charset="-122"/>
                <a:ea typeface="微软雅黑" panose="020B0503020204020204" charset="-122"/>
              </a:rPr>
              <a:t>hina </a:t>
            </a:r>
            <a:r>
              <a:rPr lang="en-US" altLang="zh-CN" sz="2800" b="1" kern="0" dirty="0" smtClean="0">
                <a:solidFill>
                  <a:srgbClr val="FF0000"/>
                </a:solidFill>
                <a:latin typeface="微软雅黑" panose="020B0503020204020204" charset="-122"/>
                <a:ea typeface="微软雅黑" panose="020B0503020204020204" charset="-122"/>
              </a:rPr>
              <a:t>N</a:t>
            </a:r>
            <a:r>
              <a:rPr lang="en-US" altLang="zh-CN" sz="2800" b="1" kern="0" dirty="0" smtClean="0">
                <a:solidFill>
                  <a:srgbClr val="1B539D"/>
                </a:solidFill>
                <a:latin typeface="微软雅黑" panose="020B0503020204020204" charset="-122"/>
                <a:ea typeface="微软雅黑" panose="020B0503020204020204" charset="-122"/>
              </a:rPr>
              <a:t>ational </a:t>
            </a:r>
            <a:r>
              <a:rPr lang="en-US" altLang="zh-CN" sz="2800" b="1" kern="0" dirty="0" smtClean="0">
                <a:solidFill>
                  <a:srgbClr val="FF0000"/>
                </a:solidFill>
                <a:latin typeface="微软雅黑" panose="020B0503020204020204" charset="-122"/>
                <a:ea typeface="微软雅黑" panose="020B0503020204020204" charset="-122"/>
              </a:rPr>
              <a:t>K</a:t>
            </a:r>
            <a:r>
              <a:rPr lang="en-US" altLang="zh-CN" sz="2800" b="1" kern="0" dirty="0" smtClean="0">
                <a:solidFill>
                  <a:srgbClr val="1B539D"/>
                </a:solidFill>
                <a:latin typeface="微软雅黑" panose="020B0503020204020204" charset="-122"/>
                <a:ea typeface="微软雅黑" panose="020B0503020204020204" charset="-122"/>
              </a:rPr>
              <a:t>nowledge </a:t>
            </a:r>
            <a:r>
              <a:rPr lang="en-US" altLang="zh-CN" sz="2800" b="1" kern="0" dirty="0" smtClean="0">
                <a:solidFill>
                  <a:srgbClr val="FF0000"/>
                </a:solidFill>
                <a:latin typeface="微软雅黑" panose="020B0503020204020204" charset="-122"/>
                <a:ea typeface="微软雅黑" panose="020B0503020204020204" charset="-122"/>
              </a:rPr>
              <a:t>I</a:t>
            </a:r>
            <a:r>
              <a:rPr lang="en-US" altLang="zh-CN" sz="2800" b="1" kern="0" dirty="0" smtClean="0">
                <a:solidFill>
                  <a:srgbClr val="1B539D"/>
                </a:solidFill>
                <a:latin typeface="微软雅黑" panose="020B0503020204020204" charset="-122"/>
                <a:ea typeface="微软雅黑" panose="020B0503020204020204" charset="-122"/>
              </a:rPr>
              <a:t>nfrastructure</a:t>
            </a:r>
            <a:r>
              <a:rPr lang="zh-CN" altLang="en-US" sz="3735" b="1" kern="0" dirty="0" smtClean="0">
                <a:solidFill>
                  <a:srgbClr val="1B539D"/>
                </a:solidFill>
                <a:latin typeface="微软雅黑" panose="020B0503020204020204" charset="-122"/>
                <a:ea typeface="微软雅黑" panose="020B0503020204020204" charset="-122"/>
              </a:rPr>
              <a:t>）</a:t>
            </a:r>
            <a:endParaRPr lang="zh-CN" altLang="en-US" sz="3735" b="1" kern="0" dirty="0">
              <a:solidFill>
                <a:srgbClr val="1B539D"/>
              </a:solidFill>
              <a:latin typeface="微软雅黑" panose="020B0503020204020204" charset="-122"/>
              <a:ea typeface="微软雅黑" panose="020B0503020204020204" charset="-122"/>
            </a:endParaRPr>
          </a:p>
        </p:txBody>
      </p:sp>
      <p:sp>
        <p:nvSpPr>
          <p:cNvPr id="8" name="文本占位符 5122"/>
          <p:cNvSpPr txBox="1">
            <a:spLocks noChangeArrowheads="1"/>
          </p:cNvSpPr>
          <p:nvPr/>
        </p:nvSpPr>
        <p:spPr>
          <a:xfrm>
            <a:off x="389025" y="1721574"/>
            <a:ext cx="10509775" cy="2423091"/>
          </a:xfrm>
          <a:prstGeom prst="rect">
            <a:avLst/>
          </a:prstGeom>
        </p:spPr>
        <p:txBody>
          <a:bodyPr/>
          <a:lst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30000"/>
              </a:lnSpc>
              <a:spcBef>
                <a:spcPct val="50000"/>
              </a:spcBef>
              <a:buFont typeface="Wingdings" panose="05000000000000000000" pitchFamily="2" charset="2"/>
              <a:buChar char="p"/>
            </a:pPr>
            <a:r>
              <a:rPr lang="zh-CN" altLang="en-US" sz="1800" dirty="0" smtClean="0">
                <a:latin typeface="微软雅黑" panose="020B0503020204020204" charset="-122"/>
                <a:ea typeface="微软雅黑" panose="020B0503020204020204" charset="-122"/>
              </a:rPr>
              <a:t>创始于</a:t>
            </a:r>
            <a:r>
              <a:rPr lang="en-US" altLang="zh-CN" sz="1800" dirty="0" smtClean="0">
                <a:latin typeface="微软雅黑" panose="020B0503020204020204" charset="-122"/>
                <a:ea typeface="微软雅黑" panose="020B0503020204020204" charset="-122"/>
              </a:rPr>
              <a:t>1995</a:t>
            </a:r>
            <a:r>
              <a:rPr lang="zh-CN" altLang="en-US" sz="1800" dirty="0" smtClean="0">
                <a:latin typeface="微软雅黑" panose="020B0503020204020204" charset="-122"/>
                <a:ea typeface="微软雅黑" panose="020B0503020204020204" charset="-122"/>
              </a:rPr>
              <a:t>年，由清华大学、清华同方发起；</a:t>
            </a:r>
            <a:endParaRPr lang="en-US" altLang="zh-CN" sz="1800" dirty="0" smtClean="0">
              <a:latin typeface="微软雅黑" panose="020B0503020204020204" charset="-122"/>
              <a:ea typeface="微软雅黑" panose="020B050302020402020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charset="-122"/>
                <a:ea typeface="微软雅黑" panose="020B0503020204020204" charset="-122"/>
              </a:rPr>
              <a:t>以实现全社会知识资源传播共享与增值利用为目标的信息化建设项目；</a:t>
            </a:r>
            <a:endParaRPr lang="en-US" altLang="zh-CN" sz="1800" dirty="0" smtClean="0">
              <a:latin typeface="微软雅黑" panose="020B0503020204020204" charset="-122"/>
              <a:ea typeface="微软雅黑" panose="020B050302020402020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charset="-122"/>
                <a:ea typeface="微软雅黑" panose="020B0503020204020204" charset="-122"/>
              </a:rPr>
              <a:t>在党和国家领导以及教育部，中宣部、科技部、新闻出版总署等大力支持下，自主研发具有国际领先水平的数字图书馆技术，建成世界上全文信息量规模最大的“</a:t>
            </a:r>
            <a:r>
              <a:rPr lang="en-US" altLang="zh-CN" sz="1800" dirty="0" smtClean="0">
                <a:latin typeface="微软雅黑" panose="020B0503020204020204" charset="-122"/>
                <a:ea typeface="微软雅黑" panose="020B0503020204020204" charset="-122"/>
              </a:rPr>
              <a:t>CNKI</a:t>
            </a:r>
            <a:r>
              <a:rPr lang="zh-CN" altLang="en-US" sz="1800" dirty="0" smtClean="0">
                <a:latin typeface="微软雅黑" panose="020B0503020204020204" charset="-122"/>
                <a:ea typeface="微软雅黑" panose="020B0503020204020204" charset="-122"/>
              </a:rPr>
              <a:t>数字图书馆”；</a:t>
            </a:r>
            <a:endParaRPr lang="en-US" altLang="zh-CN" sz="18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p"/>
            </a:pPr>
            <a:r>
              <a:rPr lang="zh-CN" altLang="en-US" sz="1800" dirty="0">
                <a:latin typeface="微软雅黑" panose="020B0503020204020204" charset="-122"/>
                <a:ea typeface="微软雅黑" panose="020B0503020204020204" charset="-122"/>
              </a:rPr>
              <a:t>目前，中国知网是全球信息量最大、最具价值的中文网站。</a:t>
            </a:r>
            <a:endParaRPr lang="zh-CN" altLang="en-US" sz="1800" dirty="0">
              <a:latin typeface="微软雅黑" panose="020B0503020204020204" charset="-122"/>
              <a:ea typeface="微软雅黑" panose="020B0503020204020204" charset="-122"/>
            </a:endParaRPr>
          </a:p>
        </p:txBody>
      </p:sp>
      <p:pic>
        <p:nvPicPr>
          <p:cNvPr id="9" name="Picture 2" descr="E:\宣传资料\产品宣传\公司图标\知网LOGO-PNG-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2407" y="4353349"/>
            <a:ext cx="53848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194" descr="zgcu20120807-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7" y="4030769"/>
            <a:ext cx="5384800" cy="274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微信图片_20200226153904"/>
          <p:cNvPicPr>
            <a:picLocks noChangeAspect="1"/>
          </p:cNvPicPr>
          <p:nvPr/>
        </p:nvPicPr>
        <p:blipFill>
          <a:blip r:embed="rId3" cstate="print"/>
          <a:stretch>
            <a:fillRect/>
          </a:stretch>
        </p:blipFill>
        <p:spPr>
          <a:xfrm>
            <a:off x="10150475" y="32194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64458" y="838873"/>
            <a:ext cx="10934587" cy="5573534"/>
          </a:xfrm>
          <a:prstGeom prst="rect">
            <a:avLst/>
          </a:prstGeom>
        </p:spPr>
      </p:pic>
      <p:pic>
        <p:nvPicPr>
          <p:cNvPr id="2" name="图片 1"/>
          <p:cNvPicPr>
            <a:picLocks noChangeAspect="1"/>
          </p:cNvPicPr>
          <p:nvPr/>
        </p:nvPicPr>
        <p:blipFill>
          <a:blip r:embed="rId2"/>
          <a:stretch>
            <a:fillRect/>
          </a:stretch>
        </p:blipFill>
        <p:spPr>
          <a:xfrm>
            <a:off x="321945" y="859790"/>
            <a:ext cx="11219180" cy="5552440"/>
          </a:xfrm>
          <a:prstGeom prst="rect">
            <a:avLst/>
          </a:prstGeom>
        </p:spPr>
      </p:pic>
      <p:sp>
        <p:nvSpPr>
          <p:cNvPr id="3" name="矩形 2"/>
          <p:cNvSpPr/>
          <p:nvPr/>
        </p:nvSpPr>
        <p:spPr>
          <a:xfrm>
            <a:off x="8851900" y="781685"/>
            <a:ext cx="613410" cy="460375"/>
          </a:xfrm>
          <a:prstGeom prst="rect">
            <a:avLst/>
          </a:prstGeom>
          <a:ln w="28575" cmpd="sng">
            <a:solidFill>
              <a:srgbClr val="FF0000"/>
            </a:solidFill>
            <a:prstDash val="solid"/>
          </a:ln>
        </p:spPr>
        <p:txBody>
          <a:bodyPr wrap="square" lIns="108000" tIns="108000" rIns="108000" bIns="108000">
            <a:noAutofit/>
          </a:bodyPr>
          <a:lstStyle/>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5" name="文本框 4"/>
          <p:cNvSpPr txBox="1"/>
          <p:nvPr/>
        </p:nvSpPr>
        <p:spPr>
          <a:xfrm>
            <a:off x="669925" y="378460"/>
            <a:ext cx="5232400"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下载地址</a:t>
            </a:r>
            <a:endParaRPr lang="zh-CN" altLang="en-US" sz="2400"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cstate="print"/>
          <a:stretch>
            <a:fillRect/>
          </a:stretch>
        </p:blipFill>
        <p:spPr>
          <a:xfrm>
            <a:off x="10226675" y="21526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p>
            <a:endParaRPr lang="zh-CN" altLang="en-US"/>
          </a:p>
        </p:txBody>
      </p:sp>
      <p:pic>
        <p:nvPicPr>
          <p:cNvPr id="5" name="图片 4" descr="333"/>
          <p:cNvPicPr>
            <a:picLocks noChangeAspect="1"/>
          </p:cNvPicPr>
          <p:nvPr/>
        </p:nvPicPr>
        <p:blipFill>
          <a:blip r:embed="rId1"/>
          <a:srcRect t="3744" r="1124" b="39304"/>
          <a:stretch>
            <a:fillRect/>
          </a:stretch>
        </p:blipFill>
        <p:spPr>
          <a:xfrm>
            <a:off x="464185" y="1065530"/>
            <a:ext cx="5379720" cy="5509260"/>
          </a:xfrm>
          <a:prstGeom prst="rect">
            <a:avLst/>
          </a:prstGeom>
        </p:spPr>
      </p:pic>
      <p:sp>
        <p:nvSpPr>
          <p:cNvPr id="8" name="矩形 7"/>
          <p:cNvSpPr/>
          <p:nvPr/>
        </p:nvSpPr>
        <p:spPr>
          <a:xfrm>
            <a:off x="464185" y="1852930"/>
            <a:ext cx="4293235" cy="1300480"/>
          </a:xfrm>
          <a:prstGeom prst="rect">
            <a:avLst/>
          </a:prstGeom>
          <a:ln w="635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pic>
        <p:nvPicPr>
          <p:cNvPr id="9" name="图片 8" descr="C:\Users\86188\Desktop\4.png4"/>
          <p:cNvPicPr>
            <a:picLocks noChangeAspect="1"/>
          </p:cNvPicPr>
          <p:nvPr/>
        </p:nvPicPr>
        <p:blipFill>
          <a:blip r:embed="rId2"/>
          <a:srcRect/>
          <a:stretch>
            <a:fillRect/>
          </a:stretch>
        </p:blipFill>
        <p:spPr>
          <a:xfrm>
            <a:off x="7098665" y="1066165"/>
            <a:ext cx="4662170" cy="5010150"/>
          </a:xfrm>
          <a:prstGeom prst="rect">
            <a:avLst/>
          </a:prstGeom>
        </p:spPr>
      </p:pic>
      <p:sp>
        <p:nvSpPr>
          <p:cNvPr id="2" name="文本框 1"/>
          <p:cNvSpPr txBox="1"/>
          <p:nvPr/>
        </p:nvSpPr>
        <p:spPr>
          <a:xfrm>
            <a:off x="669925" y="378460"/>
            <a:ext cx="5232400" cy="460375"/>
          </a:xfrm>
          <a:prstGeom prst="rect">
            <a:avLst/>
          </a:prstGeom>
          <a:noFill/>
        </p:spPr>
        <p:txBody>
          <a:bodyPr wrap="square" rtlCol="0">
            <a:spAutoFit/>
          </a:bodyPr>
          <a:p>
            <a:r>
              <a:rPr lang="zh-CN" altLang="en-US" sz="2400" spc="100" dirty="0">
                <a:solidFill>
                  <a:schemeClr val="accent1"/>
                </a:solidFill>
                <a:latin typeface="微软雅黑" panose="020B0503020204020204" charset="-122"/>
                <a:ea typeface="微软雅黑" panose="020B0503020204020204" charset="-122"/>
              </a:rPr>
              <a:t>下载地址</a:t>
            </a:r>
            <a:endParaRPr lang="zh-CN" altLang="en-US" sz="2400" spc="100" dirty="0">
              <a:solidFill>
                <a:schemeClr val="accent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cstate="print"/>
          <a:stretch>
            <a:fillRect/>
          </a:stretch>
        </p:blipFill>
        <p:spPr>
          <a:xfrm>
            <a:off x="1048385" y="518795"/>
            <a:ext cx="2901315" cy="6282690"/>
          </a:xfrm>
          <a:prstGeom prst="rect">
            <a:avLst/>
          </a:prstGeom>
        </p:spPr>
      </p:pic>
      <p:pic>
        <p:nvPicPr>
          <p:cNvPr id="3" name="图片 2" descr="2"/>
          <p:cNvPicPr>
            <a:picLocks noChangeAspect="1"/>
          </p:cNvPicPr>
          <p:nvPr/>
        </p:nvPicPr>
        <p:blipFill>
          <a:blip r:embed="rId2" cstate="print"/>
          <a:stretch>
            <a:fillRect/>
          </a:stretch>
        </p:blipFill>
        <p:spPr>
          <a:xfrm>
            <a:off x="2797810" y="488315"/>
            <a:ext cx="2922270" cy="6329045"/>
          </a:xfrm>
          <a:prstGeom prst="rect">
            <a:avLst/>
          </a:prstGeom>
        </p:spPr>
      </p:pic>
      <p:sp>
        <p:nvSpPr>
          <p:cNvPr id="13" name="文本框 12"/>
          <p:cNvSpPr txBox="1"/>
          <p:nvPr/>
        </p:nvSpPr>
        <p:spPr>
          <a:xfrm>
            <a:off x="612775" y="94615"/>
            <a:ext cx="3336925"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使用步骤</a:t>
            </a:r>
            <a:endParaRPr lang="zh-CN" altLang="en-US" sz="2400" spc="100" dirty="0">
              <a:solidFill>
                <a:schemeClr val="accent1"/>
              </a:solidFill>
              <a:latin typeface="微软雅黑" panose="020B0503020204020204" charset="-122"/>
              <a:ea typeface="微软雅黑" panose="020B0503020204020204" charset="-122"/>
            </a:endParaRPr>
          </a:p>
        </p:txBody>
      </p:sp>
      <p:pic>
        <p:nvPicPr>
          <p:cNvPr id="14" name="图片 13" descr="微信图片_20200226153904"/>
          <p:cNvPicPr>
            <a:picLocks noChangeAspect="1"/>
          </p:cNvPicPr>
          <p:nvPr/>
        </p:nvPicPr>
        <p:blipFill>
          <a:blip r:embed="rId3" cstate="print"/>
          <a:stretch>
            <a:fillRect/>
          </a:stretch>
        </p:blipFill>
        <p:spPr>
          <a:xfrm>
            <a:off x="10226675" y="62865"/>
            <a:ext cx="1567815" cy="534670"/>
          </a:xfrm>
          <a:prstGeom prst="rect">
            <a:avLst/>
          </a:prstGeom>
        </p:spPr>
      </p:pic>
      <p:grpSp>
        <p:nvGrpSpPr>
          <p:cNvPr id="9" name="组合 8"/>
          <p:cNvGrpSpPr/>
          <p:nvPr/>
        </p:nvGrpSpPr>
        <p:grpSpPr>
          <a:xfrm>
            <a:off x="5857875" y="488315"/>
            <a:ext cx="2889250" cy="6259830"/>
            <a:chOff x="9225" y="769"/>
            <a:chExt cx="4550" cy="9858"/>
          </a:xfrm>
        </p:grpSpPr>
        <p:pic>
          <p:nvPicPr>
            <p:cNvPr id="4" name="图片 3"/>
            <p:cNvPicPr>
              <a:picLocks noChangeAspect="1"/>
            </p:cNvPicPr>
            <p:nvPr/>
          </p:nvPicPr>
          <p:blipFill>
            <a:blip r:embed="rId4" cstate="print"/>
            <a:stretch>
              <a:fillRect/>
            </a:stretch>
          </p:blipFill>
          <p:spPr>
            <a:xfrm>
              <a:off x="9225" y="769"/>
              <a:ext cx="4550" cy="9858"/>
            </a:xfrm>
            <a:prstGeom prst="rect">
              <a:avLst/>
            </a:prstGeom>
          </p:spPr>
        </p:pic>
        <p:sp>
          <p:nvSpPr>
            <p:cNvPr id="5" name="矩形 4"/>
            <p:cNvSpPr/>
            <p:nvPr/>
          </p:nvSpPr>
          <p:spPr>
            <a:xfrm>
              <a:off x="10923" y="2943"/>
              <a:ext cx="1321" cy="549"/>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284845" y="248285"/>
            <a:ext cx="2999740" cy="6499860"/>
            <a:chOff x="13401" y="475"/>
            <a:chExt cx="4724" cy="10236"/>
          </a:xfrm>
        </p:grpSpPr>
        <p:pic>
          <p:nvPicPr>
            <p:cNvPr id="6" name="图片 5"/>
            <p:cNvPicPr>
              <a:picLocks noChangeAspect="1"/>
            </p:cNvPicPr>
            <p:nvPr/>
          </p:nvPicPr>
          <p:blipFill>
            <a:blip r:embed="rId5" cstate="print"/>
            <a:stretch>
              <a:fillRect/>
            </a:stretch>
          </p:blipFill>
          <p:spPr>
            <a:xfrm>
              <a:off x="13401" y="475"/>
              <a:ext cx="4725" cy="10236"/>
            </a:xfrm>
            <a:prstGeom prst="rect">
              <a:avLst/>
            </a:prstGeom>
          </p:spPr>
        </p:pic>
        <p:sp>
          <p:nvSpPr>
            <p:cNvPr id="8" name="矩形 7"/>
            <p:cNvSpPr/>
            <p:nvPr/>
          </p:nvSpPr>
          <p:spPr>
            <a:xfrm>
              <a:off x="16240" y="3095"/>
              <a:ext cx="982" cy="724"/>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488" y="3019"/>
              <a:ext cx="932" cy="80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内容占位符 52"/>
          <p:cNvSpPr>
            <a:spLocks noGrp="1"/>
          </p:cNvSpPr>
          <p:nvPr/>
        </p:nvSpPr>
        <p:spPr>
          <a:xfrm>
            <a:off x="479425" y="1264920"/>
            <a:ext cx="3917950" cy="2011363"/>
          </a:xfrm>
          <a:prstGeom prst="rect">
            <a:avLst/>
          </a:prstGeom>
          <a:noFill/>
          <a:ln w="9525">
            <a:noFill/>
          </a:ln>
        </p:spPr>
        <p:txBody>
          <a:bodyPr anchor="t"/>
          <a:lstStyle/>
          <a:p>
            <a:pPr marL="342900" indent="-342900">
              <a:lnSpc>
                <a:spcPct val="150000"/>
              </a:lnSpc>
              <a:spcBef>
                <a:spcPct val="20000"/>
              </a:spcBef>
            </a:pPr>
            <a:r>
              <a:rPr lang="en-US" altLang="zh-CN" sz="2000" dirty="0">
                <a:solidFill>
                  <a:srgbClr val="404040"/>
                </a:solidFill>
                <a:latin typeface="微软雅黑" panose="020B0503020204020204" charset="-122"/>
                <a:ea typeface="微软雅黑" panose="020B0503020204020204" charset="-122"/>
              </a:rPr>
              <a:t>     </a:t>
            </a:r>
            <a:r>
              <a:rPr lang="zh-CN" altLang="en-US" sz="2000" dirty="0">
                <a:solidFill>
                  <a:srgbClr val="404040"/>
                </a:solidFill>
                <a:latin typeface="微软雅黑" panose="020B0503020204020204" charset="-122"/>
                <a:ea typeface="微软雅黑" panose="020B0503020204020204" charset="-122"/>
              </a:rPr>
              <a:t>提供导航以及各功能入口，推荐以及快报内容。</a:t>
            </a:r>
            <a:endParaRPr lang="zh-CN" altLang="en-US" sz="2000" dirty="0">
              <a:solidFill>
                <a:srgbClr val="404040"/>
              </a:solidFill>
              <a:latin typeface="微软雅黑" panose="020B0503020204020204" charset="-122"/>
              <a:ea typeface="微软雅黑" panose="020B0503020204020204" charset="-122"/>
            </a:endParaRPr>
          </a:p>
        </p:txBody>
      </p:sp>
      <p:sp>
        <p:nvSpPr>
          <p:cNvPr id="2" name="同心圆 1"/>
          <p:cNvSpPr/>
          <p:nvPr/>
        </p:nvSpPr>
        <p:spPr>
          <a:xfrm>
            <a:off x="8759825" y="1628775"/>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 name="同心圆 4"/>
          <p:cNvSpPr/>
          <p:nvPr/>
        </p:nvSpPr>
        <p:spPr>
          <a:xfrm>
            <a:off x="9788525" y="6080125"/>
            <a:ext cx="106363" cy="106363"/>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 name="同心圆 5"/>
          <p:cNvSpPr/>
          <p:nvPr/>
        </p:nvSpPr>
        <p:spPr>
          <a:xfrm>
            <a:off x="9767888" y="1681163"/>
            <a:ext cx="106363" cy="104775"/>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6" name="同心圆 15"/>
          <p:cNvSpPr/>
          <p:nvPr/>
        </p:nvSpPr>
        <p:spPr>
          <a:xfrm>
            <a:off x="7680325" y="3573463"/>
            <a:ext cx="104775" cy="104775"/>
          </a:xfrm>
          <a:prstGeom prst="donut">
            <a:avLst/>
          </a:prstGeom>
          <a:solidFill>
            <a:srgbClr val="02C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8" name="同心圆 27"/>
          <p:cNvSpPr/>
          <p:nvPr/>
        </p:nvSpPr>
        <p:spPr>
          <a:xfrm>
            <a:off x="9190038" y="5688013"/>
            <a:ext cx="106363" cy="106363"/>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9" name="同心圆 28"/>
          <p:cNvSpPr/>
          <p:nvPr/>
        </p:nvSpPr>
        <p:spPr>
          <a:xfrm>
            <a:off x="8518525" y="5680075"/>
            <a:ext cx="106363" cy="104775"/>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nvGrpSpPr>
          <p:cNvPr id="30" name="组合 29"/>
          <p:cNvGrpSpPr/>
          <p:nvPr/>
        </p:nvGrpSpPr>
        <p:grpSpPr>
          <a:xfrm>
            <a:off x="4540964" y="3816720"/>
            <a:ext cx="1291998" cy="1202372"/>
            <a:chOff x="1999" y="8095"/>
            <a:chExt cx="2034" cy="1893"/>
          </a:xfrm>
        </p:grpSpPr>
        <p:sp>
          <p:nvSpPr>
            <p:cNvPr id="14" name="椭圆 13"/>
            <p:cNvSpPr/>
            <p:nvPr/>
          </p:nvSpPr>
          <p:spPr>
            <a:xfrm>
              <a:off x="2140" y="8095"/>
              <a:ext cx="1893" cy="1893"/>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charset="-122"/>
                <a:ea typeface="微软雅黑" panose="020B0503020204020204" charset="-122"/>
              </a:endParaRPr>
            </a:p>
          </p:txBody>
        </p:sp>
        <p:sp>
          <p:nvSpPr>
            <p:cNvPr id="22544" name="文本框 17"/>
            <p:cNvSpPr txBox="1"/>
            <p:nvPr/>
          </p:nvSpPr>
          <p:spPr>
            <a:xfrm>
              <a:off x="1999" y="8485"/>
              <a:ext cx="2034" cy="1113"/>
            </a:xfrm>
            <a:prstGeom prst="rect">
              <a:avLst/>
            </a:prstGeom>
            <a:noFill/>
            <a:ln w="9525">
              <a:noFill/>
            </a:ln>
          </p:spPr>
          <p:txBody>
            <a:bodyPr wrap="square" anchor="t">
              <a:spAutoFit/>
            </a:bodyPr>
            <a:lstStyle/>
            <a:p>
              <a:pPr algn="ctr"/>
              <a:r>
                <a:rPr lang="zh-CN" altLang="en-US" sz="1600">
                  <a:solidFill>
                    <a:srgbClr val="00B0F0"/>
                  </a:solidFill>
                  <a:latin typeface="微软雅黑" panose="020B0503020204020204" charset="-122"/>
                  <a:ea typeface="微软雅黑" panose="020B0503020204020204" charset="-122"/>
                  <a:sym typeface="宋体" panose="02010600030101010101" pitchFamily="2" charset="-122"/>
                </a:rPr>
                <a:t>个人图书馆</a:t>
              </a:r>
              <a:endParaRPr lang="zh-CN" altLang="en-US" sz="1600">
                <a:solidFill>
                  <a:srgbClr val="00B0F0"/>
                </a:solidFill>
                <a:latin typeface="微软雅黑" panose="020B0503020204020204" charset="-122"/>
                <a:ea typeface="微软雅黑" panose="020B0503020204020204" charset="-122"/>
                <a:sym typeface="宋体" panose="02010600030101010101" pitchFamily="2" charset="-122"/>
              </a:endParaRPr>
            </a:p>
            <a:p>
              <a:pPr algn="ctr"/>
              <a:r>
                <a:rPr lang="zh-CN" altLang="en-US" sz="1200">
                  <a:solidFill>
                    <a:srgbClr val="00B0F0"/>
                  </a:solidFill>
                  <a:latin typeface="微软雅黑" panose="020B0503020204020204" charset="-122"/>
                  <a:ea typeface="微软雅黑" panose="020B0503020204020204" charset="-122"/>
                  <a:sym typeface="宋体" panose="02010600030101010101" pitchFamily="2" charset="-122"/>
                </a:rPr>
                <a:t>已定制内容如学科、项目等</a:t>
              </a:r>
              <a:endParaRPr lang="zh-CN" altLang="en-US" sz="1200">
                <a:solidFill>
                  <a:srgbClr val="00B0F0"/>
                </a:solidFill>
                <a:latin typeface="微软雅黑" panose="020B0503020204020204" charset="-122"/>
                <a:ea typeface="微软雅黑" panose="020B0503020204020204" charset="-122"/>
                <a:sym typeface="宋体" panose="02010600030101010101" pitchFamily="2" charset="-122"/>
              </a:endParaRPr>
            </a:p>
          </p:txBody>
        </p:sp>
      </p:grpSp>
      <p:grpSp>
        <p:nvGrpSpPr>
          <p:cNvPr id="26" name="组合 25"/>
          <p:cNvGrpSpPr/>
          <p:nvPr/>
        </p:nvGrpSpPr>
        <p:grpSpPr>
          <a:xfrm>
            <a:off x="4649588" y="5216339"/>
            <a:ext cx="1291520" cy="1201027"/>
            <a:chOff x="-563" y="6987"/>
            <a:chExt cx="2034" cy="1893"/>
          </a:xfrm>
        </p:grpSpPr>
        <p:sp>
          <p:nvSpPr>
            <p:cNvPr id="13" name="椭圆 12"/>
            <p:cNvSpPr/>
            <p:nvPr/>
          </p:nvSpPr>
          <p:spPr>
            <a:xfrm>
              <a:off x="-493" y="6987"/>
              <a:ext cx="1893" cy="1893"/>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sz="1400" strike="noStrike" noProof="1">
                <a:solidFill>
                  <a:srgbClr val="179FCD"/>
                </a:solidFill>
                <a:latin typeface="微软雅黑" panose="020B0503020204020204" charset="-122"/>
                <a:ea typeface="微软雅黑" panose="020B0503020204020204" charset="-122"/>
              </a:endParaRPr>
            </a:p>
          </p:txBody>
        </p:sp>
        <p:sp>
          <p:nvSpPr>
            <p:cNvPr id="22548" name="文本框 16"/>
            <p:cNvSpPr txBox="1"/>
            <p:nvPr/>
          </p:nvSpPr>
          <p:spPr>
            <a:xfrm>
              <a:off x="-563" y="7349"/>
              <a:ext cx="2034" cy="1114"/>
            </a:xfrm>
            <a:prstGeom prst="rect">
              <a:avLst/>
            </a:prstGeom>
            <a:noFill/>
            <a:ln w="9525">
              <a:noFill/>
            </a:ln>
          </p:spPr>
          <p:txBody>
            <a:bodyPr wrap="square" anchor="t">
              <a:spAutoFit/>
            </a:bodyPr>
            <a:lstStyle/>
            <a:p>
              <a:pPr algn="ctr"/>
              <a:r>
                <a:rPr lang="zh-CN" altLang="en-US" sz="1600">
                  <a:solidFill>
                    <a:srgbClr val="1D8D35"/>
                  </a:solidFill>
                  <a:latin typeface="微软雅黑" panose="020B0503020204020204" charset="-122"/>
                  <a:ea typeface="微软雅黑" panose="020B0503020204020204" charset="-122"/>
                </a:rPr>
                <a:t>资料库</a:t>
              </a:r>
              <a:endParaRPr lang="zh-CN" altLang="en-US" sz="1600">
                <a:solidFill>
                  <a:srgbClr val="1D8D35"/>
                </a:solidFill>
                <a:latin typeface="微软雅黑" panose="020B0503020204020204" charset="-122"/>
                <a:ea typeface="微软雅黑" panose="020B0503020204020204" charset="-122"/>
              </a:endParaRPr>
            </a:p>
            <a:p>
              <a:pPr algn="ctr"/>
              <a:r>
                <a:rPr lang="zh-CN" altLang="en-US" sz="1200">
                  <a:solidFill>
                    <a:srgbClr val="1D8D35"/>
                  </a:solidFill>
                  <a:latin typeface="微软雅黑" panose="020B0503020204020204" charset="-122"/>
                  <a:ea typeface="微软雅黑" panose="020B0503020204020204" charset="-122"/>
                </a:rPr>
                <a:t>下载文献阅读、管理</a:t>
              </a:r>
              <a:endParaRPr lang="zh-CN" altLang="en-US" sz="1200">
                <a:solidFill>
                  <a:srgbClr val="1D8D35"/>
                </a:solidFill>
                <a:latin typeface="微软雅黑" panose="020B0503020204020204" charset="-122"/>
                <a:ea typeface="微软雅黑" panose="020B0503020204020204" charset="-122"/>
              </a:endParaRPr>
            </a:p>
          </p:txBody>
        </p:sp>
      </p:grpSp>
      <p:grpSp>
        <p:nvGrpSpPr>
          <p:cNvPr id="22551" name="组合 39"/>
          <p:cNvGrpSpPr/>
          <p:nvPr/>
        </p:nvGrpSpPr>
        <p:grpSpPr>
          <a:xfrm>
            <a:off x="10389235" y="5215255"/>
            <a:ext cx="1381125" cy="1202690"/>
            <a:chOff x="9972" y="7488"/>
            <a:chExt cx="2534" cy="2206"/>
          </a:xfrm>
        </p:grpSpPr>
        <p:sp>
          <p:nvSpPr>
            <p:cNvPr id="15" name="椭圆 14"/>
            <p:cNvSpPr/>
            <p:nvPr/>
          </p:nvSpPr>
          <p:spPr>
            <a:xfrm>
              <a:off x="10102" y="7488"/>
              <a:ext cx="2206" cy="2206"/>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charset="-122"/>
                <a:ea typeface="微软雅黑" panose="020B0503020204020204" charset="-122"/>
              </a:endParaRPr>
            </a:p>
          </p:txBody>
        </p:sp>
        <p:sp>
          <p:nvSpPr>
            <p:cNvPr id="22553" name="文本框 18"/>
            <p:cNvSpPr txBox="1"/>
            <p:nvPr/>
          </p:nvSpPr>
          <p:spPr>
            <a:xfrm>
              <a:off x="9972" y="8280"/>
              <a:ext cx="2534" cy="974"/>
            </a:xfrm>
            <a:prstGeom prst="rect">
              <a:avLst/>
            </a:prstGeom>
            <a:noFill/>
            <a:ln w="9525">
              <a:noFill/>
            </a:ln>
          </p:spPr>
          <p:txBody>
            <a:bodyPr wrap="square" anchor="t">
              <a:spAutoFit/>
            </a:bodyPr>
            <a:lstStyle/>
            <a:p>
              <a:pPr algn="ctr">
                <a:lnSpc>
                  <a:spcPct val="110000"/>
                </a:lnSpc>
              </a:pPr>
              <a:r>
                <a:rPr lang="zh-CN" altLang="en-US" sz="1600">
                  <a:solidFill>
                    <a:srgbClr val="916613"/>
                  </a:solidFill>
                  <a:latin typeface="微软雅黑" panose="020B0503020204020204" charset="-122"/>
                  <a:ea typeface="微软雅黑" panose="020B0503020204020204" charset="-122"/>
                </a:rPr>
                <a:t>个人管理</a:t>
              </a:r>
              <a:endParaRPr lang="zh-CN" altLang="en-US" sz="1600">
                <a:solidFill>
                  <a:srgbClr val="916613"/>
                </a:solidFill>
                <a:latin typeface="微软雅黑" panose="020B0503020204020204" charset="-122"/>
                <a:ea typeface="微软雅黑" panose="020B0503020204020204" charset="-122"/>
              </a:endParaRPr>
            </a:p>
            <a:p>
              <a:pPr algn="ctr">
                <a:lnSpc>
                  <a:spcPct val="110000"/>
                </a:lnSpc>
              </a:pPr>
              <a:endParaRPr lang="zh-CN" altLang="en-US" sz="1000">
                <a:solidFill>
                  <a:srgbClr val="916613"/>
                </a:solidFill>
                <a:latin typeface="微软雅黑" panose="020B0503020204020204" charset="-122"/>
                <a:ea typeface="微软雅黑" panose="020B0503020204020204" charset="-122"/>
              </a:endParaRPr>
            </a:p>
          </p:txBody>
        </p:sp>
      </p:grpSp>
      <p:pic>
        <p:nvPicPr>
          <p:cNvPr id="3" name="图片 2" descr="QQ图片20180807084842"/>
          <p:cNvPicPr>
            <a:picLocks noChangeAspect="1"/>
          </p:cNvPicPr>
          <p:nvPr/>
        </p:nvPicPr>
        <p:blipFill>
          <a:blip r:embed="rId1"/>
          <a:stretch>
            <a:fillRect/>
          </a:stretch>
        </p:blipFill>
        <p:spPr>
          <a:xfrm>
            <a:off x="6478270" y="263525"/>
            <a:ext cx="3559175" cy="6331585"/>
          </a:xfrm>
          <a:prstGeom prst="rect">
            <a:avLst/>
          </a:prstGeom>
        </p:spPr>
      </p:pic>
      <p:grpSp>
        <p:nvGrpSpPr>
          <p:cNvPr id="7" name="组合 6"/>
          <p:cNvGrpSpPr/>
          <p:nvPr/>
        </p:nvGrpSpPr>
        <p:grpSpPr>
          <a:xfrm>
            <a:off x="4526019" y="541020"/>
            <a:ext cx="1381125" cy="1192213"/>
            <a:chOff x="5703" y="705"/>
            <a:chExt cx="2535" cy="2189"/>
          </a:xfrm>
        </p:grpSpPr>
        <p:sp>
          <p:nvSpPr>
            <p:cNvPr id="17" name="椭圆 16"/>
            <p:cNvSpPr/>
            <p:nvPr/>
          </p:nvSpPr>
          <p:spPr>
            <a:xfrm>
              <a:off x="5877" y="705"/>
              <a:ext cx="2189"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200" strike="noStrike" noProof="1">
                <a:solidFill>
                  <a:srgbClr val="FF0000"/>
                </a:solidFill>
                <a:latin typeface="微软雅黑" panose="020B0503020204020204" charset="-122"/>
                <a:ea typeface="微软雅黑" panose="020B0503020204020204" charset="-122"/>
              </a:endParaRPr>
            </a:p>
          </p:txBody>
        </p:sp>
        <p:sp>
          <p:nvSpPr>
            <p:cNvPr id="18" name="文本框 21"/>
            <p:cNvSpPr txBox="1"/>
            <p:nvPr/>
          </p:nvSpPr>
          <p:spPr>
            <a:xfrm>
              <a:off x="5703" y="982"/>
              <a:ext cx="2535" cy="1720"/>
            </a:xfrm>
            <a:prstGeom prst="rect">
              <a:avLst/>
            </a:prstGeom>
            <a:noFill/>
            <a:ln w="9525">
              <a:noFill/>
            </a:ln>
          </p:spPr>
          <p:txBody>
            <a:bodyPr wrap="square" anchor="t">
              <a:spAutoFit/>
            </a:bodyPr>
            <a:lstStyle/>
            <a:p>
              <a:pPr algn="ctr">
                <a:lnSpc>
                  <a:spcPct val="110000"/>
                </a:lnSpc>
              </a:pPr>
              <a:r>
                <a:rPr lang="en-US" altLang="zh-CN">
                  <a:solidFill>
                    <a:srgbClr val="FF0000"/>
                  </a:solidFill>
                  <a:latin typeface="微软雅黑" panose="020B0503020204020204" charset="-122"/>
                  <a:ea typeface="微软雅黑" panose="020B0503020204020204" charset="-122"/>
                  <a:sym typeface="宋体" panose="02010600030101010101" pitchFamily="2" charset="-122"/>
                </a:rPr>
                <a:t>CNKI</a:t>
              </a:r>
              <a:r>
                <a:rPr lang="zh-CN" altLang="en-US">
                  <a:solidFill>
                    <a:srgbClr val="FF0000"/>
                  </a:solidFill>
                  <a:latin typeface="微软雅黑" panose="020B0503020204020204" charset="-122"/>
                  <a:ea typeface="微软雅黑" panose="020B0503020204020204" charset="-122"/>
                  <a:sym typeface="宋体" panose="02010600030101010101" pitchFamily="2" charset="-122"/>
                </a:rPr>
                <a:t>搜索</a:t>
              </a:r>
              <a:endParaRPr lang="zh-CN" altLang="en-US">
                <a:solidFill>
                  <a:srgbClr val="FF0000"/>
                </a:solidFill>
                <a:latin typeface="微软雅黑" panose="020B0503020204020204" charset="-122"/>
                <a:ea typeface="微软雅黑" panose="020B0503020204020204" charset="-122"/>
                <a:sym typeface="宋体" panose="02010600030101010101" pitchFamily="2" charset="-122"/>
              </a:endParaRPr>
            </a:p>
            <a:p>
              <a:pPr algn="ctr">
                <a:lnSpc>
                  <a:spcPct val="110000"/>
                </a:lnSpc>
              </a:pPr>
              <a:r>
                <a:rPr lang="zh-CN" altLang="en-US" sz="1400">
                  <a:solidFill>
                    <a:srgbClr val="FF0000"/>
                  </a:solidFill>
                  <a:latin typeface="微软雅黑" panose="020B0503020204020204" charset="-122"/>
                  <a:ea typeface="微软雅黑" panose="020B0503020204020204" charset="-122"/>
                  <a:sym typeface="宋体" panose="02010600030101010101" pitchFamily="2" charset="-122"/>
                </a:rPr>
                <a:t>全球知识发现</a:t>
              </a:r>
              <a:endParaRPr lang="zh-CN" altLang="en-US" sz="1400">
                <a:solidFill>
                  <a:srgbClr val="FF0000"/>
                </a:solidFill>
                <a:latin typeface="微软雅黑" panose="020B0503020204020204" charset="-122"/>
                <a:ea typeface="微软雅黑" panose="020B0503020204020204" charset="-122"/>
                <a:sym typeface="宋体" panose="02010600030101010101" pitchFamily="2" charset="-122"/>
              </a:endParaRPr>
            </a:p>
            <a:p>
              <a:pPr algn="ctr">
                <a:lnSpc>
                  <a:spcPct val="110000"/>
                </a:lnSpc>
              </a:pPr>
              <a:endParaRPr lang="zh-CN" altLang="en-US">
                <a:solidFill>
                  <a:srgbClr val="FF0000"/>
                </a:solidFill>
                <a:latin typeface="微软雅黑" panose="020B0503020204020204" charset="-122"/>
                <a:ea typeface="微软雅黑" panose="020B0503020204020204" charset="-122"/>
              </a:endParaRPr>
            </a:p>
          </p:txBody>
        </p:sp>
      </p:grpSp>
      <p:grpSp>
        <p:nvGrpSpPr>
          <p:cNvPr id="20" name="组合 19"/>
          <p:cNvGrpSpPr/>
          <p:nvPr/>
        </p:nvGrpSpPr>
        <p:grpSpPr>
          <a:xfrm>
            <a:off x="4526674" y="1785987"/>
            <a:ext cx="1320372" cy="1176288"/>
            <a:chOff x="3994" y="3307"/>
            <a:chExt cx="2074" cy="1854"/>
          </a:xfrm>
        </p:grpSpPr>
        <p:grpSp>
          <p:nvGrpSpPr>
            <p:cNvPr id="21" name="组合 24"/>
            <p:cNvGrpSpPr/>
            <p:nvPr/>
          </p:nvGrpSpPr>
          <p:grpSpPr>
            <a:xfrm>
              <a:off x="4142" y="3307"/>
              <a:ext cx="1854" cy="1854"/>
              <a:chOff x="3467" y="1625"/>
              <a:chExt cx="2161" cy="2161"/>
            </a:xfrm>
          </p:grpSpPr>
          <p:sp>
            <p:nvSpPr>
              <p:cNvPr id="22" name="椭圆 21"/>
              <p:cNvSpPr/>
              <p:nvPr/>
            </p:nvSpPr>
            <p:spPr>
              <a:xfrm>
                <a:off x="3467" y="1625"/>
                <a:ext cx="2161"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600" strike="noStrike" noProof="1">
                  <a:solidFill>
                    <a:srgbClr val="FE8709"/>
                  </a:solidFill>
                  <a:latin typeface="微软雅黑" panose="020B0503020204020204" charset="-122"/>
                  <a:ea typeface="微软雅黑" panose="020B0503020204020204" charset="-122"/>
                </a:endParaRPr>
              </a:p>
            </p:txBody>
          </p:sp>
          <p:sp>
            <p:nvSpPr>
              <p:cNvPr id="25" name="文本框 20"/>
              <p:cNvSpPr txBox="1"/>
              <p:nvPr/>
            </p:nvSpPr>
            <p:spPr>
              <a:xfrm>
                <a:off x="3519" y="2457"/>
                <a:ext cx="2088" cy="676"/>
              </a:xfrm>
              <a:prstGeom prst="rect">
                <a:avLst/>
              </a:prstGeom>
              <a:noFill/>
              <a:ln w="9525">
                <a:noFill/>
              </a:ln>
            </p:spPr>
            <p:txBody>
              <a:bodyPr wrap="square" anchor="t">
                <a:spAutoFit/>
              </a:bodyPr>
              <a:lstStyle/>
              <a:p>
                <a:pPr algn="ctr"/>
                <a:endParaRPr lang="zh-CN" altLang="en-US">
                  <a:latin typeface="Calibri" panose="020F0502020204030204" charset="0"/>
                  <a:ea typeface="宋体" panose="02010600030101010101" pitchFamily="2" charset="-122"/>
                </a:endParaRPr>
              </a:p>
            </p:txBody>
          </p:sp>
        </p:grpSp>
        <p:sp>
          <p:nvSpPr>
            <p:cNvPr id="33" name="文本框 2"/>
            <p:cNvSpPr txBox="1"/>
            <p:nvPr/>
          </p:nvSpPr>
          <p:spPr>
            <a:xfrm>
              <a:off x="3994" y="3969"/>
              <a:ext cx="2074" cy="531"/>
            </a:xfrm>
            <a:prstGeom prst="rect">
              <a:avLst/>
            </a:prstGeom>
            <a:noFill/>
            <a:ln w="9525">
              <a:noFill/>
            </a:ln>
          </p:spPr>
          <p:txBody>
            <a:bodyPr wrap="square" anchor="t">
              <a:spAutoFit/>
            </a:bodyPr>
            <a:lstStyle/>
            <a:p>
              <a:pPr algn="ctr"/>
              <a:r>
                <a:rPr lang="zh-CN" altLang="en-US" sz="1600">
                  <a:solidFill>
                    <a:srgbClr val="FE8709"/>
                  </a:solidFill>
                  <a:latin typeface="微软雅黑" panose="020B0503020204020204" charset="-122"/>
                  <a:ea typeface="微软雅黑" panose="020B0503020204020204" charset="-122"/>
                  <a:sym typeface="宋体" panose="02010600030101010101" pitchFamily="2" charset="-122"/>
                </a:rPr>
                <a:t>出版物专区</a:t>
              </a:r>
              <a:endParaRPr lang="zh-CN" altLang="en-US" sz="1600" dirty="0">
                <a:solidFill>
                  <a:srgbClr val="FE8709"/>
                </a:solidFill>
                <a:latin typeface="微软雅黑" panose="020B0503020204020204" charset="-122"/>
                <a:ea typeface="微软雅黑" panose="020B0503020204020204" charset="-122"/>
                <a:sym typeface="宋体" panose="02010600030101010101" pitchFamily="2" charset="-122"/>
              </a:endParaRPr>
            </a:p>
          </p:txBody>
        </p:sp>
      </p:grpSp>
      <p:sp>
        <p:nvSpPr>
          <p:cNvPr id="37" name="矩形 36"/>
          <p:cNvSpPr/>
          <p:nvPr/>
        </p:nvSpPr>
        <p:spPr>
          <a:xfrm>
            <a:off x="6964680" y="444500"/>
            <a:ext cx="2669540" cy="398780"/>
          </a:xfrm>
          <a:prstGeom prst="rect">
            <a:avLst/>
          </a:prstGeom>
          <a:ln w="28575" cmpd="sng">
            <a:solidFill>
              <a:srgbClr val="FF0000"/>
            </a:solidFill>
            <a:prstDash val="solid"/>
          </a:ln>
        </p:spPr>
        <p:txBody>
          <a:bodyPr wrap="square" lIns="108000" tIns="108000" rIns="108000" bIns="108000">
            <a:noAutofit/>
          </a:bodyPr>
          <a:lstStyle/>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38" name="矩形 37"/>
          <p:cNvSpPr/>
          <p:nvPr/>
        </p:nvSpPr>
        <p:spPr>
          <a:xfrm>
            <a:off x="6473825" y="413385"/>
            <a:ext cx="475615" cy="460375"/>
          </a:xfrm>
          <a:prstGeom prst="rect">
            <a:avLst/>
          </a:prstGeom>
          <a:ln w="28575" cmpd="sng">
            <a:solidFill>
              <a:srgbClr val="FF0000"/>
            </a:solidFill>
            <a:prstDash val="solid"/>
          </a:ln>
        </p:spPr>
        <p:txBody>
          <a:bodyPr wrap="square" lIns="108000" tIns="108000" rIns="108000" bIns="108000">
            <a:noAutofit/>
          </a:bodyPr>
          <a:lstStyle/>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39" name="矩形 38"/>
          <p:cNvSpPr/>
          <p:nvPr/>
        </p:nvSpPr>
        <p:spPr>
          <a:xfrm>
            <a:off x="7578725" y="6182360"/>
            <a:ext cx="490855" cy="429895"/>
          </a:xfrm>
          <a:prstGeom prst="rect">
            <a:avLst/>
          </a:prstGeom>
          <a:ln w="28575" cmpd="sng">
            <a:solidFill>
              <a:srgbClr val="FF0000"/>
            </a:solidFill>
            <a:prstDash val="solid"/>
          </a:ln>
        </p:spPr>
        <p:txBody>
          <a:bodyPr wrap="square" lIns="108000" tIns="108000" rIns="108000" bIns="108000">
            <a:noAutofit/>
          </a:bodyPr>
          <a:lstStyle/>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40" name="矩形 39"/>
          <p:cNvSpPr/>
          <p:nvPr/>
        </p:nvSpPr>
        <p:spPr>
          <a:xfrm>
            <a:off x="8518525" y="6177915"/>
            <a:ext cx="490855" cy="429895"/>
          </a:xfrm>
          <a:prstGeom prst="rect">
            <a:avLst/>
          </a:prstGeom>
          <a:ln w="28575" cmpd="sng">
            <a:solidFill>
              <a:srgbClr val="FF0000"/>
            </a:solidFill>
            <a:prstDash val="solid"/>
          </a:ln>
        </p:spPr>
        <p:txBody>
          <a:bodyPr wrap="square" lIns="108000" tIns="108000" rIns="108000" bIns="108000">
            <a:noAutofit/>
          </a:bodyPr>
          <a:lstStyle/>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41" name="矩形 40"/>
          <p:cNvSpPr/>
          <p:nvPr/>
        </p:nvSpPr>
        <p:spPr>
          <a:xfrm>
            <a:off x="9297035" y="6186805"/>
            <a:ext cx="490855" cy="429895"/>
          </a:xfrm>
          <a:prstGeom prst="rect">
            <a:avLst/>
          </a:prstGeom>
          <a:ln w="28575" cmpd="sng">
            <a:solidFill>
              <a:srgbClr val="FF0000"/>
            </a:solidFill>
            <a:prstDash val="solid"/>
          </a:ln>
        </p:spPr>
        <p:txBody>
          <a:bodyPr wrap="square" lIns="108000" tIns="108000" rIns="108000" bIns="108000">
            <a:noAutofit/>
          </a:bodyPr>
          <a:lstStyle/>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cxnSp>
        <p:nvCxnSpPr>
          <p:cNvPr id="9" name="肘形连接符 8"/>
          <p:cNvCxnSpPr/>
          <p:nvPr/>
        </p:nvCxnSpPr>
        <p:spPr>
          <a:xfrm rot="10800000" flipV="1">
            <a:off x="5775960" y="850900"/>
            <a:ext cx="1837055" cy="429260"/>
          </a:xfrm>
          <a:prstGeom prst="bentConnector3">
            <a:avLst>
              <a:gd name="adj1" fmla="val -34"/>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38" idx="2"/>
          </p:cNvCxnSpPr>
          <p:nvPr/>
        </p:nvCxnSpPr>
        <p:spPr>
          <a:xfrm rot="5400000">
            <a:off x="5426075" y="1268095"/>
            <a:ext cx="1680845" cy="890905"/>
          </a:xfrm>
          <a:prstGeom prst="bentConnector3">
            <a:avLst>
              <a:gd name="adj1" fmla="val 94068"/>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a:stCxn id="39" idx="1"/>
            <a:endCxn id="22544" idx="3"/>
          </p:cNvCxnSpPr>
          <p:nvPr/>
        </p:nvCxnSpPr>
        <p:spPr>
          <a:xfrm rot="10800000">
            <a:off x="5833110" y="4418330"/>
            <a:ext cx="1745615" cy="1979295"/>
          </a:xfrm>
          <a:prstGeom prst="bentConnector3">
            <a:avLst>
              <a:gd name="adj1" fmla="val 4998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肘形连接符 11"/>
          <p:cNvCxnSpPr>
            <a:endCxn id="13" idx="4"/>
          </p:cNvCxnSpPr>
          <p:nvPr/>
        </p:nvCxnSpPr>
        <p:spPr>
          <a:xfrm rot="10800000">
            <a:off x="5295265" y="6417310"/>
            <a:ext cx="3318510" cy="226060"/>
          </a:xfrm>
          <a:prstGeom prst="bentConnector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41" idx="3"/>
            <a:endCxn id="22553" idx="1"/>
          </p:cNvCxnSpPr>
          <p:nvPr/>
        </p:nvCxnSpPr>
        <p:spPr>
          <a:xfrm flipV="1">
            <a:off x="9787890" y="5912485"/>
            <a:ext cx="601345" cy="489585"/>
          </a:xfrm>
          <a:prstGeom prst="bentConnector3">
            <a:avLst>
              <a:gd name="adj1" fmla="val 50053"/>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163320" y="231775"/>
            <a:ext cx="8604885"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首页展示</a:t>
            </a:r>
            <a:endParaRPr lang="zh-CN" altLang="en-US" sz="2400" spc="100" dirty="0">
              <a:solidFill>
                <a:schemeClr val="accent1"/>
              </a:solidFill>
              <a:latin typeface="微软雅黑" panose="020B0503020204020204" charset="-122"/>
              <a:ea typeface="微软雅黑" panose="020B0503020204020204" charset="-122"/>
            </a:endParaRPr>
          </a:p>
        </p:txBody>
      </p:sp>
      <p:pic>
        <p:nvPicPr>
          <p:cNvPr id="24" name="图片 23" descr="微信图片_20200226153904"/>
          <p:cNvPicPr>
            <a:picLocks noChangeAspect="1"/>
          </p:cNvPicPr>
          <p:nvPr/>
        </p:nvPicPr>
        <p:blipFill>
          <a:blip r:embed="rId2" cstate="print"/>
          <a:stretch>
            <a:fillRect/>
          </a:stretch>
        </p:blipFill>
        <p:spPr>
          <a:xfrm>
            <a:off x="10226675" y="32194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linds(horizontal)">
                                      <p:cBhvr>
                                        <p:cTn id="18" dur="500"/>
                                        <p:tgtEl>
                                          <p:spTgt spid="3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linds(horizontal)">
                                      <p:cBhvr>
                                        <p:cTn id="29" dur="500"/>
                                        <p:tgtEl>
                                          <p:spTgt spid="39"/>
                                        </p:tgtEl>
                                      </p:cBhvr>
                                    </p:animEffect>
                                  </p:childTnLst>
                                </p:cTn>
                              </p:par>
                              <p:par>
                                <p:cTn id="30" presetID="3"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linds(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linds(horizontal)">
                                      <p:cBhvr>
                                        <p:cTn id="40" dur="500"/>
                                        <p:tgtEl>
                                          <p:spTgt spid="40"/>
                                        </p:tgtEl>
                                      </p:cBhvr>
                                    </p:animEffect>
                                  </p:childTnLst>
                                </p:cTn>
                              </p:par>
                              <p:par>
                                <p:cTn id="41" presetID="3" presetClass="entr" presetSubtype="1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par>
                                <p:cTn id="44" presetID="3"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linds(horizontal)">
                                      <p:cBhvr>
                                        <p:cTn id="51" dur="500"/>
                                        <p:tgtEl>
                                          <p:spTgt spid="41"/>
                                        </p:tgtEl>
                                      </p:cBhvr>
                                    </p:animEffect>
                                  </p:childTnLst>
                                </p:cTn>
                              </p:par>
                              <p:par>
                                <p:cTn id="52" presetID="3" presetClass="entr" presetSubtype="10" fill="hold" nodeType="withEffect">
                                  <p:stCondLst>
                                    <p:cond delay="0"/>
                                  </p:stCondLst>
                                  <p:childTnLst>
                                    <p:set>
                                      <p:cBhvr>
                                        <p:cTn id="53" dur="1" fill="hold">
                                          <p:stCondLst>
                                            <p:cond delay="0"/>
                                          </p:stCondLst>
                                        </p:cTn>
                                        <p:tgtEl>
                                          <p:spTgt spid="22551"/>
                                        </p:tgtEl>
                                        <p:attrNameLst>
                                          <p:attrName>style.visibility</p:attrName>
                                        </p:attrNameLst>
                                      </p:cBhvr>
                                      <p:to>
                                        <p:strVal val="visible"/>
                                      </p:to>
                                    </p:set>
                                    <p:animEffect transition="in" filter="blinds(horizontal)">
                                      <p:cBhvr>
                                        <p:cTn id="54" dur="500"/>
                                        <p:tgtEl>
                                          <p:spTgt spid="22551"/>
                                        </p:tgtEl>
                                      </p:cBhvr>
                                    </p:animEffect>
                                  </p:childTnLst>
                                </p:cTn>
                              </p:par>
                              <p:par>
                                <p:cTn id="55" presetID="3" presetClass="entr" presetSubtype="1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P spid="41"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77265" y="1101090"/>
            <a:ext cx="3119755" cy="5551170"/>
          </a:xfrm>
          <a:prstGeom prst="rect">
            <a:avLst/>
          </a:prstGeom>
        </p:spPr>
      </p:pic>
      <p:sp>
        <p:nvSpPr>
          <p:cNvPr id="6" name="矩形 5"/>
          <p:cNvSpPr/>
          <p:nvPr/>
        </p:nvSpPr>
        <p:spPr>
          <a:xfrm>
            <a:off x="3451860" y="5565775"/>
            <a:ext cx="613410" cy="506730"/>
          </a:xfrm>
          <a:prstGeom prst="rect">
            <a:avLst/>
          </a:prstGeom>
          <a:ln w="28575" cmpd="sng">
            <a:solidFill>
              <a:srgbClr val="FF0000"/>
            </a:solidFill>
            <a:prstDash val="solid"/>
          </a:ln>
        </p:spPr>
        <p:txBody>
          <a:bodyPr wrap="square" lIns="108000" tIns="108000" rIns="108000" bIns="108000">
            <a:noAutofit/>
          </a:bodyPr>
          <a:lstStyle/>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grpSp>
        <p:nvGrpSpPr>
          <p:cNvPr id="23573" name="组合 27"/>
          <p:cNvGrpSpPr/>
          <p:nvPr/>
        </p:nvGrpSpPr>
        <p:grpSpPr>
          <a:xfrm>
            <a:off x="1296670" y="3719195"/>
            <a:ext cx="2559119" cy="1162050"/>
            <a:chOff x="7864" y="5380"/>
            <a:chExt cx="5420" cy="1972"/>
          </a:xfrm>
        </p:grpSpPr>
        <p:sp>
          <p:nvSpPr>
            <p:cNvPr id="29" name="圆角矩形 28"/>
            <p:cNvSpPr/>
            <p:nvPr/>
          </p:nvSpPr>
          <p:spPr>
            <a:xfrm>
              <a:off x="7864" y="5380"/>
              <a:ext cx="5310" cy="1972"/>
            </a:xfrm>
            <a:prstGeom prst="roundRect">
              <a:avLst/>
            </a:prstGeom>
            <a:solidFill>
              <a:srgbClr val="FFC0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3575" name="文本框 1"/>
            <p:cNvSpPr txBox="1"/>
            <p:nvPr/>
          </p:nvSpPr>
          <p:spPr>
            <a:xfrm>
              <a:off x="7864" y="5583"/>
              <a:ext cx="5420" cy="1565"/>
            </a:xfrm>
            <a:prstGeom prst="rect">
              <a:avLst/>
            </a:prstGeom>
            <a:noFill/>
            <a:ln w="9525">
              <a:noFill/>
            </a:ln>
          </p:spPr>
          <p:txBody>
            <a:bodyPr wrap="square" anchor="t">
              <a:spAutoFit/>
            </a:bodyPr>
            <a:lstStyle/>
            <a:p>
              <a:r>
                <a:rPr lang="zh-CN" altLang="en-US">
                  <a:latin typeface="微软雅黑" panose="020B0503020204020204" charset="-122"/>
                  <a:ea typeface="微软雅黑" panose="020B0503020204020204" charset="-122"/>
                </a:rPr>
                <a:t>一键定制，实时播报，可在首页和我的图书馆中查看文献更新情况</a:t>
              </a:r>
              <a:endParaRPr lang="zh-CN" altLang="en-US">
                <a:latin typeface="微软雅黑" panose="020B0503020204020204" charset="-122"/>
                <a:ea typeface="微软雅黑" panose="020B0503020204020204" charset="-122"/>
              </a:endParaRPr>
            </a:p>
          </p:txBody>
        </p:sp>
      </p:grpSp>
      <p:sp>
        <p:nvSpPr>
          <p:cNvPr id="2" name="文本框 1"/>
          <p:cNvSpPr txBox="1"/>
          <p:nvPr/>
        </p:nvSpPr>
        <p:spPr>
          <a:xfrm>
            <a:off x="1071880" y="299720"/>
            <a:ext cx="8113395" cy="460375"/>
          </a:xfrm>
          <a:prstGeom prst="rect">
            <a:avLst/>
          </a:prstGeom>
          <a:noFill/>
        </p:spPr>
        <p:txBody>
          <a:bodyPr wrap="square" rtlCol="0">
            <a:spAutoFit/>
          </a:bodyPr>
          <a:lstStyle/>
          <a:p>
            <a:r>
              <a:rPr lang="zh-CN" altLang="en-US" sz="2400" spc="100" dirty="0">
                <a:solidFill>
                  <a:schemeClr val="accent1"/>
                </a:solidFill>
                <a:latin typeface="微软雅黑" panose="020B0503020204020204" charset="-122"/>
                <a:ea typeface="微软雅黑" panose="020B0503020204020204" charset="-122"/>
              </a:rPr>
              <a:t>个性化定制</a:t>
            </a:r>
            <a:endParaRPr lang="zh-CN" altLang="en-US" sz="2400" spc="100" dirty="0">
              <a:solidFill>
                <a:schemeClr val="accent1"/>
              </a:solidFill>
              <a:latin typeface="微软雅黑" panose="020B0503020204020204" charset="-122"/>
              <a:ea typeface="微软雅黑" panose="020B0503020204020204" charset="-122"/>
            </a:endParaRPr>
          </a:p>
        </p:txBody>
      </p:sp>
      <p:pic>
        <p:nvPicPr>
          <p:cNvPr id="3" name="图片 2" descr="微信图片_20200226153904"/>
          <p:cNvPicPr>
            <a:picLocks noChangeAspect="1"/>
          </p:cNvPicPr>
          <p:nvPr/>
        </p:nvPicPr>
        <p:blipFill>
          <a:blip r:embed="rId2" cstate="print"/>
          <a:stretch>
            <a:fillRect/>
          </a:stretch>
        </p:blipFill>
        <p:spPr>
          <a:xfrm>
            <a:off x="10257155" y="67945"/>
            <a:ext cx="1567815" cy="534670"/>
          </a:xfrm>
          <a:prstGeom prst="rect">
            <a:avLst/>
          </a:prstGeom>
        </p:spPr>
      </p:pic>
      <p:grpSp>
        <p:nvGrpSpPr>
          <p:cNvPr id="15" name="组合 14"/>
          <p:cNvGrpSpPr/>
          <p:nvPr/>
        </p:nvGrpSpPr>
        <p:grpSpPr>
          <a:xfrm>
            <a:off x="4225925" y="602615"/>
            <a:ext cx="2861310" cy="6198870"/>
            <a:chOff x="6655" y="949"/>
            <a:chExt cx="4506" cy="9762"/>
          </a:xfrm>
        </p:grpSpPr>
        <p:pic>
          <p:nvPicPr>
            <p:cNvPr id="14" name="图片 13"/>
            <p:cNvPicPr>
              <a:picLocks noChangeAspect="1"/>
            </p:cNvPicPr>
            <p:nvPr/>
          </p:nvPicPr>
          <p:blipFill>
            <a:blip r:embed="rId3" cstate="print"/>
            <a:stretch>
              <a:fillRect/>
            </a:stretch>
          </p:blipFill>
          <p:spPr>
            <a:xfrm>
              <a:off x="6655" y="949"/>
              <a:ext cx="4506" cy="9762"/>
            </a:xfrm>
            <a:prstGeom prst="rect">
              <a:avLst/>
            </a:prstGeom>
          </p:spPr>
        </p:pic>
        <p:grpSp>
          <p:nvGrpSpPr>
            <p:cNvPr id="23564" name="组合 19"/>
            <p:cNvGrpSpPr/>
            <p:nvPr/>
          </p:nvGrpSpPr>
          <p:grpSpPr>
            <a:xfrm>
              <a:off x="6948" y="9050"/>
              <a:ext cx="3920" cy="709"/>
              <a:chOff x="2285" y="4776"/>
              <a:chExt cx="3920" cy="709"/>
            </a:xfrm>
          </p:grpSpPr>
          <p:sp>
            <p:nvSpPr>
              <p:cNvPr id="8" name="圆角矩形 7"/>
              <p:cNvSpPr/>
              <p:nvPr/>
            </p:nvSpPr>
            <p:spPr>
              <a:xfrm>
                <a:off x="2285" y="4776"/>
                <a:ext cx="3920" cy="709"/>
              </a:xfrm>
              <a:prstGeom prst="roundRect">
                <a:avLst/>
              </a:prstGeom>
              <a:solidFill>
                <a:srgbClr val="FFC000">
                  <a:alpha val="32000"/>
                </a:srgbClr>
              </a:solidFill>
              <a:ln w="127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3566" name="文本框 1"/>
              <p:cNvSpPr txBox="1"/>
              <p:nvPr/>
            </p:nvSpPr>
            <p:spPr>
              <a:xfrm>
                <a:off x="2606" y="4878"/>
                <a:ext cx="3126" cy="580"/>
              </a:xfrm>
              <a:prstGeom prst="rect">
                <a:avLst/>
              </a:prstGeom>
              <a:noFill/>
              <a:ln w="12700">
                <a:noFill/>
              </a:ln>
            </p:spPr>
            <p:txBody>
              <a:bodyPr wrap="none" anchor="t">
                <a:spAutoFit/>
              </a:bodyPr>
              <a:lstStyle/>
              <a:p>
                <a:r>
                  <a:rPr lang="en-US" altLang="zh-CN">
                    <a:latin typeface="微软雅黑" panose="020B0503020204020204" charset="-122"/>
                    <a:ea typeface="微软雅黑" panose="020B0503020204020204" charset="-122"/>
                  </a:rPr>
                  <a:t>6</a:t>
                </a:r>
                <a:r>
                  <a:rPr lang="zh-CN" altLang="en-US">
                    <a:latin typeface="微软雅黑" panose="020B0503020204020204" charset="-122"/>
                    <a:ea typeface="微软雅黑" panose="020B0503020204020204" charset="-122"/>
                  </a:rPr>
                  <a:t>种定制资源入口 </a:t>
                </a:r>
                <a:endParaRPr lang="zh-CN" altLang="en-US">
                  <a:latin typeface="微软雅黑" panose="020B0503020204020204" charset="-122"/>
                  <a:ea typeface="微软雅黑" panose="020B0503020204020204" charset="-122"/>
                </a:endParaRPr>
              </a:p>
            </p:txBody>
          </p:sp>
        </p:grpSp>
      </p:grpSp>
      <p:sp>
        <p:nvSpPr>
          <p:cNvPr id="17" name="矩形 16"/>
          <p:cNvSpPr/>
          <p:nvPr/>
        </p:nvSpPr>
        <p:spPr>
          <a:xfrm>
            <a:off x="4615815" y="2418715"/>
            <a:ext cx="796925" cy="82359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7087235" y="313055"/>
            <a:ext cx="2995930" cy="6488430"/>
            <a:chOff x="11161" y="493"/>
            <a:chExt cx="4718" cy="10218"/>
          </a:xfrm>
        </p:grpSpPr>
        <p:pic>
          <p:nvPicPr>
            <p:cNvPr id="16" name="图片 15"/>
            <p:cNvPicPr>
              <a:picLocks noChangeAspect="1"/>
            </p:cNvPicPr>
            <p:nvPr/>
          </p:nvPicPr>
          <p:blipFill>
            <a:blip r:embed="rId4" cstate="print"/>
            <a:stretch>
              <a:fillRect/>
            </a:stretch>
          </p:blipFill>
          <p:spPr>
            <a:xfrm>
              <a:off x="11161" y="493"/>
              <a:ext cx="4718" cy="10218"/>
            </a:xfrm>
            <a:prstGeom prst="rect">
              <a:avLst/>
            </a:prstGeom>
          </p:spPr>
        </p:pic>
        <p:sp>
          <p:nvSpPr>
            <p:cNvPr id="18" name="矩形 17"/>
            <p:cNvSpPr/>
            <p:nvPr/>
          </p:nvSpPr>
          <p:spPr>
            <a:xfrm>
              <a:off x="11161" y="2213"/>
              <a:ext cx="1006" cy="52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4703" y="1489"/>
              <a:ext cx="882" cy="724"/>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7087235" y="367665"/>
            <a:ext cx="2970530" cy="6433820"/>
            <a:chOff x="11161" y="579"/>
            <a:chExt cx="4678" cy="10132"/>
          </a:xfrm>
        </p:grpSpPr>
        <p:pic>
          <p:nvPicPr>
            <p:cNvPr id="21" name="图片 20"/>
            <p:cNvPicPr>
              <a:picLocks noChangeAspect="1"/>
            </p:cNvPicPr>
            <p:nvPr/>
          </p:nvPicPr>
          <p:blipFill>
            <a:blip r:embed="rId5" cstate="print"/>
            <a:stretch>
              <a:fillRect/>
            </a:stretch>
          </p:blipFill>
          <p:spPr>
            <a:xfrm>
              <a:off x="11161" y="579"/>
              <a:ext cx="4678" cy="10132"/>
            </a:xfrm>
            <a:prstGeom prst="rect">
              <a:avLst/>
            </a:prstGeom>
          </p:spPr>
        </p:pic>
        <p:sp>
          <p:nvSpPr>
            <p:cNvPr id="23" name="矩形 22"/>
            <p:cNvSpPr/>
            <p:nvPr/>
          </p:nvSpPr>
          <p:spPr>
            <a:xfrm>
              <a:off x="11161" y="3809"/>
              <a:ext cx="2202" cy="75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3573"/>
                                        </p:tgtEl>
                                        <p:attrNameLst>
                                          <p:attrName>style.visibility</p:attrName>
                                        </p:attrNameLst>
                                      </p:cBhvr>
                                      <p:to>
                                        <p:strVal val="visible"/>
                                      </p:to>
                                    </p:set>
                                    <p:animEffect transition="in" filter="blinds(horizontal)">
                                      <p:cBhvr>
                                        <p:cTn id="10" dur="500"/>
                                        <p:tgtEl>
                                          <p:spTgt spid="2357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558540" y="2494280"/>
            <a:ext cx="1393190" cy="1282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923030" y="2843530"/>
            <a:ext cx="1028700" cy="583565"/>
          </a:xfrm>
          <a:prstGeom prst="rect">
            <a:avLst/>
          </a:prstGeom>
          <a:noFill/>
        </p:spPr>
        <p:txBody>
          <a:bodyPr wrap="square" rtlCol="0">
            <a:spAutoFit/>
          </a:bodyPr>
          <a:lstStyle/>
          <a:p>
            <a:r>
              <a:rPr lang="en-US" altLang="zh-CN" sz="3200" i="1">
                <a:solidFill>
                  <a:schemeClr val="bg1"/>
                </a:solidFill>
              </a:rPr>
              <a:t>03</a:t>
            </a:r>
            <a:endParaRPr lang="en-US" altLang="zh-CN" sz="3200" i="1">
              <a:solidFill>
                <a:schemeClr val="bg1"/>
              </a:solidFill>
            </a:endParaRPr>
          </a:p>
        </p:txBody>
      </p:sp>
      <p:sp>
        <p:nvSpPr>
          <p:cNvPr id="6" name="文本框 5"/>
          <p:cNvSpPr txBox="1"/>
          <p:nvPr/>
        </p:nvSpPr>
        <p:spPr>
          <a:xfrm>
            <a:off x="5452110" y="2843530"/>
            <a:ext cx="3831590" cy="583565"/>
          </a:xfrm>
          <a:prstGeom prst="rect">
            <a:avLst/>
          </a:prstGeom>
          <a:noFill/>
        </p:spPr>
        <p:txBody>
          <a:bodyPr wrap="square" rtlCol="0">
            <a:spAutoFit/>
          </a:bodyPr>
          <a:lstStyle/>
          <a:p>
            <a:r>
              <a:rPr lang="zh-CN" altLang="en-US" sz="3200">
                <a:solidFill>
                  <a:schemeClr val="accent1"/>
                </a:solidFill>
              </a:rPr>
              <a:t>知网研学平台</a:t>
            </a:r>
            <a:endParaRPr lang="zh-CN" altLang="en-US" sz="3200">
              <a:solidFill>
                <a:schemeClr val="accent1"/>
              </a:solidFill>
            </a:endParaRPr>
          </a:p>
        </p:txBody>
      </p:sp>
      <p:pic>
        <p:nvPicPr>
          <p:cNvPr id="10" name="图片 9"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82040" y="860425"/>
            <a:ext cx="10484485" cy="1938020"/>
          </a:xfrm>
          <a:prstGeom prst="rect">
            <a:avLst/>
          </a:prstGeom>
          <a:noFill/>
          <a:ln w="9525">
            <a:noFill/>
          </a:ln>
        </p:spPr>
        <p:txBody>
          <a:bodyPr wrap="square" anchor="t">
            <a:spAutoFit/>
          </a:bodyPr>
          <a:lstStyle/>
          <a:p>
            <a:pPr lvl="0" fontAlgn="auto">
              <a:lnSpc>
                <a:spcPct val="120000"/>
              </a:lnSpc>
            </a:pPr>
            <a:r>
              <a:rPr lang="zh-CN" altLang="en-US" sz="2000" dirty="0">
                <a:solidFill>
                  <a:srgbClr val="0070C0"/>
                </a:solidFill>
                <a:sym typeface="+mn-ea"/>
              </a:rPr>
              <a:t>   </a:t>
            </a:r>
            <a:r>
              <a:rPr lang="zh-CN" altLang="en-US" sz="2000" dirty="0">
                <a:solidFill>
                  <a:schemeClr val="tx1"/>
                </a:solidFill>
                <a:sym typeface="+mn-ea"/>
              </a:rPr>
              <a:t>  CNKI研究型学习平台是集文献检索、阅读学习、笔记、摘录、笔记汇编以及学习成果创作、个人知识管理等功能于一体，面向</a:t>
            </a:r>
            <a:r>
              <a:rPr lang="zh-CN" altLang="en-US" sz="2000" dirty="0">
                <a:solidFill>
                  <a:srgbClr val="FF0000"/>
                </a:solidFill>
                <a:sym typeface="+mn-ea"/>
              </a:rPr>
              <a:t>个人学习（研究型学习）</a:t>
            </a:r>
            <a:r>
              <a:rPr lang="zh-CN" altLang="en-US" sz="2000" dirty="0">
                <a:solidFill>
                  <a:srgbClr val="0070C0"/>
                </a:solidFill>
                <a:sym typeface="+mn-ea"/>
              </a:rPr>
              <a:t>，</a:t>
            </a:r>
            <a:r>
              <a:rPr lang="zh-CN" altLang="en-US" sz="2000" dirty="0">
                <a:solidFill>
                  <a:schemeClr val="tx1"/>
                </a:solidFill>
                <a:sym typeface="+mn-ea"/>
              </a:rPr>
              <a:t>重点支撑</a:t>
            </a:r>
            <a:r>
              <a:rPr lang="zh-CN" altLang="en-US" sz="2000" dirty="0">
                <a:solidFill>
                  <a:srgbClr val="FF0000"/>
                </a:solidFill>
                <a:sym typeface="+mn-ea"/>
              </a:rPr>
              <a:t>知识体系与创新能力构建</a:t>
            </a:r>
            <a:r>
              <a:rPr lang="zh-CN" altLang="en-US" sz="2000" dirty="0">
                <a:solidFill>
                  <a:schemeClr val="tx1"/>
                </a:solidFill>
                <a:sym typeface="+mn-ea"/>
              </a:rPr>
              <a:t>的</a:t>
            </a:r>
            <a:r>
              <a:rPr lang="zh-CN" altLang="en-US" sz="2000" dirty="0">
                <a:solidFill>
                  <a:srgbClr val="FF0000"/>
                </a:solidFill>
                <a:sym typeface="+mn-ea"/>
              </a:rPr>
              <a:t>多设备同步</a:t>
            </a:r>
            <a:r>
              <a:rPr lang="zh-CN" altLang="en-US" sz="2000" dirty="0">
                <a:solidFill>
                  <a:schemeClr val="tx1"/>
                </a:solidFill>
                <a:sym typeface="+mn-ea"/>
              </a:rPr>
              <a:t>的</a:t>
            </a:r>
            <a:r>
              <a:rPr lang="zh-CN" altLang="en-US" sz="2000" dirty="0">
                <a:solidFill>
                  <a:srgbClr val="FF0000"/>
                </a:solidFill>
                <a:sym typeface="+mn-ea"/>
              </a:rPr>
              <a:t>云服务</a:t>
            </a:r>
            <a:r>
              <a:rPr lang="zh-CN" altLang="en-US" sz="2000" dirty="0">
                <a:solidFill>
                  <a:schemeClr val="tx1"/>
                </a:solidFill>
                <a:sym typeface="+mn-ea"/>
              </a:rPr>
              <a:t>平台。平台在内容资源XML碎片化的基础上，改变了传统静态的版式化阅读方式，提供动态、交互、图谱化的新型增强阅读模式，有效实现将文献服务、知识服务深入到读者日常的研究和学习业务中，全面促进个人知识构建，实现知识创新。</a:t>
            </a:r>
            <a:endParaRPr lang="zh-CN" altLang="en-US" sz="2000" b="1" strike="noStrike" noProof="1">
              <a:solidFill>
                <a:schemeClr val="tx1"/>
              </a:solidFill>
              <a:latin typeface="微软雅黑" panose="020B0503020204020204" charset="-122"/>
              <a:ea typeface="微软雅黑" panose="020B0503020204020204" charset="-122"/>
              <a:cs typeface="+mn-cs"/>
              <a:sym typeface="+mn-ea"/>
            </a:endParaRPr>
          </a:p>
        </p:txBody>
      </p:sp>
      <p:grpSp>
        <p:nvGrpSpPr>
          <p:cNvPr id="3" name="组合 2"/>
          <p:cNvGrpSpPr/>
          <p:nvPr/>
        </p:nvGrpSpPr>
        <p:grpSpPr>
          <a:xfrm>
            <a:off x="342265" y="2722756"/>
            <a:ext cx="11687810" cy="4086225"/>
            <a:chOff x="-4" y="2443"/>
            <a:chExt cx="14532" cy="5163"/>
          </a:xfrm>
        </p:grpSpPr>
        <p:sp>
          <p:nvSpPr>
            <p:cNvPr id="4" name="矩形 3"/>
            <p:cNvSpPr/>
            <p:nvPr/>
          </p:nvSpPr>
          <p:spPr>
            <a:xfrm>
              <a:off x="13083" y="3816"/>
              <a:ext cx="1445"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Publication</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grpSp>
          <p:nvGrpSpPr>
            <p:cNvPr id="9" name="组合 49"/>
            <p:cNvGrpSpPr/>
            <p:nvPr/>
          </p:nvGrpSpPr>
          <p:grpSpPr>
            <a:xfrm>
              <a:off x="-4" y="2443"/>
              <a:ext cx="14469" cy="5163"/>
              <a:chOff x="-4" y="2443"/>
              <a:chExt cx="14469" cy="5163"/>
            </a:xfrm>
          </p:grpSpPr>
          <p:cxnSp>
            <p:nvCxnSpPr>
              <p:cNvPr id="19" name="直接箭头连接符 18"/>
              <p:cNvCxnSpPr/>
              <p:nvPr/>
            </p:nvCxnSpPr>
            <p:spPr>
              <a:xfrm>
                <a:off x="4662" y="4866"/>
                <a:ext cx="568"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接箭头连接符 21"/>
              <p:cNvCxnSpPr/>
              <p:nvPr/>
            </p:nvCxnSpPr>
            <p:spPr>
              <a:xfrm>
                <a:off x="1486" y="4806"/>
                <a:ext cx="453" cy="13"/>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接箭头连接符 22"/>
              <p:cNvCxnSpPr/>
              <p:nvPr/>
            </p:nvCxnSpPr>
            <p:spPr>
              <a:xfrm>
                <a:off x="3059" y="4866"/>
                <a:ext cx="570"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接箭头连接符 23"/>
              <p:cNvCxnSpPr/>
              <p:nvPr/>
            </p:nvCxnSpPr>
            <p:spPr>
              <a:xfrm>
                <a:off x="11125" y="4823"/>
                <a:ext cx="568"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接箭头连接符 24"/>
              <p:cNvCxnSpPr/>
              <p:nvPr/>
            </p:nvCxnSpPr>
            <p:spPr>
              <a:xfrm>
                <a:off x="9472" y="4883"/>
                <a:ext cx="568"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接箭头连接符 25"/>
              <p:cNvCxnSpPr/>
              <p:nvPr/>
            </p:nvCxnSpPr>
            <p:spPr>
              <a:xfrm>
                <a:off x="12708" y="4828"/>
                <a:ext cx="565"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sp>
            <p:nvSpPr>
              <p:cNvPr id="27" name="椭圆 51"/>
              <p:cNvSpPr/>
              <p:nvPr/>
            </p:nvSpPr>
            <p:spPr>
              <a:xfrm>
                <a:off x="5342" y="4313"/>
                <a:ext cx="1135"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探究式</a:t>
                </a:r>
                <a:endParaRPr lang="en-US" altLang="zh-CN" sz="1600" dirty="0">
                  <a:solidFill>
                    <a:srgbClr val="000000"/>
                  </a:solidFill>
                  <a:latin typeface="微软雅黑" panose="020B0503020204020204" charset="-122"/>
                  <a:ea typeface="微软雅黑" panose="020B0503020204020204" charset="-122"/>
                </a:endParaRPr>
              </a:p>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学习</a:t>
                </a:r>
                <a:endParaRPr lang="zh-CN" altLang="en-US" sz="1600" dirty="0">
                  <a:solidFill>
                    <a:srgbClr val="000000"/>
                  </a:solidFill>
                  <a:latin typeface="微软雅黑" panose="020B0503020204020204" charset="-122"/>
                  <a:ea typeface="微软雅黑" panose="020B0503020204020204" charset="-122"/>
                </a:endParaRPr>
              </a:p>
            </p:txBody>
          </p:sp>
          <p:sp>
            <p:nvSpPr>
              <p:cNvPr id="28" name="椭圆 52"/>
              <p:cNvSpPr/>
              <p:nvPr/>
            </p:nvSpPr>
            <p:spPr>
              <a:xfrm>
                <a:off x="466" y="4236"/>
                <a:ext cx="1133"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收集学习资料</a:t>
                </a:r>
                <a:endParaRPr lang="en-US" altLang="zh-CN" sz="1600" dirty="0">
                  <a:solidFill>
                    <a:srgbClr val="000000"/>
                  </a:solidFill>
                  <a:latin typeface="微软雅黑" panose="020B0503020204020204" charset="-122"/>
                  <a:ea typeface="微软雅黑" panose="020B0503020204020204" charset="-122"/>
                </a:endParaRPr>
              </a:p>
            </p:txBody>
          </p:sp>
          <p:sp>
            <p:nvSpPr>
              <p:cNvPr id="29" name="椭圆 53"/>
              <p:cNvSpPr/>
              <p:nvPr/>
            </p:nvSpPr>
            <p:spPr>
              <a:xfrm>
                <a:off x="2051" y="4248"/>
                <a:ext cx="1135"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内容</a:t>
                </a:r>
                <a:endParaRPr lang="zh-CN" altLang="en-US" sz="1600" dirty="0">
                  <a:solidFill>
                    <a:srgbClr val="000000"/>
                  </a:solidFill>
                  <a:latin typeface="微软雅黑" panose="020B0503020204020204" charset="-122"/>
                  <a:ea typeface="微软雅黑" panose="020B0503020204020204" charset="-122"/>
                </a:endParaRPr>
              </a:p>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泛读</a:t>
                </a:r>
                <a:endParaRPr lang="en-US" altLang="zh-CN" sz="1600" dirty="0">
                  <a:solidFill>
                    <a:srgbClr val="000000"/>
                  </a:solidFill>
                  <a:latin typeface="微软雅黑" panose="020B0503020204020204" charset="-122"/>
                  <a:ea typeface="微软雅黑" panose="020B0503020204020204" charset="-122"/>
                </a:endParaRPr>
              </a:p>
            </p:txBody>
          </p:sp>
          <p:sp>
            <p:nvSpPr>
              <p:cNvPr id="30" name="椭圆 54"/>
              <p:cNvSpPr/>
              <p:nvPr/>
            </p:nvSpPr>
            <p:spPr>
              <a:xfrm>
                <a:off x="3754" y="4296"/>
                <a:ext cx="1135" cy="1140"/>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内容</a:t>
                </a:r>
                <a:endParaRPr lang="en-US" altLang="zh-CN" sz="1600" dirty="0">
                  <a:solidFill>
                    <a:srgbClr val="000000"/>
                  </a:solidFill>
                  <a:latin typeface="微软雅黑" panose="020B0503020204020204" charset="-122"/>
                  <a:ea typeface="微软雅黑" panose="020B0503020204020204" charset="-122"/>
                </a:endParaRPr>
              </a:p>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精读</a:t>
                </a:r>
                <a:endParaRPr lang="zh-CN" altLang="en-US" sz="1600" dirty="0">
                  <a:solidFill>
                    <a:srgbClr val="000000"/>
                  </a:solidFill>
                  <a:latin typeface="微软雅黑" panose="020B0503020204020204" charset="-122"/>
                  <a:ea typeface="微软雅黑" panose="020B0503020204020204" charset="-122"/>
                </a:endParaRPr>
              </a:p>
            </p:txBody>
          </p:sp>
          <p:sp>
            <p:nvSpPr>
              <p:cNvPr id="31" name="椭圆 30"/>
              <p:cNvSpPr/>
              <p:nvPr/>
            </p:nvSpPr>
            <p:spPr bwMode="auto">
              <a:xfrm>
                <a:off x="6987" y="2808"/>
                <a:ext cx="1133" cy="1138"/>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知网型笔记</a:t>
                </a:r>
                <a:endParaRPr kumimoji="0" lang="zh-CN" altLang="en-US" sz="1600" b="0"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2" name="椭圆 31"/>
              <p:cNvSpPr/>
              <p:nvPr/>
            </p:nvSpPr>
            <p:spPr bwMode="auto">
              <a:xfrm>
                <a:off x="6949" y="5966"/>
                <a:ext cx="1133" cy="1140"/>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笔记</a:t>
                </a:r>
                <a:endParaRPr kumimoji="0" lang="en-US" altLang="zh-CN"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汇编</a:t>
                </a:r>
                <a:endPar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3" name="椭圆 57"/>
              <p:cNvSpPr/>
              <p:nvPr/>
            </p:nvSpPr>
            <p:spPr>
              <a:xfrm>
                <a:off x="10165" y="4291"/>
                <a:ext cx="1135"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提出创新问题</a:t>
                </a:r>
                <a:endParaRPr lang="zh-CN" altLang="en-US" sz="1600" dirty="0">
                  <a:solidFill>
                    <a:srgbClr val="000000"/>
                  </a:solidFill>
                  <a:latin typeface="微软雅黑" panose="020B0503020204020204" charset="-122"/>
                  <a:ea typeface="微软雅黑" panose="020B0503020204020204" charset="-122"/>
                </a:endParaRPr>
              </a:p>
            </p:txBody>
          </p:sp>
          <p:sp>
            <p:nvSpPr>
              <p:cNvPr id="34" name="椭圆 33"/>
              <p:cNvSpPr/>
              <p:nvPr/>
            </p:nvSpPr>
            <p:spPr bwMode="auto">
              <a:xfrm>
                <a:off x="11758" y="4228"/>
                <a:ext cx="1135" cy="1138"/>
              </a:xfrm>
              <a:prstGeom prst="ellipse">
                <a:avLst/>
              </a:prstGeom>
              <a:solidFill>
                <a:srgbClr val="FFFFFF"/>
              </a:solidFill>
              <a:ln w="76200" cap="flat" cmpd="sng" algn="ctr">
                <a:solidFill>
                  <a:schemeClr val="bg1">
                    <a:lumMod val="5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解决</a:t>
                </a:r>
                <a:endParaRPr kumimoji="0" lang="en-US" altLang="zh-CN"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问题</a:t>
                </a:r>
                <a:endPar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5" name="椭圆 34"/>
              <p:cNvSpPr/>
              <p:nvPr/>
            </p:nvSpPr>
            <p:spPr bwMode="auto">
              <a:xfrm>
                <a:off x="8630" y="4291"/>
                <a:ext cx="1135" cy="1138"/>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批判</a:t>
                </a:r>
                <a:endParaRPr kumimoji="0" lang="en-US" altLang="zh-CN"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阅读</a:t>
                </a:r>
                <a:endPar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6" name="上弧形箭头 1"/>
              <p:cNvSpPr/>
              <p:nvPr/>
            </p:nvSpPr>
            <p:spPr>
              <a:xfrm rot="5400000" flipH="1" flipV="1">
                <a:off x="6264" y="3754"/>
                <a:ext cx="515" cy="43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60" tIns="60930" rIns="121860" bIns="60930"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35"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上弧形箭头 1"/>
              <p:cNvSpPr/>
              <p:nvPr/>
            </p:nvSpPr>
            <p:spPr>
              <a:xfrm rot="5400000" flipV="1">
                <a:off x="6429" y="5833"/>
                <a:ext cx="550" cy="46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60" tIns="60930" rIns="121860" bIns="60930"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35"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8" name="圆角矩形标注 66"/>
              <p:cNvSpPr/>
              <p:nvPr/>
            </p:nvSpPr>
            <p:spPr>
              <a:xfrm>
                <a:off x="1819" y="2798"/>
                <a:ext cx="2080" cy="985"/>
              </a:xfrm>
              <a:prstGeom prst="wedgeRoundRectCallout">
                <a:avLst>
                  <a:gd name="adj1" fmla="val 10940"/>
                  <a:gd name="adj2" fmla="val 91819"/>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读标题、摘要，以及内容导读，对文献打标签和重要度</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39" name="圆角矩形标注 67"/>
              <p:cNvSpPr/>
              <p:nvPr/>
            </p:nvSpPr>
            <p:spPr>
              <a:xfrm>
                <a:off x="174" y="5733"/>
                <a:ext cx="1788" cy="940"/>
              </a:xfrm>
              <a:prstGeom prst="wedgeRoundRectCallout">
                <a:avLst>
                  <a:gd name="adj1" fmla="val -17069"/>
                  <a:gd name="adj2" fmla="val -76894"/>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针对学习目标多渠道广泛收集资料，发现知识</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0" name="圆角矩形标注 68"/>
              <p:cNvSpPr/>
              <p:nvPr/>
            </p:nvSpPr>
            <p:spPr>
              <a:xfrm>
                <a:off x="3166" y="5751"/>
                <a:ext cx="1788" cy="833"/>
              </a:xfrm>
              <a:prstGeom prst="wedgeRoundRectCallout">
                <a:avLst>
                  <a:gd name="adj1" fmla="val 23194"/>
                  <a:gd name="adj2" fmla="val -74736"/>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按重要性细读筛选的文献资料</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1" name="圆角矩形标注 69"/>
              <p:cNvSpPr/>
              <p:nvPr/>
            </p:nvSpPr>
            <p:spPr>
              <a:xfrm>
                <a:off x="4887" y="2606"/>
                <a:ext cx="1788" cy="938"/>
              </a:xfrm>
              <a:prstGeom prst="wedgeRoundRectCallout">
                <a:avLst>
                  <a:gd name="adj1" fmla="val 60440"/>
                  <a:gd name="adj2" fmla="val 34704"/>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对重要句子、观点、图表划线、摘录、记笔记</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2" name="圆角矩形标注 70"/>
              <p:cNvSpPr/>
              <p:nvPr/>
            </p:nvSpPr>
            <p:spPr>
              <a:xfrm>
                <a:off x="4319" y="6671"/>
                <a:ext cx="2353" cy="935"/>
              </a:xfrm>
              <a:prstGeom prst="wedgeRoundRectCallout">
                <a:avLst>
                  <a:gd name="adj1" fmla="val 60963"/>
                  <a:gd name="adj2" fmla="val -18949"/>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按笔记标签、引用关系等汇编文档、树状、图谱形式的笔记</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3" name="圆角矩形标注 72"/>
              <p:cNvSpPr/>
              <p:nvPr/>
            </p:nvSpPr>
            <p:spPr>
              <a:xfrm>
                <a:off x="8325" y="3093"/>
                <a:ext cx="1788" cy="940"/>
              </a:xfrm>
              <a:prstGeom prst="wedgeRoundRectCallout">
                <a:avLst>
                  <a:gd name="adj1" fmla="val -17542"/>
                  <a:gd name="adj2" fmla="val 69130"/>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对文中的观点、方法、结论提出不同的见解</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4" name="圆角矩形标注 73"/>
              <p:cNvSpPr/>
              <p:nvPr/>
            </p:nvSpPr>
            <p:spPr>
              <a:xfrm>
                <a:off x="10017" y="5716"/>
                <a:ext cx="1788" cy="938"/>
              </a:xfrm>
              <a:prstGeom prst="wedgeRoundRectCallout">
                <a:avLst>
                  <a:gd name="adj1" fmla="val -19083"/>
                  <a:gd name="adj2" fmla="val -72606"/>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在笔记汇编和批判阅读的基础上提出创新问题</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6" name="圆角矩形标注 74"/>
              <p:cNvSpPr/>
              <p:nvPr/>
            </p:nvSpPr>
            <p:spPr>
              <a:xfrm>
                <a:off x="11033" y="3021"/>
                <a:ext cx="2070" cy="938"/>
              </a:xfrm>
              <a:prstGeom prst="wedgeRoundRectCallout">
                <a:avLst>
                  <a:gd name="adj1" fmla="val 17153"/>
                  <a:gd name="adj2" fmla="val 67282"/>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针对创新问题给出自己的解决方案</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7" name="圆角矩形标注 75"/>
              <p:cNvSpPr/>
              <p:nvPr/>
            </p:nvSpPr>
            <p:spPr>
              <a:xfrm>
                <a:off x="12583" y="5733"/>
                <a:ext cx="1788" cy="940"/>
              </a:xfrm>
              <a:prstGeom prst="wedgeRoundRectCallout">
                <a:avLst>
                  <a:gd name="adj1" fmla="val 20171"/>
                  <a:gd name="adj2" fmla="val -74523"/>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对学习成果形成文章进行发表</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8" name="矩形 47"/>
              <p:cNvSpPr/>
              <p:nvPr/>
            </p:nvSpPr>
            <p:spPr>
              <a:xfrm>
                <a:off x="-4" y="3651"/>
                <a:ext cx="2203" cy="63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Learning materials collection</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0" name="矩形 49"/>
              <p:cNvSpPr/>
              <p:nvPr/>
            </p:nvSpPr>
            <p:spPr>
              <a:xfrm>
                <a:off x="1651" y="5393"/>
                <a:ext cx="2263"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Extensive reading</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2" name="矩形 51"/>
              <p:cNvSpPr/>
              <p:nvPr/>
            </p:nvSpPr>
            <p:spPr>
              <a:xfrm>
                <a:off x="3424" y="3903"/>
                <a:ext cx="2173"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Intensive reading</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3" name="矩形 52"/>
              <p:cNvSpPr/>
              <p:nvPr/>
            </p:nvSpPr>
            <p:spPr>
              <a:xfrm>
                <a:off x="5024" y="5416"/>
                <a:ext cx="2020"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Inquiry learning </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4" name="矩形 53"/>
              <p:cNvSpPr/>
              <p:nvPr/>
            </p:nvSpPr>
            <p:spPr>
              <a:xfrm>
                <a:off x="6677" y="2443"/>
                <a:ext cx="1635" cy="53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06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CNKI-type notes</a:t>
                </a:r>
                <a:endParaRPr kumimoji="0" lang="en-US" altLang="zh-CN" sz="106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5" name="矩形 54"/>
              <p:cNvSpPr/>
              <p:nvPr/>
            </p:nvSpPr>
            <p:spPr>
              <a:xfrm>
                <a:off x="8005" y="5488"/>
                <a:ext cx="2385"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Critical reading</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8" name="矩形 57"/>
              <p:cNvSpPr/>
              <p:nvPr/>
            </p:nvSpPr>
            <p:spPr>
              <a:xfrm>
                <a:off x="6702" y="7078"/>
                <a:ext cx="2268"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Notes compilation</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67" name="矩形 66"/>
              <p:cNvSpPr/>
              <p:nvPr/>
            </p:nvSpPr>
            <p:spPr>
              <a:xfrm>
                <a:off x="9677" y="3911"/>
                <a:ext cx="2195"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Asking questions </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68" name="矩形 67"/>
              <p:cNvSpPr/>
              <p:nvPr/>
            </p:nvSpPr>
            <p:spPr>
              <a:xfrm>
                <a:off x="11338" y="5346"/>
                <a:ext cx="2220"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Solving  problem </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69" name="椭圆 85"/>
              <p:cNvSpPr/>
              <p:nvPr/>
            </p:nvSpPr>
            <p:spPr>
              <a:xfrm>
                <a:off x="13330" y="4278"/>
                <a:ext cx="1135" cy="1138"/>
              </a:xfrm>
              <a:prstGeom prst="ellipse">
                <a:avLst/>
              </a:prstGeom>
              <a:solidFill>
                <a:srgbClr val="FFFFFF"/>
              </a:solidFill>
              <a:ln w="38100" cap="flat" cmpd="sng">
                <a:solidFill>
                  <a:srgbClr val="071124"/>
                </a:solidFill>
                <a:prstDash val="sysDash"/>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成果创作发表</a:t>
                </a:r>
                <a:endParaRPr lang="zh-CN" altLang="en-US" sz="1600" dirty="0">
                  <a:solidFill>
                    <a:srgbClr val="000000"/>
                  </a:solidFill>
                  <a:latin typeface="微软雅黑" panose="020B0503020204020204" charset="-122"/>
                  <a:ea typeface="微软雅黑" panose="020B0503020204020204" charset="-122"/>
                </a:endParaRPr>
              </a:p>
            </p:txBody>
          </p:sp>
          <p:sp>
            <p:nvSpPr>
              <p:cNvPr id="70" name="椭圆 69"/>
              <p:cNvSpPr/>
              <p:nvPr/>
            </p:nvSpPr>
            <p:spPr>
              <a:xfrm>
                <a:off x="6599" y="4098"/>
                <a:ext cx="1888" cy="1595"/>
              </a:xfrm>
              <a:prstGeom prst="ellipse">
                <a:avLst/>
              </a:prstGeom>
              <a:solidFill>
                <a:srgbClr val="CA163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71" name="文本框 70"/>
              <p:cNvSpPr txBox="1"/>
              <p:nvPr/>
            </p:nvSpPr>
            <p:spPr>
              <a:xfrm>
                <a:off x="6821" y="4873"/>
                <a:ext cx="1503" cy="63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rPr>
                  <a:t>碎片化知网节</a:t>
                </a:r>
                <a:endParaRPr kumimoji="0" lang="en-US" altLang="zh-CN"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rPr>
                  <a:t>5W2H</a:t>
                </a:r>
                <a:r>
                  <a:rPr kumimoji="0" lang="zh-CN" altLang="en-US"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rPr>
                  <a:t>标引</a:t>
                </a:r>
                <a:endParaRPr kumimoji="0" lang="zh-CN" altLang="en-US"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73" name="上弧形箭头 1"/>
              <p:cNvSpPr/>
              <p:nvPr/>
            </p:nvSpPr>
            <p:spPr>
              <a:xfrm rot="15424446" flipV="1">
                <a:off x="8087" y="4149"/>
                <a:ext cx="625" cy="46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60" tIns="60930" rIns="121860" bIns="60930"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35"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4" name="矩形 89"/>
              <p:cNvSpPr/>
              <p:nvPr/>
            </p:nvSpPr>
            <p:spPr>
              <a:xfrm>
                <a:off x="6479" y="4215"/>
                <a:ext cx="2122" cy="685"/>
              </a:xfrm>
              <a:prstGeom prst="rect">
                <a:avLst/>
              </a:prstGeom>
              <a:noFill/>
              <a:ln w="9525">
                <a:noFill/>
              </a:ln>
            </p:spPr>
            <p:txBody>
              <a:bodyPr anchor="t">
                <a:spAutoFit/>
              </a:bodyPr>
              <a:lstStyle/>
              <a:p>
                <a:pPr algn="ctr" defTabSz="914400" eaLnBrk="0" fontAlgn="auto" hangingPunct="0">
                  <a:buFont typeface="Arial" panose="020B0604020202020204" pitchFamily="34" charset="0"/>
                </a:pPr>
                <a:r>
                  <a:rPr lang="zh-CN" altLang="en-US" sz="1465" strike="noStrike" noProof="1">
                    <a:solidFill>
                      <a:schemeClr val="bg1"/>
                    </a:solidFill>
                    <a:latin typeface="微软雅黑" panose="020B0503020204020204" charset="-122"/>
                    <a:ea typeface="微软雅黑" panose="020B0503020204020204" charset="-122"/>
                    <a:cs typeface="+mn-cs"/>
                  </a:rPr>
                  <a:t>内容模型</a:t>
                </a:r>
                <a:endParaRPr lang="en-US" altLang="zh-CN" sz="1465" strike="noStrike" noProof="1">
                  <a:solidFill>
                    <a:schemeClr val="bg1"/>
                  </a:solidFill>
                  <a:latin typeface="微软雅黑" panose="020B0503020204020204" charset="-122"/>
                  <a:ea typeface="微软雅黑" panose="020B0503020204020204" charset="-122"/>
                </a:endParaRPr>
              </a:p>
              <a:p>
                <a:pPr algn="ctr" defTabSz="914400" eaLnBrk="0" fontAlgn="auto" hangingPunct="0">
                  <a:buFont typeface="Arial" panose="020B0604020202020204" pitchFamily="34" charset="0"/>
                </a:pPr>
                <a:r>
                  <a:rPr lang="en-US" altLang="zh-CN" sz="1465" strike="noStrike" noProof="1">
                    <a:solidFill>
                      <a:schemeClr val="bg1"/>
                    </a:solidFill>
                    <a:latin typeface="微软雅黑" panose="020B0503020204020204" charset="-122"/>
                    <a:ea typeface="微软雅黑" panose="020B0503020204020204" charset="-122"/>
                    <a:cs typeface="+mn-cs"/>
                  </a:rPr>
                  <a:t>Content model</a:t>
                </a:r>
                <a:endParaRPr lang="en-US" altLang="zh-CN" sz="1465" strike="noStrike" noProof="1">
                  <a:solidFill>
                    <a:schemeClr val="bg1"/>
                  </a:solidFill>
                  <a:latin typeface="微软雅黑" panose="020B0503020204020204" charset="-122"/>
                  <a:ea typeface="微软雅黑" panose="020B0503020204020204" charset="-122"/>
                </a:endParaRPr>
              </a:p>
            </p:txBody>
          </p:sp>
        </p:grpSp>
      </p:grpSp>
      <p:sp>
        <p:nvSpPr>
          <p:cNvPr id="2" name="文本框 1"/>
          <p:cNvSpPr txBox="1"/>
          <p:nvPr/>
        </p:nvSpPr>
        <p:spPr>
          <a:xfrm>
            <a:off x="1054735" y="367665"/>
            <a:ext cx="8378825" cy="460375"/>
          </a:xfrm>
          <a:prstGeom prst="rect">
            <a:avLst/>
          </a:prstGeom>
          <a:noFill/>
        </p:spPr>
        <p:txBody>
          <a:bodyPr wrap="square" rtlCol="0">
            <a:spAutoFit/>
          </a:bodyPr>
          <a:lstStyle/>
          <a:p>
            <a:r>
              <a:rPr lang="zh-CN" altLang="en-US" sz="2400" b="1" spc="100" dirty="0">
                <a:solidFill>
                  <a:schemeClr val="accent1"/>
                </a:solidFill>
                <a:latin typeface="微软雅黑" panose="020B0503020204020204" charset="-122"/>
                <a:ea typeface="微软雅黑" panose="020B0503020204020204" charset="-122"/>
              </a:rPr>
              <a:t>研究型学习平台（知网研学）  </a:t>
            </a:r>
            <a:r>
              <a:rPr lang="en-US" altLang="zh-CN" sz="2400" b="1" spc="100" dirty="0">
                <a:solidFill>
                  <a:schemeClr val="accent1"/>
                </a:solidFill>
                <a:latin typeface="微软雅黑" panose="020B0503020204020204" charset="-122"/>
                <a:ea typeface="微软雅黑" panose="020B0503020204020204" charset="-122"/>
              </a:rPr>
              <a:t>x.cnki.net</a:t>
            </a:r>
            <a:endParaRPr lang="en-US" altLang="zh-CN"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1333500" y="838200"/>
            <a:ext cx="9525000" cy="5438775"/>
          </a:xfrm>
          <a:prstGeom prst="rect">
            <a:avLst/>
          </a:prstGeom>
        </p:spPr>
      </p:pic>
      <p:sp>
        <p:nvSpPr>
          <p:cNvPr id="3" name="文本框 2"/>
          <p:cNvSpPr txBox="1"/>
          <p:nvPr/>
        </p:nvSpPr>
        <p:spPr>
          <a:xfrm>
            <a:off x="1333410" y="213632"/>
            <a:ext cx="5225142" cy="460375"/>
          </a:xfrm>
          <a:prstGeom prst="rect">
            <a:avLst/>
          </a:prstGeom>
          <a:noFill/>
        </p:spPr>
        <p:txBody>
          <a:bodyPr wrap="square" rtlCol="0">
            <a:spAutoFit/>
          </a:bodyPr>
          <a:lstStyle/>
          <a:p>
            <a:r>
              <a:rPr lang="zh-CN" altLang="en-US" sz="2400" b="1"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rPr>
              <a:t>进入方式</a:t>
            </a:r>
            <a:endParaRPr lang="zh-CN" altLang="en-US" sz="2400" b="1" dirty="0" smtClean="0">
              <a:solidFill>
                <a:schemeClr val="accent3">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18795" y="1020445"/>
            <a:ext cx="10607040" cy="5484495"/>
          </a:xfrm>
          <a:prstGeom prst="rect">
            <a:avLst/>
          </a:prstGeom>
        </p:spPr>
      </p:pic>
      <p:pic>
        <p:nvPicPr>
          <p:cNvPr id="3" name="图片 2"/>
          <p:cNvPicPr>
            <a:picLocks noChangeAspect="1"/>
          </p:cNvPicPr>
          <p:nvPr/>
        </p:nvPicPr>
        <p:blipFill>
          <a:blip r:embed="rId2"/>
          <a:stretch>
            <a:fillRect/>
          </a:stretch>
        </p:blipFill>
        <p:spPr>
          <a:xfrm>
            <a:off x="844550" y="1144905"/>
            <a:ext cx="10888345" cy="5043170"/>
          </a:xfrm>
          <a:prstGeom prst="rect">
            <a:avLst/>
          </a:prstGeom>
        </p:spPr>
      </p:pic>
      <p:sp>
        <p:nvSpPr>
          <p:cNvPr id="4" name="文本框 3"/>
          <p:cNvSpPr txBox="1"/>
          <p:nvPr/>
        </p:nvSpPr>
        <p:spPr>
          <a:xfrm>
            <a:off x="1021715" y="433705"/>
            <a:ext cx="6653530" cy="460375"/>
          </a:xfrm>
          <a:prstGeom prst="rect">
            <a:avLst/>
          </a:prstGeom>
          <a:noFill/>
        </p:spPr>
        <p:txBody>
          <a:bodyPr wrap="square" rtlCol="0">
            <a:spAutoFit/>
          </a:bodyPr>
          <a:lstStyle/>
          <a:p>
            <a:r>
              <a:rPr lang="zh-CN" altLang="zh-CN" sz="2400" b="1" spc="100" dirty="0">
                <a:solidFill>
                  <a:schemeClr val="accent1"/>
                </a:solidFill>
                <a:latin typeface="微软雅黑" panose="020B0503020204020204" charset="-122"/>
                <a:ea typeface="微软雅黑" panose="020B0503020204020204" charset="-122"/>
              </a:rPr>
              <a:t>个人账号注册登录</a:t>
            </a:r>
            <a:endParaRPr lang="zh-CN" altLang="zh-CN"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cstate="print"/>
          <a:stretch>
            <a:fillRect/>
          </a:stretch>
        </p:blipFill>
        <p:spPr>
          <a:xfrm>
            <a:off x="10226675" y="32194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21945" y="803275"/>
            <a:ext cx="11548110" cy="5872480"/>
          </a:xfrm>
          <a:prstGeom prst="rect">
            <a:avLst/>
          </a:prstGeom>
        </p:spPr>
      </p:pic>
      <p:pic>
        <p:nvPicPr>
          <p:cNvPr id="8" name="图片 7"/>
          <p:cNvPicPr>
            <a:picLocks noChangeAspect="1"/>
          </p:cNvPicPr>
          <p:nvPr/>
        </p:nvPicPr>
        <p:blipFill>
          <a:blip r:embed="rId2"/>
          <a:stretch>
            <a:fillRect/>
          </a:stretch>
        </p:blipFill>
        <p:spPr>
          <a:xfrm>
            <a:off x="108095" y="803477"/>
            <a:ext cx="11975820" cy="5801919"/>
          </a:xfrm>
          <a:prstGeom prst="rect">
            <a:avLst/>
          </a:prstGeom>
        </p:spPr>
      </p:pic>
      <p:sp>
        <p:nvSpPr>
          <p:cNvPr id="9" name="矩形标注 8"/>
          <p:cNvSpPr/>
          <p:nvPr/>
        </p:nvSpPr>
        <p:spPr>
          <a:xfrm>
            <a:off x="2744470" y="4246880"/>
            <a:ext cx="7978140" cy="1228090"/>
          </a:xfrm>
          <a:prstGeom prst="wedgeRectCallout">
            <a:avLst>
              <a:gd name="adj1" fmla="val -48565"/>
              <a:gd name="adj2" fmla="val -76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135" b="1">
                <a:solidFill>
                  <a:schemeClr val="tx1"/>
                </a:solidFill>
                <a:latin typeface="微软雅黑" panose="020B0503020204020204" charset="-122"/>
                <a:ea typeface="微软雅黑" panose="020B0503020204020204" charset="-122"/>
                <a:sym typeface="黑体" panose="02010609060101010101" charset="-122"/>
              </a:rPr>
              <a:t>绑定：</a:t>
            </a:r>
            <a:r>
              <a:rPr lang="zh-CN" sz="2135">
                <a:solidFill>
                  <a:srgbClr val="C00000"/>
                </a:solidFill>
                <a:latin typeface="微软雅黑" panose="020B0503020204020204" charset="-122"/>
                <a:ea typeface="微软雅黑" panose="020B0503020204020204" charset="-122"/>
                <a:sym typeface="黑体" panose="02010609060101010101" charset="-122"/>
              </a:rPr>
              <a:t>团队版研学平台，直接输入资源账号，点击</a:t>
            </a:r>
            <a:r>
              <a:rPr lang="en-US" altLang="zh-CN" sz="2135">
                <a:solidFill>
                  <a:srgbClr val="C00000"/>
                </a:solidFill>
                <a:latin typeface="微软雅黑" panose="020B0503020204020204" charset="-122"/>
                <a:ea typeface="微软雅黑" panose="020B0503020204020204" charset="-122"/>
                <a:sym typeface="黑体" panose="02010609060101010101" charset="-122"/>
              </a:rPr>
              <a:t>“</a:t>
            </a:r>
            <a:r>
              <a:rPr lang="zh-CN" altLang="en-US" sz="2135">
                <a:solidFill>
                  <a:srgbClr val="C00000"/>
                </a:solidFill>
                <a:latin typeface="微软雅黑" panose="020B0503020204020204" charset="-122"/>
                <a:ea typeface="微软雅黑" panose="020B0503020204020204" charset="-122"/>
                <a:sym typeface="黑体" panose="02010609060101010101" charset="-122"/>
              </a:rPr>
              <a:t>绑定</a:t>
            </a:r>
            <a:r>
              <a:rPr lang="en-US" altLang="zh-CN" sz="2135">
                <a:solidFill>
                  <a:srgbClr val="C00000"/>
                </a:solidFill>
                <a:latin typeface="微软雅黑" panose="020B0503020204020204" charset="-122"/>
                <a:ea typeface="微软雅黑" panose="020B0503020204020204" charset="-122"/>
                <a:sym typeface="黑体" panose="02010609060101010101" charset="-122"/>
              </a:rPr>
              <a:t>”</a:t>
            </a:r>
            <a:r>
              <a:rPr lang="zh-CN" sz="2135">
                <a:solidFill>
                  <a:srgbClr val="C00000"/>
                </a:solidFill>
                <a:latin typeface="微软雅黑" panose="020B0503020204020204" charset="-122"/>
                <a:ea typeface="微软雅黑" panose="020B0503020204020204" charset="-122"/>
                <a:sym typeface="黑体" panose="02010609060101010101" charset="-122"/>
              </a:rPr>
              <a:t>。</a:t>
            </a:r>
            <a:endParaRPr lang="zh-CN" sz="2135">
              <a:solidFill>
                <a:srgbClr val="C00000"/>
              </a:solidFill>
              <a:latin typeface="微软雅黑" panose="020B0503020204020204" charset="-122"/>
              <a:ea typeface="微软雅黑" panose="020B0503020204020204" charset="-122"/>
              <a:sym typeface="黑体" panose="02010609060101010101" charset="-122"/>
            </a:endParaRPr>
          </a:p>
          <a:p>
            <a:pPr algn="l"/>
            <a:r>
              <a:rPr lang="en-US" altLang="zh-CN" sz="2135" b="1">
                <a:solidFill>
                  <a:schemeClr val="tx1"/>
                </a:solidFill>
                <a:latin typeface="微软雅黑" panose="020B0503020204020204" charset="-122"/>
                <a:ea typeface="微软雅黑" panose="020B0503020204020204" charset="-122"/>
                <a:sym typeface="黑体" panose="02010609060101010101" charset="-122"/>
              </a:rPr>
              <a:t>IP</a:t>
            </a:r>
            <a:r>
              <a:rPr lang="zh-CN" altLang="en-US" sz="2135" b="1">
                <a:solidFill>
                  <a:schemeClr val="tx1"/>
                </a:solidFill>
                <a:latin typeface="微软雅黑" panose="020B0503020204020204" charset="-122"/>
                <a:ea typeface="微软雅黑" panose="020B0503020204020204" charset="-122"/>
                <a:sym typeface="黑体" panose="02010609060101010101" charset="-122"/>
              </a:rPr>
              <a:t>登录绑定：</a:t>
            </a:r>
            <a:r>
              <a:rPr lang="zh-CN" sz="2135">
                <a:solidFill>
                  <a:srgbClr val="C00000"/>
                </a:solidFill>
                <a:latin typeface="微软雅黑" panose="020B0503020204020204" charset="-122"/>
                <a:ea typeface="微软雅黑" panose="020B0503020204020204" charset="-122"/>
                <a:sym typeface="黑体" panose="02010609060101010101" charset="-122"/>
              </a:rPr>
              <a:t>机构版研学平台，在</a:t>
            </a:r>
            <a:r>
              <a:rPr lang="en-US" altLang="zh-CN" sz="2135">
                <a:solidFill>
                  <a:srgbClr val="C00000"/>
                </a:solidFill>
                <a:latin typeface="微软雅黑" panose="020B0503020204020204" charset="-122"/>
                <a:ea typeface="微软雅黑" panose="020B0503020204020204" charset="-122"/>
                <a:sym typeface="黑体" panose="02010609060101010101" charset="-122"/>
              </a:rPr>
              <a:t>IP</a:t>
            </a:r>
            <a:r>
              <a:rPr lang="zh-CN" altLang="en-US" sz="2135">
                <a:solidFill>
                  <a:srgbClr val="C00000"/>
                </a:solidFill>
                <a:latin typeface="微软雅黑" panose="020B0503020204020204" charset="-122"/>
                <a:ea typeface="微软雅黑" panose="020B0503020204020204" charset="-122"/>
                <a:sym typeface="黑体" panose="02010609060101010101" charset="-122"/>
              </a:rPr>
              <a:t>范围内，链接单位网络，点击</a:t>
            </a:r>
            <a:r>
              <a:rPr lang="en-US" altLang="zh-CN" sz="2135">
                <a:solidFill>
                  <a:srgbClr val="C00000"/>
                </a:solidFill>
                <a:latin typeface="微软雅黑" panose="020B0503020204020204" charset="-122"/>
                <a:ea typeface="微软雅黑" panose="020B0503020204020204" charset="-122"/>
                <a:sym typeface="黑体" panose="02010609060101010101" charset="-122"/>
              </a:rPr>
              <a:t>“IP</a:t>
            </a:r>
            <a:r>
              <a:rPr lang="zh-CN" altLang="en-US" sz="2135">
                <a:solidFill>
                  <a:srgbClr val="C00000"/>
                </a:solidFill>
                <a:latin typeface="微软雅黑" panose="020B0503020204020204" charset="-122"/>
                <a:ea typeface="微软雅黑" panose="020B0503020204020204" charset="-122"/>
                <a:sym typeface="黑体" panose="02010609060101010101" charset="-122"/>
              </a:rPr>
              <a:t>登录绑定</a:t>
            </a:r>
            <a:r>
              <a:rPr lang="en-US" altLang="zh-CN" sz="2135">
                <a:solidFill>
                  <a:srgbClr val="C00000"/>
                </a:solidFill>
                <a:latin typeface="微软雅黑" panose="020B0503020204020204" charset="-122"/>
                <a:ea typeface="微软雅黑" panose="020B0503020204020204" charset="-122"/>
                <a:sym typeface="黑体" panose="02010609060101010101" charset="-122"/>
              </a:rPr>
              <a:t>”</a:t>
            </a:r>
            <a:r>
              <a:rPr lang="zh-CN" altLang="en-US" sz="2135">
                <a:solidFill>
                  <a:srgbClr val="C00000"/>
                </a:solidFill>
                <a:latin typeface="微软雅黑" panose="020B0503020204020204" charset="-122"/>
                <a:ea typeface="微软雅黑" panose="020B0503020204020204" charset="-122"/>
                <a:sym typeface="黑体" panose="02010609060101010101" charset="-122"/>
              </a:rPr>
              <a:t>自动绑定资源账号</a:t>
            </a:r>
            <a:endParaRPr lang="zh-CN" sz="2135">
              <a:solidFill>
                <a:srgbClr val="C00000"/>
              </a:solidFill>
              <a:latin typeface="微软雅黑" panose="020B0503020204020204" charset="-122"/>
              <a:ea typeface="微软雅黑" panose="020B0503020204020204" charset="-122"/>
            </a:endParaRPr>
          </a:p>
        </p:txBody>
      </p:sp>
      <p:sp>
        <p:nvSpPr>
          <p:cNvPr id="4" name="文本框 3"/>
          <p:cNvSpPr txBox="1"/>
          <p:nvPr/>
        </p:nvSpPr>
        <p:spPr>
          <a:xfrm>
            <a:off x="1021715" y="306705"/>
            <a:ext cx="6653530" cy="460375"/>
          </a:xfrm>
          <a:prstGeom prst="rect">
            <a:avLst/>
          </a:prstGeom>
          <a:noFill/>
        </p:spPr>
        <p:txBody>
          <a:bodyPr wrap="square" rtlCol="0">
            <a:spAutoFit/>
          </a:bodyPr>
          <a:lstStyle/>
          <a:p>
            <a:r>
              <a:rPr lang="zh-CN" altLang="en-US" sz="2400" b="1" spc="100" dirty="0">
                <a:solidFill>
                  <a:schemeClr val="accent1"/>
                </a:solidFill>
                <a:latin typeface="微软雅黑" panose="020B0503020204020204" charset="-122"/>
                <a:ea typeface="微软雅黑" panose="020B0503020204020204" charset="-122"/>
              </a:rPr>
              <a:t>绑定资源账号</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cstate="print"/>
          <a:stretch>
            <a:fillRect/>
          </a:stretch>
        </p:blipFill>
        <p:spPr>
          <a:xfrm>
            <a:off x="10226675" y="15430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89550" y="1057910"/>
            <a:ext cx="5451475" cy="830997"/>
          </a:xfrm>
          <a:prstGeom prst="rect">
            <a:avLst/>
          </a:prstGeom>
          <a:noFill/>
        </p:spPr>
        <p:txBody>
          <a:bodyPr wrap="square" rtlCol="0" anchor="t">
            <a:spAutoFit/>
          </a:bodyPr>
          <a:lstStyle/>
          <a:p>
            <a:r>
              <a:rPr lang="zh-CN" altLang="en-US" sz="2400" dirty="0">
                <a:solidFill>
                  <a:schemeClr val="tx1"/>
                </a:solidFill>
              </a:rPr>
              <a:t>网址 </a:t>
            </a:r>
            <a:r>
              <a:rPr lang="zh-CN" altLang="en-US" sz="2400" dirty="0">
                <a:solidFill>
                  <a:schemeClr val="tx1"/>
                </a:solidFill>
                <a:hlinkClick r:id="rId1"/>
              </a:rPr>
              <a:t>www.cnki.</a:t>
            </a:r>
            <a:r>
              <a:rPr lang="zh-CN" altLang="en-US" sz="2400" dirty="0" smtClean="0">
                <a:solidFill>
                  <a:schemeClr val="tx1"/>
                </a:solidFill>
                <a:hlinkClick r:id="rId1"/>
              </a:rPr>
              <a:t>net</a:t>
            </a:r>
            <a:r>
              <a:rPr lang="zh-CN" altLang="en-US" sz="2400" dirty="0" smtClean="0">
                <a:solidFill>
                  <a:schemeClr val="tx1"/>
                </a:solidFill>
              </a:rPr>
              <a:t>（校外访问地址</a:t>
            </a:r>
            <a:r>
              <a:rPr lang="en-US" altLang="zh-CN" sz="2400" dirty="0" smtClean="0">
                <a:solidFill>
                  <a:schemeClr val="tx1"/>
                </a:solidFill>
              </a:rPr>
              <a:t>fsso.cnki.net</a:t>
            </a:r>
            <a:r>
              <a:rPr lang="zh-CN" altLang="en-US" sz="2400" dirty="0" smtClean="0">
                <a:solidFill>
                  <a:schemeClr val="tx1"/>
                </a:solidFill>
              </a:rPr>
              <a:t>）</a:t>
            </a:r>
            <a:endParaRPr lang="zh-CN" altLang="en-US" sz="2400" dirty="0">
              <a:solidFill>
                <a:schemeClr val="tx1"/>
              </a:solidFill>
            </a:endParaRPr>
          </a:p>
        </p:txBody>
      </p:sp>
      <p:pic>
        <p:nvPicPr>
          <p:cNvPr id="10" name="图片 9" descr="微信图片_20200226153904"/>
          <p:cNvPicPr>
            <a:picLocks noChangeAspect="1"/>
          </p:cNvPicPr>
          <p:nvPr/>
        </p:nvPicPr>
        <p:blipFill>
          <a:blip r:embed="rId2" cstate="print"/>
          <a:stretch>
            <a:fillRect/>
          </a:stretch>
        </p:blipFill>
        <p:spPr>
          <a:xfrm>
            <a:off x="10150475" y="321945"/>
            <a:ext cx="1567815" cy="534670"/>
          </a:xfrm>
          <a:prstGeom prst="rect">
            <a:avLst/>
          </a:prstGeom>
        </p:spPr>
      </p:pic>
      <p:pic>
        <p:nvPicPr>
          <p:cNvPr id="4" name="图片 3"/>
          <p:cNvPicPr>
            <a:picLocks noChangeAspect="1"/>
          </p:cNvPicPr>
          <p:nvPr/>
        </p:nvPicPr>
        <p:blipFill>
          <a:blip r:embed="rId3" cstate="print"/>
          <a:stretch>
            <a:fillRect/>
          </a:stretch>
        </p:blipFill>
        <p:spPr>
          <a:xfrm>
            <a:off x="935355" y="6985"/>
            <a:ext cx="3901440" cy="6932930"/>
          </a:xfrm>
          <a:prstGeom prst="rect">
            <a:avLst/>
          </a:prstGeom>
        </p:spPr>
      </p:pic>
      <p:pic>
        <p:nvPicPr>
          <p:cNvPr id="5" name="图片 4"/>
          <p:cNvPicPr>
            <a:picLocks noChangeAspect="1"/>
          </p:cNvPicPr>
          <p:nvPr/>
        </p:nvPicPr>
        <p:blipFill>
          <a:blip r:embed="rId4"/>
          <a:stretch>
            <a:fillRect/>
          </a:stretch>
        </p:blipFill>
        <p:spPr>
          <a:xfrm>
            <a:off x="5417820" y="2244090"/>
            <a:ext cx="5998210" cy="405193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4100" y="279400"/>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1</a:t>
            </a:r>
            <a:r>
              <a:rPr lang="zh-CN" altLang="en-US" sz="2800" b="1" spc="100" dirty="0">
                <a:solidFill>
                  <a:schemeClr val="accent1"/>
                </a:solidFill>
                <a:latin typeface="微软雅黑" panose="020B0503020204020204" charset="-122"/>
                <a:ea typeface="微软雅黑" panose="020B0503020204020204" charset="-122"/>
              </a:rPr>
              <a:t>、汇</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汇聚万千数据</a:t>
            </a:r>
            <a:endParaRPr lang="zh-CN" altLang="en-US" sz="2800" b="1" spc="100"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custDataLst>
              <p:tags r:id="rId1"/>
            </p:custDataLst>
          </p:nvPr>
        </p:nvPicPr>
        <p:blipFill>
          <a:blip r:embed="rId2"/>
          <a:stretch>
            <a:fillRect/>
          </a:stretch>
        </p:blipFill>
        <p:spPr>
          <a:xfrm>
            <a:off x="562610" y="1040765"/>
            <a:ext cx="11323320" cy="4777105"/>
          </a:xfrm>
          <a:prstGeom prst="rect">
            <a:avLst/>
          </a:prstGeom>
        </p:spPr>
      </p:pic>
      <p:pic>
        <p:nvPicPr>
          <p:cNvPr id="6" name="图片 5"/>
          <p:cNvPicPr>
            <a:picLocks noChangeAspect="1"/>
          </p:cNvPicPr>
          <p:nvPr/>
        </p:nvPicPr>
        <p:blipFill>
          <a:blip r:embed="rId3"/>
          <a:stretch>
            <a:fillRect/>
          </a:stretch>
        </p:blipFill>
        <p:spPr>
          <a:xfrm>
            <a:off x="562610" y="1150620"/>
            <a:ext cx="10798810" cy="5501005"/>
          </a:xfrm>
          <a:prstGeom prst="rect">
            <a:avLst/>
          </a:prstGeom>
        </p:spPr>
      </p:pic>
      <p:pic>
        <p:nvPicPr>
          <p:cNvPr id="7" name="图片 6"/>
          <p:cNvPicPr>
            <a:picLocks noChangeAspect="1"/>
          </p:cNvPicPr>
          <p:nvPr/>
        </p:nvPicPr>
        <p:blipFill>
          <a:blip r:embed="rId4"/>
          <a:stretch>
            <a:fillRect/>
          </a:stretch>
        </p:blipFill>
        <p:spPr>
          <a:xfrm>
            <a:off x="818515" y="1325245"/>
            <a:ext cx="10811510" cy="5151755"/>
          </a:xfrm>
          <a:prstGeom prst="rect">
            <a:avLst/>
          </a:prstGeom>
        </p:spPr>
      </p:pic>
      <p:sp>
        <p:nvSpPr>
          <p:cNvPr id="8" name="文本框 7"/>
          <p:cNvSpPr txBox="1"/>
          <p:nvPr/>
        </p:nvSpPr>
        <p:spPr>
          <a:xfrm>
            <a:off x="1153123" y="801203"/>
            <a:ext cx="2240280" cy="368300"/>
          </a:xfrm>
          <a:prstGeom prst="rect">
            <a:avLst/>
          </a:prstGeom>
          <a:noFill/>
        </p:spPr>
        <p:txBody>
          <a:bodyPr wrap="none" rtlCol="0" anchor="t">
            <a:spAutoFit/>
          </a:bodyPr>
          <a:lstStyle/>
          <a:p>
            <a:r>
              <a:rPr lang="zh-CN" dirty="0">
                <a:latin typeface="微软雅黑" panose="020B0503020204020204" charset="-122"/>
                <a:ea typeface="微软雅黑" panose="020B0503020204020204" charset="-122"/>
                <a:sym typeface="+mn-ea"/>
              </a:rPr>
              <a:t>检索，批量收藏文献</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69975" y="295910"/>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2</a:t>
            </a:r>
            <a:r>
              <a:rPr lang="zh-CN" altLang="en-US" sz="2800" b="1" spc="100" dirty="0">
                <a:solidFill>
                  <a:schemeClr val="accent1"/>
                </a:solidFill>
                <a:latin typeface="微软雅黑" panose="020B0503020204020204" charset="-122"/>
                <a:ea typeface="微软雅黑" panose="020B0503020204020204" charset="-122"/>
              </a:rPr>
              <a:t>、读</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遍读文中珠玉</a:t>
            </a:r>
            <a:endParaRPr lang="zh-CN" altLang="en-US" sz="2800" b="1" spc="100" dirty="0">
              <a:solidFill>
                <a:schemeClr val="accent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621030" y="1030605"/>
            <a:ext cx="11337290" cy="4797425"/>
          </a:xfrm>
          <a:prstGeom prst="rect">
            <a:avLst/>
          </a:prstGeom>
        </p:spPr>
      </p:pic>
      <p:pic>
        <p:nvPicPr>
          <p:cNvPr id="4" name="图片 3"/>
          <p:cNvPicPr>
            <a:picLocks noChangeAspect="1"/>
          </p:cNvPicPr>
          <p:nvPr/>
        </p:nvPicPr>
        <p:blipFill>
          <a:blip r:embed="rId2"/>
          <a:stretch>
            <a:fillRect/>
          </a:stretch>
        </p:blipFill>
        <p:spPr>
          <a:xfrm>
            <a:off x="645160" y="1389380"/>
            <a:ext cx="11313160" cy="5075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51530" y="997400"/>
            <a:ext cx="4460240" cy="368300"/>
          </a:xfrm>
          <a:prstGeom prst="rect">
            <a:avLst/>
          </a:prstGeom>
          <a:noFill/>
        </p:spPr>
        <p:txBody>
          <a:bodyPr wrap="none" rtlCol="0" anchor="t">
            <a:spAutoFit/>
          </a:bodyPr>
          <a:lstStyle/>
          <a:p>
            <a:r>
              <a:rPr lang="en-US" dirty="0">
                <a:latin typeface="微软雅黑" panose="020B0503020204020204" charset="-122"/>
                <a:ea typeface="微软雅黑" panose="020B0503020204020204" charset="-122"/>
                <a:sym typeface="+mn-ea"/>
              </a:rPr>
              <a:t>01.</a:t>
            </a:r>
            <a:r>
              <a:rPr dirty="0">
                <a:latin typeface="微软雅黑" panose="020B0503020204020204" charset="-122"/>
                <a:ea typeface="微软雅黑" panose="020B0503020204020204" charset="-122"/>
                <a:sym typeface="+mn-ea"/>
              </a:rPr>
              <a:t>流媒阅读畅通无阻， 图表数据一应俱全</a:t>
            </a:r>
            <a:endParaRPr lang="zh-CN" altLang="en-US"/>
          </a:p>
        </p:txBody>
      </p:sp>
      <p:grpSp>
        <p:nvGrpSpPr>
          <p:cNvPr id="8" name="组合 7"/>
          <p:cNvGrpSpPr/>
          <p:nvPr/>
        </p:nvGrpSpPr>
        <p:grpSpPr bwMode="auto">
          <a:xfrm>
            <a:off x="4275760" y="2435564"/>
            <a:ext cx="4989396" cy="33779989"/>
            <a:chOff x="4768" y="-45276"/>
            <a:chExt cx="7860" cy="53213"/>
          </a:xfrm>
        </p:grpSpPr>
        <p:grpSp>
          <p:nvGrpSpPr>
            <p:cNvPr id="97283" name="组合 21"/>
            <p:cNvGrpSpPr/>
            <p:nvPr/>
          </p:nvGrpSpPr>
          <p:grpSpPr bwMode="auto">
            <a:xfrm>
              <a:off x="4768" y="-45276"/>
              <a:ext cx="7860" cy="50920"/>
              <a:chOff x="4828" y="-38256"/>
              <a:chExt cx="7860" cy="50920"/>
            </a:xfrm>
          </p:grpSpPr>
          <p:grpSp>
            <p:nvGrpSpPr>
              <p:cNvPr id="97284" name="组合 22"/>
              <p:cNvGrpSpPr/>
              <p:nvPr/>
            </p:nvGrpSpPr>
            <p:grpSpPr bwMode="auto">
              <a:xfrm>
                <a:off x="4828" y="-38256"/>
                <a:ext cx="7860" cy="44500"/>
                <a:chOff x="4888" y="-31941"/>
                <a:chExt cx="7860" cy="44500"/>
              </a:xfrm>
            </p:grpSpPr>
            <p:grpSp>
              <p:nvGrpSpPr>
                <p:cNvPr id="97285" name="组合 25"/>
                <p:cNvGrpSpPr/>
                <p:nvPr/>
              </p:nvGrpSpPr>
              <p:grpSpPr bwMode="auto">
                <a:xfrm>
                  <a:off x="4889" y="-31941"/>
                  <a:ext cx="7859" cy="38187"/>
                  <a:chOff x="4754" y="-26271"/>
                  <a:chExt cx="7859" cy="38187"/>
                </a:xfrm>
              </p:grpSpPr>
              <p:grpSp>
                <p:nvGrpSpPr>
                  <p:cNvPr id="97286" name="组合 26"/>
                  <p:cNvGrpSpPr/>
                  <p:nvPr/>
                </p:nvGrpSpPr>
                <p:grpSpPr bwMode="auto">
                  <a:xfrm>
                    <a:off x="4754" y="-26271"/>
                    <a:ext cx="7859" cy="31738"/>
                    <a:chOff x="4994" y="-22656"/>
                    <a:chExt cx="7859" cy="31738"/>
                  </a:xfrm>
                </p:grpSpPr>
                <p:grpSp>
                  <p:nvGrpSpPr>
                    <p:cNvPr id="97287" name="组合 27"/>
                    <p:cNvGrpSpPr/>
                    <p:nvPr/>
                  </p:nvGrpSpPr>
                  <p:grpSpPr bwMode="auto">
                    <a:xfrm>
                      <a:off x="4994" y="-22656"/>
                      <a:ext cx="7859" cy="25750"/>
                      <a:chOff x="5024" y="-14061"/>
                      <a:chExt cx="7859" cy="25750"/>
                    </a:xfrm>
                  </p:grpSpPr>
                  <p:grpSp>
                    <p:nvGrpSpPr>
                      <p:cNvPr id="97288" name="组合 28"/>
                      <p:cNvGrpSpPr/>
                      <p:nvPr/>
                    </p:nvGrpSpPr>
                    <p:grpSpPr bwMode="auto">
                      <a:xfrm>
                        <a:off x="5041" y="-14061"/>
                        <a:ext cx="7842" cy="19308"/>
                        <a:chOff x="4906" y="-8526"/>
                        <a:chExt cx="7842" cy="19308"/>
                      </a:xfrm>
                    </p:grpSpPr>
                    <p:grpSp>
                      <p:nvGrpSpPr>
                        <p:cNvPr id="97289" name="组合 29"/>
                        <p:cNvGrpSpPr/>
                        <p:nvPr/>
                      </p:nvGrpSpPr>
                      <p:grpSpPr bwMode="auto">
                        <a:xfrm>
                          <a:off x="4907" y="-8526"/>
                          <a:ext cx="7841" cy="12918"/>
                          <a:chOff x="5282" y="-861"/>
                          <a:chExt cx="7841" cy="12918"/>
                        </a:xfrm>
                      </p:grpSpPr>
                      <p:pic>
                        <p:nvPicPr>
                          <p:cNvPr id="97290" name="图片 3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6" y="-861"/>
                            <a:ext cx="7787" cy="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图片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 y="5901"/>
                            <a:ext cx="7783" cy="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92" name="图片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 y="4377"/>
                          <a:ext cx="7784" cy="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93" name="图片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 y="5173"/>
                        <a:ext cx="7805" cy="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94" name="图片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4" y="3094"/>
                      <a:ext cx="7801" cy="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95" name="图片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 y="5437"/>
                    <a:ext cx="7790" cy="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96" name="图片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8" y="6231"/>
                  <a:ext cx="7802" cy="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97" name="图片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8" y="6229"/>
                <a:ext cx="7801" cy="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98" name="图片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0" y="5629"/>
              <a:ext cx="7790" cy="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组合 6"/>
          <p:cNvGrpSpPr/>
          <p:nvPr/>
        </p:nvGrpSpPr>
        <p:grpSpPr>
          <a:xfrm>
            <a:off x="932184" y="956133"/>
            <a:ext cx="10578411" cy="5771081"/>
            <a:chOff x="1802" y="1152"/>
            <a:chExt cx="16662" cy="9090"/>
          </a:xfrm>
        </p:grpSpPr>
        <p:pic>
          <p:nvPicPr>
            <p:cNvPr id="9" name="图片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2" y="1152"/>
              <a:ext cx="16662" cy="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6534" y="5773"/>
              <a:ext cx="6129" cy="44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 noProof="1"/>
            </a:p>
          </p:txBody>
        </p:sp>
        <p:sp>
          <p:nvSpPr>
            <p:cNvPr id="19" name="右箭头 18"/>
            <p:cNvSpPr/>
            <p:nvPr/>
          </p:nvSpPr>
          <p:spPr>
            <a:xfrm>
              <a:off x="2387" y="6653"/>
              <a:ext cx="4147" cy="2710"/>
            </a:xfrm>
            <a:prstGeom prst="rightArrow">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fontAlgn="auto"/>
              <a:r>
                <a:rPr lang="zh-CN" altLang="en-US" sz="1865" noProof="1"/>
                <a:t>支持文中图片对应高清大图的浏览下载</a:t>
              </a:r>
              <a:endParaRPr lang="zh-CN" altLang="en-US" sz="1865" noProof="1"/>
            </a:p>
          </p:txBody>
        </p:sp>
      </p:grpSp>
      <p:grpSp>
        <p:nvGrpSpPr>
          <p:cNvPr id="20" name="组合 19"/>
          <p:cNvGrpSpPr/>
          <p:nvPr/>
        </p:nvGrpSpPr>
        <p:grpSpPr>
          <a:xfrm>
            <a:off x="791240" y="1024065"/>
            <a:ext cx="10972038" cy="5420626"/>
            <a:chOff x="1580" y="1427"/>
            <a:chExt cx="17282" cy="8538"/>
          </a:xfrm>
        </p:grpSpPr>
        <p:pic>
          <p:nvPicPr>
            <p:cNvPr id="21" name="图片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2" y="1427"/>
              <a:ext cx="17060" cy="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标注 21"/>
            <p:cNvSpPr/>
            <p:nvPr/>
          </p:nvSpPr>
          <p:spPr>
            <a:xfrm>
              <a:off x="1580" y="7641"/>
              <a:ext cx="5764" cy="1722"/>
            </a:xfrm>
            <a:prstGeom prst="wedgeRectCallout">
              <a:avLst>
                <a:gd name="adj1" fmla="val 59483"/>
                <a:gd name="adj2" fmla="val 31042"/>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r>
                <a:rPr lang="zh-CN" altLang="en-US" sz="1865" noProof="1">
                  <a:solidFill>
                    <a:srgbClr val="0066CC"/>
                  </a:solidFill>
                </a:rPr>
                <a:t>图表可关联对应分析数据和原始的数据，支持获取下载数据表格</a:t>
              </a:r>
              <a:endParaRPr lang="zh-CN" altLang="en-US" sz="1865" noProof="1">
                <a:solidFill>
                  <a:srgbClr val="0066CC"/>
                </a:solidFill>
              </a:endParaRPr>
            </a:p>
          </p:txBody>
        </p:sp>
        <p:sp>
          <p:nvSpPr>
            <p:cNvPr id="23" name="矩形 22"/>
            <p:cNvSpPr/>
            <p:nvPr/>
          </p:nvSpPr>
          <p:spPr>
            <a:xfrm>
              <a:off x="10373" y="9510"/>
              <a:ext cx="1247" cy="4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 noProof="1">
                <a:solidFill>
                  <a:prstClr val="white"/>
                </a:solidFill>
              </a:endParaRPr>
            </a:p>
          </p:txBody>
        </p:sp>
      </p:grpSp>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050" y="1557367"/>
            <a:ext cx="7153855" cy="39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4" descr="多楔形效应大间隙管道"/>
          <p:cNvPicPr>
            <a:picLocks noChangeAspect="1" noChangeArrowheads="1"/>
          </p:cNvPicPr>
          <p:nvPr/>
        </p:nvPicPr>
        <p:blipFill>
          <a:blip r:embed="rId13"/>
          <a:srcRect/>
          <a:stretch>
            <a:fillRect/>
          </a:stretch>
        </p:blipFill>
        <p:spPr bwMode="auto">
          <a:xfrm>
            <a:off x="8391199" y="2661818"/>
            <a:ext cx="2618942" cy="178657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467995" y="150495"/>
            <a:ext cx="807720" cy="53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89965" y="167005"/>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2</a:t>
            </a:r>
            <a:r>
              <a:rPr lang="zh-CN" altLang="en-US" sz="2800" b="1" spc="100" dirty="0">
                <a:solidFill>
                  <a:schemeClr val="accent1"/>
                </a:solidFill>
                <a:latin typeface="微软雅黑" panose="020B0503020204020204" charset="-122"/>
                <a:ea typeface="微软雅黑" panose="020B0503020204020204" charset="-122"/>
              </a:rPr>
              <a:t>、读</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遍读文中珠玉</a:t>
            </a:r>
            <a:endParaRPr lang="zh-CN" altLang="en-US" sz="2800" b="1" spc="100" dirty="0">
              <a:solidFill>
                <a:schemeClr val="accent1"/>
              </a:solidFill>
              <a:latin typeface="微软雅黑" panose="020B0503020204020204" charset="-122"/>
              <a:ea typeface="微软雅黑" panose="020B050302020402020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000 0.000000 L 0.001094 -0.588241 " pathEditMode="relative" rAng="0" ptsTypes="">
                                      <p:cBhvr>
                                        <p:cTn id="6" dur="2000" fill="hold"/>
                                        <p:tgtEl>
                                          <p:spTgt spid="8"/>
                                        </p:tgtEl>
                                        <p:attrNameLst>
                                          <p:attrName>ppt_x</p:attrName>
                                          <p:attrName>ppt_y</p:attrName>
                                        </p:attrNameLst>
                                      </p:cBhvr>
                                      <p:rCtr x="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31119" y="1793569"/>
            <a:ext cx="5343833" cy="17325121"/>
            <a:chOff x="2136263" y="-7205470"/>
            <a:chExt cx="7068424" cy="19678452"/>
          </a:xfrm>
        </p:grpSpPr>
        <p:pic>
          <p:nvPicPr>
            <p:cNvPr id="3" name="图片 2"/>
            <p:cNvPicPr>
              <a:picLocks noChangeAspect="1"/>
            </p:cNvPicPr>
            <p:nvPr/>
          </p:nvPicPr>
          <p:blipFill>
            <a:blip r:embed="rId1"/>
            <a:stretch>
              <a:fillRect/>
            </a:stretch>
          </p:blipFill>
          <p:spPr>
            <a:xfrm>
              <a:off x="2155312" y="5796792"/>
              <a:ext cx="7047619" cy="6676190"/>
            </a:xfrm>
            <a:prstGeom prst="rect">
              <a:avLst/>
            </a:prstGeom>
          </p:spPr>
        </p:pic>
        <p:pic>
          <p:nvPicPr>
            <p:cNvPr id="4" name="图片 3"/>
            <p:cNvPicPr>
              <a:picLocks noChangeAspect="1"/>
            </p:cNvPicPr>
            <p:nvPr/>
          </p:nvPicPr>
          <p:blipFill>
            <a:blip r:embed="rId2"/>
            <a:stretch>
              <a:fillRect/>
            </a:stretch>
          </p:blipFill>
          <p:spPr>
            <a:xfrm>
              <a:off x="2136263" y="-850806"/>
              <a:ext cx="7047619" cy="6819048"/>
            </a:xfrm>
            <a:prstGeom prst="rect">
              <a:avLst/>
            </a:prstGeom>
          </p:spPr>
        </p:pic>
        <p:pic>
          <p:nvPicPr>
            <p:cNvPr id="5" name="图片 4"/>
            <p:cNvPicPr>
              <a:picLocks noChangeAspect="1"/>
            </p:cNvPicPr>
            <p:nvPr/>
          </p:nvPicPr>
          <p:blipFill>
            <a:blip r:embed="rId3"/>
            <a:stretch>
              <a:fillRect/>
            </a:stretch>
          </p:blipFill>
          <p:spPr>
            <a:xfrm>
              <a:off x="2147544" y="-7205470"/>
              <a:ext cx="7057143" cy="6400000"/>
            </a:xfrm>
            <a:prstGeom prst="rect">
              <a:avLst/>
            </a:prstGeom>
          </p:spPr>
        </p:pic>
      </p:grpSp>
      <p:pic>
        <p:nvPicPr>
          <p:cNvPr id="6" name="图片 5"/>
          <p:cNvPicPr>
            <a:picLocks noChangeAspect="1"/>
          </p:cNvPicPr>
          <p:nvPr/>
        </p:nvPicPr>
        <p:blipFill>
          <a:blip r:embed="rId4"/>
          <a:stretch>
            <a:fillRect/>
          </a:stretch>
        </p:blipFill>
        <p:spPr>
          <a:xfrm>
            <a:off x="2939649" y="2148886"/>
            <a:ext cx="5337316" cy="5192869"/>
          </a:xfrm>
          <a:prstGeom prst="rect">
            <a:avLst/>
          </a:prstGeom>
        </p:spPr>
      </p:pic>
      <p:sp>
        <p:nvSpPr>
          <p:cNvPr id="7" name="圆角矩形 6"/>
          <p:cNvSpPr/>
          <p:nvPr/>
        </p:nvSpPr>
        <p:spPr>
          <a:xfrm>
            <a:off x="2784404" y="420396"/>
            <a:ext cx="5686947" cy="634933"/>
          </a:xfrm>
          <a:prstGeom prst="roundRect">
            <a:avLst/>
          </a:prstGeom>
          <a:gradFill flip="none" rotWithShape="1">
            <a:gsLst>
              <a:gs pos="0">
                <a:srgbClr val="FFFFFF"/>
              </a:gs>
              <a:gs pos="100000">
                <a:srgbClr val="ECF0F9"/>
              </a:gs>
              <a:gs pos="88000">
                <a:srgbClr val="ECF0F9"/>
              </a:gs>
              <a:gs pos="28000">
                <a:srgbClr val="FFFFFF"/>
              </a:gs>
            </a:gsLst>
            <a:lin ang="10800000" scaled="1"/>
            <a:tileRect/>
          </a:gradFill>
        </p:spPr>
        <p:txBody>
          <a:bodyPr wrap="square" lIns="121937" tIns="60968" rIns="121937" bIns="60968" rtlCol="0" anchor="ctr">
            <a:spAutoFit/>
          </a:bodyPr>
          <a:lstStyle/>
          <a:p>
            <a:pPr algn="ctr"/>
            <a:endParaRPr lang="en-US" altLang="zh-CN" sz="2400" dirty="0" smtClean="0"/>
          </a:p>
        </p:txBody>
      </p:sp>
      <p:sp>
        <p:nvSpPr>
          <p:cNvPr id="9" name="文本框 8"/>
          <p:cNvSpPr txBox="1"/>
          <p:nvPr/>
        </p:nvSpPr>
        <p:spPr>
          <a:xfrm>
            <a:off x="714840" y="959519"/>
            <a:ext cx="5975350" cy="460375"/>
          </a:xfrm>
          <a:prstGeom prst="rect">
            <a:avLst/>
          </a:prstGeom>
          <a:noFill/>
        </p:spPr>
        <p:txBody>
          <a:bodyPr wrap="none" rtlCol="0" anchor="t">
            <a:spAutoFit/>
          </a:bodyPr>
          <a:lstStyle/>
          <a:p>
            <a:r>
              <a:rPr lang="en-US" altLang="zh-CN" sz="2400" dirty="0">
                <a:latin typeface="微软雅黑" panose="020B0503020204020204" charset="-122"/>
                <a:ea typeface="微软雅黑" panose="020B0503020204020204" charset="-122"/>
                <a:sym typeface="+mn-ea"/>
              </a:rPr>
              <a:t>02.</a:t>
            </a:r>
            <a:r>
              <a:rPr sz="2400" dirty="0">
                <a:latin typeface="微软雅黑" panose="020B0503020204020204" charset="-122"/>
                <a:ea typeface="微软雅黑" panose="020B0503020204020204" charset="-122"/>
                <a:sym typeface="+mn-ea"/>
              </a:rPr>
              <a:t>大纲预览透视文献，  章节片段一键直达</a:t>
            </a:r>
            <a:endParaRPr lang="zh-CN" altLang="en-US" sz="2400" dirty="0">
              <a:latin typeface="微软雅黑" panose="020B0503020204020204" charset="-122"/>
              <a:ea typeface="微软雅黑" panose="020B0503020204020204" charset="-122"/>
              <a:sym typeface="+mn-ea"/>
            </a:endParaRPr>
          </a:p>
        </p:txBody>
      </p:sp>
      <p:grpSp>
        <p:nvGrpSpPr>
          <p:cNvPr id="11" name="组合 10"/>
          <p:cNvGrpSpPr/>
          <p:nvPr/>
        </p:nvGrpSpPr>
        <p:grpSpPr>
          <a:xfrm>
            <a:off x="10487479" y="140714"/>
            <a:ext cx="1475868" cy="990970"/>
            <a:chOff x="10437622" y="258736"/>
            <a:chExt cx="1382804" cy="1137957"/>
          </a:xfrm>
        </p:grpSpPr>
        <p:sp>
          <p:nvSpPr>
            <p:cNvPr id="12" name="云形标注 11"/>
            <p:cNvSpPr/>
            <p:nvPr/>
          </p:nvSpPr>
          <p:spPr>
            <a:xfrm rot="1066184">
              <a:off x="10437622" y="258736"/>
              <a:ext cx="1382804" cy="1137957"/>
            </a:xfrm>
            <a:prstGeom prst="cloudCallout">
              <a:avLst>
                <a:gd name="adj1" fmla="val -23396"/>
                <a:gd name="adj2" fmla="val 806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 name="文本框 12"/>
            <p:cNvSpPr txBox="1"/>
            <p:nvPr/>
          </p:nvSpPr>
          <p:spPr>
            <a:xfrm>
              <a:off x="10564390" y="602484"/>
              <a:ext cx="1218585" cy="457929"/>
            </a:xfrm>
            <a:prstGeom prst="rect">
              <a:avLst/>
            </a:prstGeom>
            <a:noFill/>
          </p:spPr>
          <p:txBody>
            <a:bodyPr wrap="square" rtlCol="0">
              <a:spAutoFit/>
            </a:bodyPr>
            <a:lstStyle/>
            <a:p>
              <a:r>
                <a:rPr lang="zh-CN" altLang="en-US" sz="2000" dirty="0">
                  <a:solidFill>
                    <a:schemeClr val="bg1"/>
                  </a:solidFill>
                  <a:latin typeface="微软雅黑" panose="020B0503020204020204" charset="-122"/>
                  <a:ea typeface="微软雅黑" panose="020B0503020204020204" charset="-122"/>
                </a:rPr>
                <a:t>透视阅读</a:t>
              </a:r>
              <a:endParaRPr lang="zh-CN" altLang="en-US" sz="2000" dirty="0">
                <a:solidFill>
                  <a:schemeClr val="bg1"/>
                </a:solidFill>
                <a:latin typeface="微软雅黑" panose="020B0503020204020204" charset="-122"/>
                <a:ea typeface="微软雅黑" panose="020B0503020204020204" charset="-122"/>
              </a:endParaRPr>
            </a:p>
          </p:txBody>
        </p:sp>
      </p:grpSp>
      <p:pic>
        <p:nvPicPr>
          <p:cNvPr id="14" name="图片 13"/>
          <p:cNvPicPr>
            <a:picLocks noChangeAspect="1"/>
          </p:cNvPicPr>
          <p:nvPr/>
        </p:nvPicPr>
        <p:blipFill>
          <a:blip r:embed="rId5"/>
          <a:srcRect/>
          <a:stretch>
            <a:fillRect/>
          </a:stretch>
        </p:blipFill>
        <p:spPr>
          <a:xfrm>
            <a:off x="943149" y="1417199"/>
            <a:ext cx="9766819" cy="5197691"/>
          </a:xfrm>
          <a:custGeom>
            <a:avLst/>
            <a:gdLst>
              <a:gd name="connsiteX0" fmla="*/ 0 w 9770155"/>
              <a:gd name="connsiteY0" fmla="*/ 0 h 5199466"/>
              <a:gd name="connsiteX1" fmla="*/ 9770155 w 9770155"/>
              <a:gd name="connsiteY1" fmla="*/ 0 h 5199466"/>
              <a:gd name="connsiteX2" fmla="*/ 9770155 w 9770155"/>
              <a:gd name="connsiteY2" fmla="*/ 5199466 h 5199466"/>
              <a:gd name="connsiteX3" fmla="*/ 7433356 w 9770155"/>
              <a:gd name="connsiteY3" fmla="*/ 5199466 h 5199466"/>
              <a:gd name="connsiteX4" fmla="*/ 7433356 w 9770155"/>
              <a:gd name="connsiteY4" fmla="*/ 644485 h 5199466"/>
              <a:gd name="connsiteX5" fmla="*/ 1977464 w 9770155"/>
              <a:gd name="connsiteY5" fmla="*/ 644485 h 5199466"/>
              <a:gd name="connsiteX6" fmla="*/ 1977464 w 9770155"/>
              <a:gd name="connsiteY6" fmla="*/ 5199466 h 5199466"/>
              <a:gd name="connsiteX7" fmla="*/ 0 w 9770155"/>
              <a:gd name="connsiteY7" fmla="*/ 5199466 h 5199466"/>
              <a:gd name="connsiteX8" fmla="*/ 0 w 9770155"/>
              <a:gd name="connsiteY8" fmla="*/ 0 h 51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0155" h="5199466">
                <a:moveTo>
                  <a:pt x="0" y="0"/>
                </a:moveTo>
                <a:lnTo>
                  <a:pt x="9770155" y="0"/>
                </a:lnTo>
                <a:lnTo>
                  <a:pt x="9770155" y="5199466"/>
                </a:lnTo>
                <a:lnTo>
                  <a:pt x="7433356" y="5199466"/>
                </a:lnTo>
                <a:lnTo>
                  <a:pt x="7433356" y="644485"/>
                </a:lnTo>
                <a:lnTo>
                  <a:pt x="1977464" y="644485"/>
                </a:lnTo>
                <a:lnTo>
                  <a:pt x="1977464" y="5199466"/>
                </a:lnTo>
                <a:lnTo>
                  <a:pt x="0" y="5199466"/>
                </a:lnTo>
                <a:lnTo>
                  <a:pt x="0" y="0"/>
                </a:lnTo>
                <a:close/>
              </a:path>
            </a:pathLst>
          </a:custGeom>
        </p:spPr>
      </p:pic>
      <p:pic>
        <p:nvPicPr>
          <p:cNvPr id="15" name="图片 14"/>
          <p:cNvPicPr>
            <a:picLocks noChangeAspect="1"/>
          </p:cNvPicPr>
          <p:nvPr/>
        </p:nvPicPr>
        <p:blipFill>
          <a:blip r:embed="rId5"/>
          <a:srcRect l="20240" t="100000" r="23918" b="-4659"/>
          <a:stretch>
            <a:fillRect/>
          </a:stretch>
        </p:blipFill>
        <p:spPr>
          <a:xfrm>
            <a:off x="2919937" y="6614889"/>
            <a:ext cx="5454030" cy="242152"/>
          </a:xfrm>
          <a:custGeom>
            <a:avLst/>
            <a:gdLst>
              <a:gd name="connsiteX0" fmla="*/ 0 w 5455892"/>
              <a:gd name="connsiteY0" fmla="*/ 0 h 242234"/>
              <a:gd name="connsiteX1" fmla="*/ 5455892 w 5455892"/>
              <a:gd name="connsiteY1" fmla="*/ 0 h 242234"/>
              <a:gd name="connsiteX2" fmla="*/ 5455892 w 5455892"/>
              <a:gd name="connsiteY2" fmla="*/ 242234 h 242234"/>
              <a:gd name="connsiteX3" fmla="*/ 0 w 5455892"/>
              <a:gd name="connsiteY3" fmla="*/ 242234 h 242234"/>
              <a:gd name="connsiteX4" fmla="*/ 0 w 5455892"/>
              <a:gd name="connsiteY4" fmla="*/ 0 h 24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5892" h="242234">
                <a:moveTo>
                  <a:pt x="0" y="0"/>
                </a:moveTo>
                <a:lnTo>
                  <a:pt x="5455892" y="0"/>
                </a:lnTo>
                <a:lnTo>
                  <a:pt x="5455892" y="242234"/>
                </a:lnTo>
                <a:lnTo>
                  <a:pt x="0" y="242234"/>
                </a:lnTo>
                <a:lnTo>
                  <a:pt x="0" y="0"/>
                </a:lnTo>
                <a:close/>
              </a:path>
            </a:pathLst>
          </a:custGeom>
        </p:spPr>
      </p:pic>
      <p:sp>
        <p:nvSpPr>
          <p:cNvPr id="16" name="矩形 15"/>
          <p:cNvSpPr/>
          <p:nvPr/>
        </p:nvSpPr>
        <p:spPr>
          <a:xfrm>
            <a:off x="1030069" y="1828911"/>
            <a:ext cx="1881338" cy="47938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3200" noProof="1">
              <a:solidFill>
                <a:prstClr val="white"/>
              </a:solidFill>
              <a:latin typeface="微软雅黑" panose="020B0503020204020204" charset="-122"/>
              <a:ea typeface="微软雅黑" panose="020B0503020204020204" charset="-122"/>
            </a:endParaRPr>
          </a:p>
        </p:txBody>
      </p:sp>
      <p:sp>
        <p:nvSpPr>
          <p:cNvPr id="17" name="矩形标注 16"/>
          <p:cNvSpPr/>
          <p:nvPr/>
        </p:nvSpPr>
        <p:spPr>
          <a:xfrm>
            <a:off x="3395528" y="1475467"/>
            <a:ext cx="2490644" cy="799952"/>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en-US" altLang="zh-CN" sz="1395" noProof="1">
                <a:solidFill>
                  <a:srgbClr val="FF0000"/>
                </a:solidFill>
                <a:latin typeface="微软雅黑" panose="020B0503020204020204" charset="-122"/>
                <a:ea typeface="微软雅黑" panose="020B0503020204020204" charset="-122"/>
              </a:rPr>
              <a:t> </a:t>
            </a:r>
            <a:r>
              <a:rPr lang="zh-CN" altLang="en-US" sz="1395" noProof="1">
                <a:solidFill>
                  <a:srgbClr val="FF0000"/>
                </a:solidFill>
                <a:latin typeface="微软雅黑" panose="020B0503020204020204" charset="-122"/>
                <a:ea typeface="微软雅黑" panose="020B0503020204020204" charset="-122"/>
              </a:rPr>
              <a:t>左侧的目录章节，可以帮助用户快速了解该本书的整体研究脉络。</a:t>
            </a:r>
            <a:endParaRPr lang="zh-CN" altLang="en-US" sz="1395" noProof="1">
              <a:solidFill>
                <a:srgbClr val="FF0000"/>
              </a:solidFill>
              <a:latin typeface="微软雅黑" panose="020B0503020204020204" charset="-122"/>
              <a:ea typeface="微软雅黑" panose="020B0503020204020204" charset="-122"/>
            </a:endParaRPr>
          </a:p>
        </p:txBody>
      </p:sp>
      <p:sp>
        <p:nvSpPr>
          <p:cNvPr id="18" name="矩形 17"/>
          <p:cNvSpPr/>
          <p:nvPr/>
        </p:nvSpPr>
        <p:spPr>
          <a:xfrm flipH="1" flipV="1">
            <a:off x="1135311" y="5367742"/>
            <a:ext cx="1536487" cy="3142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205" noProof="1">
              <a:latin typeface="微软雅黑" panose="020B0503020204020204" charset="-122"/>
              <a:ea typeface="微软雅黑" panose="020B0503020204020204" charset="-122"/>
            </a:endParaRPr>
          </a:p>
        </p:txBody>
      </p:sp>
      <p:sp>
        <p:nvSpPr>
          <p:cNvPr id="19" name="矩形 15"/>
          <p:cNvSpPr/>
          <p:nvPr/>
        </p:nvSpPr>
        <p:spPr>
          <a:xfrm>
            <a:off x="7774633" y="3361664"/>
            <a:ext cx="2596693" cy="154411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buFont typeface="Arial" panose="020B0604020202020204" pitchFamily="34" charset="0"/>
              <a:buNone/>
              <a:defRPr/>
            </a:pPr>
            <a:r>
              <a:rPr lang="zh-CN" altLang="en-US" sz="1600" noProof="1">
                <a:latin typeface="微软雅黑" panose="020B0503020204020204" charset="-122"/>
                <a:ea typeface="微软雅黑" panose="020B0503020204020204" charset="-122"/>
              </a:rPr>
              <a:t>点击左侧的章节导航，中间模块的对应切换可以让用户便捷获取对应章节内容展开粗读，快速了解全书主旨大意。</a:t>
            </a:r>
            <a:endParaRPr lang="zh-CN" altLang="en-US" sz="1600" noProof="1">
              <a:latin typeface="微软雅黑" panose="020B0503020204020204" charset="-122"/>
              <a:ea typeface="微软雅黑" panose="020B0503020204020204" charset="-122"/>
            </a:endParaRPr>
          </a:p>
        </p:txBody>
      </p:sp>
      <p:sp>
        <p:nvSpPr>
          <p:cNvPr id="20" name="文本框 19"/>
          <p:cNvSpPr txBox="1"/>
          <p:nvPr/>
        </p:nvSpPr>
        <p:spPr>
          <a:xfrm>
            <a:off x="989965" y="167005"/>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2</a:t>
            </a:r>
            <a:r>
              <a:rPr lang="zh-CN" altLang="en-US" sz="2800" b="1" spc="100" dirty="0">
                <a:solidFill>
                  <a:schemeClr val="accent1"/>
                </a:solidFill>
                <a:latin typeface="微软雅黑" panose="020B0503020204020204" charset="-122"/>
                <a:ea typeface="微软雅黑" panose="020B0503020204020204" charset="-122"/>
              </a:rPr>
              <a:t>、读</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遍读文中珠玉</a:t>
            </a:r>
            <a:endParaRPr lang="zh-CN" altLang="en-US" sz="2800" b="1" spc="100" dirty="0">
              <a:solidFill>
                <a:schemeClr val="accent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50" presetClass="entr" presetSubtype="0" decel="100000" fill="hold" grpId="0" nodeType="afterEffect">
                                  <p:stCondLst>
                                    <p:cond delay="0"/>
                                  </p:stCondLst>
                                  <p:childTnLst>
                                    <p:set>
                                      <p:cBhvr>
                                        <p:cTn id="28" dur="1000"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strVal val="#ppt_w+.3"/>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Effect transition="in" filter="fade">
                                      <p:cBhvr>
                                        <p:cTn id="3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P spid="1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1647" y="2304842"/>
            <a:ext cx="2132566" cy="224536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endParaRPr lang="en-US" altLang="zh-CN"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笔记混乱</a:t>
            </a:r>
            <a:endParaRPr lang="en-US" altLang="zh-CN"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素材摘抄繁琐</a:t>
            </a:r>
            <a:endParaRPr lang="zh-CN" altLang="en-US"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整理笔记费时</a:t>
            </a:r>
            <a:endParaRPr lang="en-US" altLang="zh-CN"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学习效率低</a:t>
            </a:r>
            <a:endParaRPr lang="en-US" altLang="zh-CN" sz="2000" dirty="0">
              <a:solidFill>
                <a:srgbClr val="C00000"/>
              </a:solidFill>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1"/>
          <a:stretch>
            <a:fillRect/>
          </a:stretch>
        </p:blipFill>
        <p:spPr>
          <a:xfrm>
            <a:off x="513838" y="1246349"/>
            <a:ext cx="4276470" cy="5076809"/>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650" y="1246348"/>
            <a:ext cx="3887146" cy="5167139"/>
          </a:xfrm>
          <a:prstGeom prst="rect">
            <a:avLst/>
          </a:prstGeom>
        </p:spPr>
      </p:pic>
      <p:grpSp>
        <p:nvGrpSpPr>
          <p:cNvPr id="31" name="组合 30"/>
          <p:cNvGrpSpPr/>
          <p:nvPr/>
        </p:nvGrpSpPr>
        <p:grpSpPr>
          <a:xfrm>
            <a:off x="10487479" y="129923"/>
            <a:ext cx="1475868" cy="990970"/>
            <a:chOff x="10437622" y="258736"/>
            <a:chExt cx="1382804" cy="1137957"/>
          </a:xfrm>
        </p:grpSpPr>
        <p:sp>
          <p:nvSpPr>
            <p:cNvPr id="33" name="云形标注 32"/>
            <p:cNvSpPr/>
            <p:nvPr/>
          </p:nvSpPr>
          <p:spPr>
            <a:xfrm rot="1066184">
              <a:off x="10437622" y="258736"/>
              <a:ext cx="1382804" cy="1137957"/>
            </a:xfrm>
            <a:prstGeom prst="cloudCallout">
              <a:avLst>
                <a:gd name="adj1" fmla="val -23396"/>
                <a:gd name="adj2" fmla="val 806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6" name="文本框 35"/>
            <p:cNvSpPr txBox="1"/>
            <p:nvPr/>
          </p:nvSpPr>
          <p:spPr>
            <a:xfrm>
              <a:off x="10564390" y="602484"/>
              <a:ext cx="1218585" cy="457929"/>
            </a:xfrm>
            <a:prstGeom prst="rect">
              <a:avLst/>
            </a:prstGeom>
            <a:noFill/>
          </p:spPr>
          <p:txBody>
            <a:bodyPr wrap="square" rtlCol="0">
              <a:spAutoFit/>
            </a:bodyPr>
            <a:lstStyle/>
            <a:p>
              <a:r>
                <a:rPr lang="zh-CN" altLang="en-US" sz="2000" dirty="0">
                  <a:solidFill>
                    <a:schemeClr val="bg1"/>
                  </a:solidFill>
                  <a:latin typeface="微软雅黑" panose="020B0503020204020204" charset="-122"/>
                  <a:ea typeface="微软雅黑" panose="020B0503020204020204" charset="-122"/>
                </a:rPr>
                <a:t>批注阅读</a:t>
              </a:r>
              <a:endParaRPr lang="zh-CN" altLang="en-US" sz="2000" dirty="0">
                <a:solidFill>
                  <a:schemeClr val="bg1"/>
                </a:solidFill>
                <a:latin typeface="微软雅黑" panose="020B0503020204020204" charset="-122"/>
                <a:ea typeface="微软雅黑" panose="020B0503020204020204" charset="-122"/>
              </a:endParaRPr>
            </a:p>
          </p:txBody>
        </p:sp>
      </p:grpSp>
      <p:sp>
        <p:nvSpPr>
          <p:cNvPr id="3" name="矩形 2"/>
          <p:cNvSpPr/>
          <p:nvPr/>
        </p:nvSpPr>
        <p:spPr>
          <a:xfrm>
            <a:off x="103505" y="92075"/>
            <a:ext cx="1170305" cy="64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989965" y="167005"/>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2</a:t>
            </a:r>
            <a:r>
              <a:rPr lang="zh-CN" altLang="en-US" sz="2800" b="1" spc="100" dirty="0">
                <a:solidFill>
                  <a:schemeClr val="accent1"/>
                </a:solidFill>
                <a:latin typeface="微软雅黑" panose="020B0503020204020204" charset="-122"/>
                <a:ea typeface="微软雅黑" panose="020B0503020204020204" charset="-122"/>
              </a:rPr>
              <a:t>、读</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遍读文中珠玉</a:t>
            </a:r>
            <a:endParaRPr lang="zh-CN" altLang="en-US" sz="2800" b="1" spc="100" dirty="0">
              <a:solidFill>
                <a:schemeClr val="accent1"/>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bwMode="auto">
          <a:xfrm>
            <a:off x="2161021" y="1690739"/>
            <a:ext cx="7395226" cy="4367308"/>
            <a:chOff x="3775" y="1327"/>
            <a:chExt cx="16382" cy="9672"/>
          </a:xfrm>
        </p:grpSpPr>
        <p:pic>
          <p:nvPicPr>
            <p:cNvPr id="99331"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775" y="1327"/>
              <a:ext cx="16382" cy="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图片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 y="2110"/>
              <a:ext cx="395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矩形 10"/>
          <p:cNvSpPr/>
          <p:nvPr/>
        </p:nvSpPr>
        <p:spPr>
          <a:xfrm>
            <a:off x="4786179" y="2906021"/>
            <a:ext cx="253913" cy="26343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05" noProof="1">
              <a:latin typeface="微软雅黑" panose="020B0503020204020204" charset="-122"/>
              <a:ea typeface="微软雅黑" panose="020B0503020204020204" charset="-122"/>
              <a:cs typeface="+mn-ea"/>
            </a:endParaRPr>
          </a:p>
        </p:txBody>
      </p:sp>
      <p:pic>
        <p:nvPicPr>
          <p:cNvPr id="12" name="图片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329" y="2233393"/>
            <a:ext cx="2932699" cy="328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bwMode="auto">
          <a:xfrm>
            <a:off x="1870880" y="1676771"/>
            <a:ext cx="7395226" cy="4394287"/>
            <a:chOff x="3774" y="11740"/>
            <a:chExt cx="16382" cy="9736"/>
          </a:xfrm>
        </p:grpSpPr>
        <p:pic>
          <p:nvPicPr>
            <p:cNvPr id="99336" name="图片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 y="11740"/>
              <a:ext cx="16383" cy="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图片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 y="12562"/>
              <a:ext cx="395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矩形 15"/>
          <p:cNvSpPr/>
          <p:nvPr/>
        </p:nvSpPr>
        <p:spPr>
          <a:xfrm>
            <a:off x="4495437" y="4220349"/>
            <a:ext cx="1717088" cy="774436"/>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140" noProof="1">
                <a:solidFill>
                  <a:srgbClr val="5F5F5F"/>
                </a:solidFill>
                <a:latin typeface="微软雅黑" panose="020B0503020204020204" charset="-122"/>
                <a:ea typeface="微软雅黑" panose="020B0503020204020204" charset="-122"/>
                <a:cs typeface="+mn-ea"/>
              </a:rPr>
              <a:t>相关学习笔记，可自动插入原文对应模块</a:t>
            </a:r>
            <a:endParaRPr lang="zh-CN" altLang="en-US" sz="1140" noProof="1">
              <a:solidFill>
                <a:srgbClr val="5F5F5F"/>
              </a:solidFill>
              <a:latin typeface="微软雅黑" panose="020B0503020204020204" charset="-122"/>
              <a:ea typeface="微软雅黑" panose="020B0503020204020204" charset="-122"/>
              <a:cs typeface="+mn-ea"/>
            </a:endParaRPr>
          </a:p>
        </p:txBody>
      </p:sp>
      <p:sp>
        <p:nvSpPr>
          <p:cNvPr id="22" name="矩形 21"/>
          <p:cNvSpPr>
            <a:spLocks noChangeArrowheads="1"/>
          </p:cNvSpPr>
          <p:nvPr/>
        </p:nvSpPr>
        <p:spPr bwMode="auto">
          <a:xfrm>
            <a:off x="7666179" y="2312827"/>
            <a:ext cx="1890067" cy="1682176"/>
          </a:xfrm>
          <a:prstGeom prst="rect">
            <a:avLst/>
          </a:prstGeom>
          <a:noFill/>
          <a:ln w="28575">
            <a:solidFill>
              <a:srgbClr val="E46C0A"/>
            </a:solidFill>
            <a:rou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600">
              <a:solidFill>
                <a:srgbClr val="000000"/>
              </a:solidFill>
              <a:latin typeface="微软雅黑" panose="020B0503020204020204" charset="-122"/>
              <a:ea typeface="微软雅黑" panose="020B0503020204020204" charset="-122"/>
            </a:endParaRPr>
          </a:p>
        </p:txBody>
      </p:sp>
      <p:sp>
        <p:nvSpPr>
          <p:cNvPr id="23" name="矩形 15"/>
          <p:cNvSpPr/>
          <p:nvPr/>
        </p:nvSpPr>
        <p:spPr>
          <a:xfrm>
            <a:off x="5984003" y="2522304"/>
            <a:ext cx="1861501" cy="776023"/>
          </a:xfrm>
          <a:prstGeom prst="rect">
            <a:avLst/>
          </a:prstGeom>
        </p:spPr>
        <p:style>
          <a:lnRef idx="1">
            <a:srgbClr val="C15011"/>
          </a:lnRef>
          <a:fillRef idx="2">
            <a:srgbClr val="C15011"/>
          </a:fillRef>
          <a:effectRef idx="1">
            <a:srgbClr val="C15011"/>
          </a:effectRef>
          <a:fontRef idx="minor">
            <a:srgbClr val="5F5F5F"/>
          </a:fontRef>
        </p:style>
        <p:txBody>
          <a:bodyPr anchor="ctr"/>
          <a:lstStyle/>
          <a:p>
            <a:pPr algn="ctr" fontAlgn="auto">
              <a:buFont typeface="Arial" panose="020B0604020202020204" pitchFamily="34" charset="0"/>
              <a:buNone/>
              <a:defRPr/>
            </a:pPr>
            <a:r>
              <a:rPr lang="zh-CN" altLang="en-US" sz="1140" noProof="1">
                <a:latin typeface="微软雅黑" panose="020B0503020204020204" charset="-122"/>
                <a:ea typeface="微软雅黑" panose="020B0503020204020204" charset="-122"/>
                <a:cs typeface="+mn-ea"/>
              </a:rPr>
              <a:t>右侧我的笔记模块，也会自动做实时更新。</a:t>
            </a:r>
            <a:endParaRPr lang="zh-CN" altLang="en-US" sz="1140" noProof="1">
              <a:latin typeface="微软雅黑" panose="020B0503020204020204" charset="-122"/>
              <a:ea typeface="微软雅黑" panose="020B0503020204020204" charset="-122"/>
              <a:cs typeface="+mn-ea"/>
            </a:endParaRPr>
          </a:p>
        </p:txBody>
      </p:sp>
      <p:grpSp>
        <p:nvGrpSpPr>
          <p:cNvPr id="24" name="组合 23"/>
          <p:cNvGrpSpPr/>
          <p:nvPr/>
        </p:nvGrpSpPr>
        <p:grpSpPr bwMode="auto">
          <a:xfrm>
            <a:off x="2161021" y="1618684"/>
            <a:ext cx="7395226" cy="4394286"/>
            <a:chOff x="3774" y="1262"/>
            <a:chExt cx="16382" cy="9736"/>
          </a:xfrm>
        </p:grpSpPr>
        <p:pic>
          <p:nvPicPr>
            <p:cNvPr id="99343" name="图片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4" y="1262"/>
              <a:ext cx="16383" cy="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4" name="图片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 y="2129"/>
              <a:ext cx="395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矩形 29"/>
          <p:cNvSpPr/>
          <p:nvPr/>
        </p:nvSpPr>
        <p:spPr>
          <a:xfrm>
            <a:off x="4612872" y="3066632"/>
            <a:ext cx="338021" cy="326913"/>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05" noProof="1">
              <a:latin typeface="微软雅黑" panose="020B0503020204020204" charset="-122"/>
              <a:ea typeface="微软雅黑" panose="020B0503020204020204" charset="-122"/>
              <a:cs typeface="+mn-ea"/>
            </a:endParaRPr>
          </a:p>
        </p:txBody>
      </p:sp>
      <p:pic>
        <p:nvPicPr>
          <p:cNvPr id="32" name="图片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3743" y="2312827"/>
            <a:ext cx="2372502" cy="381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3855893" y="3452263"/>
            <a:ext cx="3426244" cy="1258458"/>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05" noProof="1">
              <a:latin typeface="微软雅黑" panose="020B0503020204020204" charset="-122"/>
              <a:ea typeface="微软雅黑" panose="020B0503020204020204" charset="-122"/>
              <a:cs typeface="+mn-ea"/>
            </a:endParaRPr>
          </a:p>
        </p:txBody>
      </p:sp>
      <p:grpSp>
        <p:nvGrpSpPr>
          <p:cNvPr id="31" name="组合 30"/>
          <p:cNvGrpSpPr/>
          <p:nvPr/>
        </p:nvGrpSpPr>
        <p:grpSpPr>
          <a:xfrm>
            <a:off x="10487479" y="129923"/>
            <a:ext cx="1475868" cy="990970"/>
            <a:chOff x="10437622" y="258736"/>
            <a:chExt cx="1382804" cy="1137957"/>
          </a:xfrm>
        </p:grpSpPr>
        <p:sp>
          <p:nvSpPr>
            <p:cNvPr id="33" name="云形标注 32"/>
            <p:cNvSpPr/>
            <p:nvPr/>
          </p:nvSpPr>
          <p:spPr>
            <a:xfrm rot="1066184">
              <a:off x="10437622" y="258736"/>
              <a:ext cx="1382804" cy="1137957"/>
            </a:xfrm>
            <a:prstGeom prst="cloudCallout">
              <a:avLst>
                <a:gd name="adj1" fmla="val -23396"/>
                <a:gd name="adj2" fmla="val 806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6" name="文本框 35"/>
            <p:cNvSpPr txBox="1"/>
            <p:nvPr/>
          </p:nvSpPr>
          <p:spPr>
            <a:xfrm>
              <a:off x="10564390" y="602484"/>
              <a:ext cx="1218585" cy="457929"/>
            </a:xfrm>
            <a:prstGeom prst="rect">
              <a:avLst/>
            </a:prstGeom>
            <a:noFill/>
          </p:spPr>
          <p:txBody>
            <a:bodyPr wrap="square" rtlCol="0">
              <a:spAutoFit/>
            </a:bodyPr>
            <a:lstStyle/>
            <a:p>
              <a:r>
                <a:rPr lang="zh-CN" altLang="en-US" sz="2000" dirty="0">
                  <a:solidFill>
                    <a:schemeClr val="bg1"/>
                  </a:solidFill>
                  <a:latin typeface="微软雅黑" panose="020B0503020204020204" charset="-122"/>
                  <a:ea typeface="微软雅黑" panose="020B0503020204020204" charset="-122"/>
                </a:rPr>
                <a:t>批注阅读</a:t>
              </a:r>
              <a:endParaRPr lang="zh-CN" altLang="en-US" sz="2000" dirty="0">
                <a:solidFill>
                  <a:schemeClr val="bg1"/>
                </a:solidFill>
                <a:latin typeface="微软雅黑" panose="020B0503020204020204" charset="-122"/>
                <a:ea typeface="微软雅黑" panose="020B0503020204020204" charset="-122"/>
              </a:endParaRPr>
            </a:p>
          </p:txBody>
        </p:sp>
      </p:grpSp>
      <p:sp>
        <p:nvSpPr>
          <p:cNvPr id="3" name="文本框 2"/>
          <p:cNvSpPr txBox="1"/>
          <p:nvPr/>
        </p:nvSpPr>
        <p:spPr>
          <a:xfrm>
            <a:off x="1229944" y="945340"/>
            <a:ext cx="5185410" cy="460375"/>
          </a:xfrm>
          <a:prstGeom prst="rect">
            <a:avLst/>
          </a:prstGeom>
          <a:noFill/>
        </p:spPr>
        <p:txBody>
          <a:bodyPr wrap="none" rtlCol="0" anchor="t">
            <a:spAutoFit/>
          </a:bodyPr>
          <a:lstStyle/>
          <a:p>
            <a:r>
              <a:rPr lang="en-US" sz="2400" dirty="0">
                <a:latin typeface="微软雅黑" panose="020B0503020204020204" charset="-122"/>
                <a:ea typeface="微软雅黑" panose="020B0503020204020204" charset="-122"/>
                <a:sym typeface="+mn-ea"/>
              </a:rPr>
              <a:t>03.</a:t>
            </a:r>
            <a:r>
              <a:rPr sz="2400" dirty="0">
                <a:latin typeface="微软雅黑" panose="020B0503020204020204" charset="-122"/>
                <a:ea typeface="微软雅黑" panose="020B0503020204020204" charset="-122"/>
                <a:sym typeface="+mn-ea"/>
              </a:rPr>
              <a:t>理清思路重点摘取，随手批注对话</a:t>
            </a:r>
            <a:endParaRPr lang="zh-CN" altLang="en-US" sz="2400" dirty="0">
              <a:latin typeface="微软雅黑" panose="020B0503020204020204" charset="-122"/>
              <a:ea typeface="微软雅黑" panose="020B0503020204020204" charset="-122"/>
              <a:sym typeface="+mn-ea"/>
            </a:endParaRPr>
          </a:p>
        </p:txBody>
      </p:sp>
      <p:sp>
        <p:nvSpPr>
          <p:cNvPr id="5" name="矩形 4"/>
          <p:cNvSpPr/>
          <p:nvPr/>
        </p:nvSpPr>
        <p:spPr>
          <a:xfrm>
            <a:off x="505460" y="182245"/>
            <a:ext cx="1250950" cy="474980"/>
          </a:xfrm>
          <a:prstGeom prst="rect">
            <a:avLst/>
          </a:prstGeom>
          <a:solidFill>
            <a:srgbClr val="E2E9F5"/>
          </a:solidFill>
        </p:spPr>
        <p:txBody>
          <a:bodyPr wrap="square" lIns="121960" tIns="60980" rIns="121960" bIns="60980">
            <a:spAutoFit/>
          </a:bodyPr>
          <a:lstStyle/>
          <a:p>
            <a:endParaRPr lang="zh-CN" altLang="en-US"/>
          </a:p>
        </p:txBody>
      </p:sp>
      <p:sp>
        <p:nvSpPr>
          <p:cNvPr id="20" name="文本框 19"/>
          <p:cNvSpPr txBox="1"/>
          <p:nvPr/>
        </p:nvSpPr>
        <p:spPr>
          <a:xfrm>
            <a:off x="989965" y="167005"/>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2</a:t>
            </a:r>
            <a:r>
              <a:rPr lang="zh-CN" altLang="en-US" sz="2800" b="1" spc="100" dirty="0">
                <a:solidFill>
                  <a:schemeClr val="accent1"/>
                </a:solidFill>
                <a:latin typeface="微软雅黑" panose="020B0503020204020204" charset="-122"/>
                <a:ea typeface="微软雅黑" panose="020B0503020204020204" charset="-122"/>
              </a:rPr>
              <a:t>、读</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遍读文中珠玉</a:t>
            </a:r>
            <a:endParaRPr lang="zh-CN" altLang="en-US" sz="2800" b="1" spc="100" dirty="0">
              <a:solidFill>
                <a:schemeClr val="accent1"/>
              </a:solidFill>
              <a:latin typeface="微软雅黑" panose="020B0503020204020204" charset="-122"/>
              <a:ea typeface="微软雅黑" panose="020B050302020402020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1+#ppt_h/2"/>
                                          </p:val>
                                        </p:tav>
                                        <p:tav tm="100000">
                                          <p:val>
                                            <p:strVal val="#ppt_y"/>
                                          </p:val>
                                        </p:tav>
                                      </p:tavLst>
                                    </p:anim>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50" presetClass="entr" presetSubtype="0" decel="10000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strVal val="#ppt_w+.3"/>
                                          </p:val>
                                        </p:tav>
                                        <p:tav tm="100000">
                                          <p:val>
                                            <p:strVal val="#ppt_w"/>
                                          </p:val>
                                        </p:tav>
                                      </p:tavLst>
                                    </p:anim>
                                    <p:anim calcmode="lin" valueType="num">
                                      <p:cBhvr>
                                        <p:cTn id="28" dur="1000" fill="hold"/>
                                        <p:tgtEl>
                                          <p:spTgt spid="23"/>
                                        </p:tgtEl>
                                        <p:attrNameLst>
                                          <p:attrName>ppt_h</p:attrName>
                                        </p:attrNameLst>
                                      </p:cBhvr>
                                      <p:tavLst>
                                        <p:tav tm="0">
                                          <p:val>
                                            <p:strVal val="#ppt_h"/>
                                          </p:val>
                                        </p:tav>
                                        <p:tav tm="100000">
                                          <p:val>
                                            <p:strVal val="#ppt_h"/>
                                          </p:val>
                                        </p:tav>
                                      </p:tavLst>
                                    </p:anim>
                                    <p:animEffect transition="in" filter="fade">
                                      <p:cBhvr>
                                        <p:cTn id="29" dur="1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ppt_x</p:attrName>
                                        </p:attrNameLst>
                                      </p:cBhvr>
                                      <p:tavLst>
                                        <p:tav tm="0">
                                          <p:val>
                                            <p:strVal val="#ppt_x"/>
                                          </p:val>
                                        </p:tav>
                                        <p:tav tm="100000">
                                          <p:val>
                                            <p:strVal val="#ppt_x"/>
                                          </p:val>
                                        </p:tav>
                                      </p:tavLst>
                                    </p:anim>
                                    <p:anim calcmode="lin" valueType="num">
                                      <p:cBhvr>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ppt_x</p:attrName>
                                        </p:attrNameLst>
                                      </p:cBhvr>
                                      <p:tavLst>
                                        <p:tav tm="0">
                                          <p:val>
                                            <p:strVal val="#ppt_x"/>
                                          </p:val>
                                        </p:tav>
                                        <p:tav tm="100000">
                                          <p:val>
                                            <p:strVal val="#ppt_x"/>
                                          </p:val>
                                        </p:tav>
                                      </p:tavLst>
                                    </p:anim>
                                    <p:anim calcmode="lin" valueType="num">
                                      <p:cBhvr>
                                        <p:cTn id="43" dur="500" fill="hold"/>
                                        <p:tgtEl>
                                          <p:spTgt spid="30"/>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 presetClass="entr" presetSubtype="2"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ppt_x</p:attrName>
                                        </p:attrNameLst>
                                      </p:cBhvr>
                                      <p:tavLst>
                                        <p:tav tm="0">
                                          <p:val>
                                            <p:strVal val="1+#ppt_w/2"/>
                                          </p:val>
                                        </p:tav>
                                        <p:tav tm="100000">
                                          <p:val>
                                            <p:strVal val="#ppt_x"/>
                                          </p:val>
                                        </p:tav>
                                      </p:tavLst>
                                    </p:anim>
                                    <p:anim calcmode="lin" valueType="num">
                                      <p:cBhvr>
                                        <p:cTn id="4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2" grpId="0" bldLvl="0" animBg="1"/>
      <p:bldP spid="23" grpId="0" bldLvl="0" animBg="1"/>
      <p:bldP spid="30" grpId="0" bldLvl="0" animBg="1"/>
      <p:bldP spid="34"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bg1"/>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6" name="文本框 5"/>
          <p:cNvSpPr txBox="1"/>
          <p:nvPr/>
        </p:nvSpPr>
        <p:spPr>
          <a:xfrm>
            <a:off x="1358610" y="801222"/>
            <a:ext cx="5749925" cy="460375"/>
          </a:xfrm>
          <a:prstGeom prst="rect">
            <a:avLst/>
          </a:prstGeom>
          <a:noFill/>
        </p:spPr>
        <p:txBody>
          <a:bodyPr wrap="none" rtlCol="0" anchor="t">
            <a:spAutoFit/>
          </a:bodyPr>
          <a:lstStyle/>
          <a:p>
            <a:pPr algn="ctr">
              <a:buFont typeface="Wingdings" panose="05000000000000000000" charset="0"/>
              <a:buNone/>
            </a:pPr>
            <a:r>
              <a:rPr lang="en-US" altLang="zh-CN" sz="2400" dirty="0">
                <a:sym typeface="+mn-ea"/>
              </a:rPr>
              <a:t>04.</a:t>
            </a:r>
            <a:r>
              <a:rPr sz="2400" dirty="0">
                <a:sym typeface="+mn-ea"/>
              </a:rPr>
              <a:t>疑点追踪全面掌握，知其然更知所以然</a:t>
            </a:r>
            <a:endParaRPr lang="zh-CN" altLang="en-US" sz="2400" dirty="0">
              <a:sym typeface="+mn-ea"/>
            </a:endParaRPr>
          </a:p>
        </p:txBody>
      </p:sp>
      <p:pic>
        <p:nvPicPr>
          <p:cNvPr id="18" name="图片 17"/>
          <p:cNvPicPr>
            <a:picLocks noChangeAspect="1"/>
          </p:cNvPicPr>
          <p:nvPr/>
        </p:nvPicPr>
        <p:blipFill>
          <a:blip r:embed="rId1"/>
          <a:stretch>
            <a:fillRect/>
          </a:stretch>
        </p:blipFill>
        <p:spPr>
          <a:xfrm>
            <a:off x="1556255" y="1261605"/>
            <a:ext cx="9806816" cy="5513642"/>
          </a:xfrm>
          <a:prstGeom prst="rect">
            <a:avLst/>
          </a:prstGeom>
        </p:spPr>
      </p:pic>
      <p:sp>
        <p:nvSpPr>
          <p:cNvPr id="16" name="矩形 15"/>
          <p:cNvSpPr/>
          <p:nvPr/>
        </p:nvSpPr>
        <p:spPr>
          <a:xfrm>
            <a:off x="5274638" y="1040482"/>
            <a:ext cx="3632276" cy="892665"/>
          </a:xfrm>
          <a:prstGeom prst="rect">
            <a:avLst/>
          </a:prstGeom>
          <a:solidFill>
            <a:srgbClr val="F79123"/>
          </a:solidFill>
          <a:ln w="9525">
            <a:noFill/>
          </a:ln>
        </p:spPr>
        <p:txBody>
          <a:bodyPr anchor="ctr"/>
          <a:lstStyle/>
          <a:p>
            <a:pPr fontAlgn="auto">
              <a:buFont typeface="Arial" panose="020B0604020202020204" pitchFamily="34" charset="0"/>
              <a:buNone/>
              <a:defRPr/>
            </a:pPr>
            <a:r>
              <a:rPr lang="zh-CN" altLang="en-US" sz="1600" noProof="1" smtClean="0">
                <a:solidFill>
                  <a:schemeClr val="bg1"/>
                </a:solidFill>
                <a:latin typeface="微软雅黑" panose="020B0503020204020204" charset="-122"/>
                <a:ea typeface="微软雅黑" panose="020B0503020204020204" charset="-122"/>
                <a:cs typeface="+mn-ea"/>
              </a:rPr>
              <a:t>提供作者、机构、基金、关键词及文献的知网节，一键链接，拓展阅读</a:t>
            </a:r>
            <a:endParaRPr lang="zh-CN" altLang="en-US" sz="1600" noProof="1">
              <a:solidFill>
                <a:schemeClr val="bg1"/>
              </a:solidFill>
              <a:latin typeface="微软雅黑" panose="020B0503020204020204" charset="-122"/>
              <a:ea typeface="微软雅黑" panose="020B0503020204020204" charset="-122"/>
              <a:cs typeface="+mn-ea"/>
            </a:endParaRPr>
          </a:p>
        </p:txBody>
      </p:sp>
      <p:sp>
        <p:nvSpPr>
          <p:cNvPr id="11" name="矩形 10"/>
          <p:cNvSpPr/>
          <p:nvPr/>
        </p:nvSpPr>
        <p:spPr>
          <a:xfrm>
            <a:off x="4797308" y="1824190"/>
            <a:ext cx="477674" cy="36976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10" noProof="1">
              <a:ea typeface="黑体" panose="02010609060101010101" charset="-122"/>
              <a:cs typeface="+mn-ea"/>
            </a:endParaRPr>
          </a:p>
        </p:txBody>
      </p:sp>
      <p:sp>
        <p:nvSpPr>
          <p:cNvPr id="76" name="矩形标注 75"/>
          <p:cNvSpPr/>
          <p:nvPr/>
        </p:nvSpPr>
        <p:spPr>
          <a:xfrm>
            <a:off x="5464390" y="1648433"/>
            <a:ext cx="3556373" cy="720479"/>
          </a:xfrm>
          <a:prstGeom prst="wedgeRectCallout">
            <a:avLst>
              <a:gd name="adj1" fmla="val 57129"/>
              <a:gd name="adj2" fmla="val 21178"/>
            </a:avLst>
          </a:prstGeom>
          <a:ln>
            <a:solidFill>
              <a:srgbClr val="00B050"/>
            </a:solidFill>
          </a:ln>
        </p:spPr>
        <p:style>
          <a:lnRef idx="2">
            <a:srgbClr val="5F5F5F"/>
          </a:lnRef>
          <a:fillRef idx="1">
            <a:srgbClr val="FFFFFF"/>
          </a:fillRef>
          <a:effectRef idx="0">
            <a:srgbClr val="5F5F5F"/>
          </a:effectRef>
          <a:fontRef idx="minor">
            <a:srgbClr val="5F5F5F"/>
          </a:fontRef>
        </p:style>
        <p:txBody>
          <a:bodyPr anchor="ctr"/>
          <a:lstStyle/>
          <a:p>
            <a:pPr algn="ctr" fontAlgn="auto">
              <a:buFont typeface="Arial" panose="020B0604020202020204" pitchFamily="34" charset="0"/>
              <a:buNone/>
              <a:defRPr/>
            </a:pPr>
            <a:r>
              <a:rPr lang="zh-CN" altLang="en-US" sz="1325" noProof="1">
                <a:solidFill>
                  <a:srgbClr val="FF0000"/>
                </a:solidFill>
                <a:cs typeface="+mn-ea"/>
              </a:rPr>
              <a:t>与该图书、文献有知识关联的参考文献与引证文献，直接显示页面右侧，点击即可查看原文，进行知识关联学习</a:t>
            </a:r>
            <a:r>
              <a:rPr lang="zh-CN" altLang="en-US" sz="1325" noProof="1">
                <a:solidFill>
                  <a:srgbClr val="FF0000"/>
                </a:solidFill>
                <a:latin typeface="微软雅黑" panose="020B0503020204020204" charset="-122"/>
                <a:cs typeface="+mn-ea"/>
                <a:sym typeface="黑体" panose="02010609060101010101" charset="-122"/>
              </a:rPr>
              <a:t>。</a:t>
            </a:r>
            <a:endParaRPr lang="zh-CN" altLang="en-US" sz="1325" noProof="1">
              <a:solidFill>
                <a:srgbClr val="FF0000"/>
              </a:solidFill>
              <a:latin typeface="微软雅黑" panose="020B0503020204020204" charset="-122"/>
              <a:cs typeface="+mn-ea"/>
              <a:sym typeface="黑体" panose="02010609060101010101" charset="-122"/>
            </a:endParaRPr>
          </a:p>
        </p:txBody>
      </p:sp>
      <p:grpSp>
        <p:nvGrpSpPr>
          <p:cNvPr id="13" name="组合 12"/>
          <p:cNvGrpSpPr/>
          <p:nvPr/>
        </p:nvGrpSpPr>
        <p:grpSpPr>
          <a:xfrm>
            <a:off x="10487478" y="140501"/>
            <a:ext cx="1475868" cy="990970"/>
            <a:chOff x="10437622" y="258736"/>
            <a:chExt cx="1382804" cy="1137957"/>
          </a:xfrm>
        </p:grpSpPr>
        <p:sp>
          <p:nvSpPr>
            <p:cNvPr id="14" name="云形标注 13"/>
            <p:cNvSpPr/>
            <p:nvPr/>
          </p:nvSpPr>
          <p:spPr>
            <a:xfrm rot="1066184">
              <a:off x="10437622" y="258736"/>
              <a:ext cx="1382804" cy="1137957"/>
            </a:xfrm>
            <a:prstGeom prst="cloudCallout">
              <a:avLst>
                <a:gd name="adj1" fmla="val -23396"/>
                <a:gd name="adj2" fmla="val 806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文本框 14"/>
            <p:cNvSpPr txBox="1"/>
            <p:nvPr/>
          </p:nvSpPr>
          <p:spPr>
            <a:xfrm>
              <a:off x="10564390" y="602484"/>
              <a:ext cx="1218585" cy="457929"/>
            </a:xfrm>
            <a:prstGeom prst="rect">
              <a:avLst/>
            </a:prstGeom>
            <a:noFill/>
          </p:spPr>
          <p:txBody>
            <a:bodyPr wrap="square" rtlCol="0">
              <a:spAutoFit/>
            </a:bodyPr>
            <a:lstStyle/>
            <a:p>
              <a:r>
                <a:rPr lang="zh-CN" altLang="en-US" sz="2000" dirty="0" smtClean="0">
                  <a:solidFill>
                    <a:schemeClr val="bg1"/>
                  </a:solidFill>
                </a:rPr>
                <a:t>延展阅读</a:t>
              </a:r>
              <a:endParaRPr lang="zh-CN" altLang="en-US" sz="2000" dirty="0">
                <a:solidFill>
                  <a:schemeClr val="bg1"/>
                </a:solidFill>
              </a:endParaRPr>
            </a:p>
          </p:txBody>
        </p:sp>
      </p:grpSp>
      <p:sp>
        <p:nvSpPr>
          <p:cNvPr id="20" name="矩形 19"/>
          <p:cNvSpPr/>
          <p:nvPr/>
        </p:nvSpPr>
        <p:spPr>
          <a:xfrm>
            <a:off x="9100262" y="2646148"/>
            <a:ext cx="2946823" cy="2275292"/>
          </a:xfrm>
          <a:prstGeom prst="rect">
            <a:avLst/>
          </a:prstGeom>
          <a:solidFill>
            <a:srgbClr val="F79123"/>
          </a:solidFill>
          <a:ln w="9525">
            <a:noFill/>
          </a:ln>
        </p:spPr>
        <p:txBody>
          <a:bodyPr anchor="ctr"/>
          <a:lstStyle/>
          <a:p>
            <a:pPr fontAlgn="auto">
              <a:lnSpc>
                <a:spcPct val="150000"/>
              </a:lnSpc>
              <a:buFont typeface="Arial" panose="020B0604020202020204" pitchFamily="34" charset="0"/>
              <a:buNone/>
              <a:defRPr/>
            </a:pPr>
            <a:r>
              <a:rPr lang="zh-CN" altLang="en-US" sz="1400" b="1" noProof="1">
                <a:solidFill>
                  <a:srgbClr val="FFFFFF"/>
                </a:solidFill>
                <a:latin typeface="微软雅黑" panose="020B0503020204020204" charset="-122"/>
                <a:ea typeface="微软雅黑" panose="020B0503020204020204" charset="-122"/>
                <a:cs typeface="+mn-ea"/>
                <a:sym typeface="黑体" panose="02010609060101010101" charset="-122"/>
              </a:rPr>
              <a:t>点击任一参考文献或引证文献，对应的原文直接以浮框遮罩的方式弹出，便于当前阅读图书的相关知识内容的关联拓展学习</a:t>
            </a:r>
            <a:endParaRPr lang="en-US" altLang="zh-CN" sz="1400" b="1" noProof="1">
              <a:solidFill>
                <a:srgbClr val="FFFFFF"/>
              </a:solidFill>
              <a:latin typeface="微软雅黑" panose="020B0503020204020204" charset="-122"/>
              <a:ea typeface="微软雅黑" panose="020B0503020204020204" charset="-122"/>
              <a:cs typeface="+mn-ea"/>
              <a:sym typeface="黑体" panose="02010609060101010101" charset="-122"/>
            </a:endParaRPr>
          </a:p>
          <a:p>
            <a:pPr>
              <a:lnSpc>
                <a:spcPct val="150000"/>
              </a:lnSpc>
              <a:defRPr/>
            </a:pPr>
            <a:r>
              <a:rPr lang="zh-CN" altLang="en-US" sz="1400" b="1" noProof="1">
                <a:solidFill>
                  <a:srgbClr val="FFFFFF"/>
                </a:solidFill>
                <a:latin typeface="微软雅黑" panose="020B0503020204020204" charset="-122"/>
                <a:ea typeface="微软雅黑" panose="020B0503020204020204" charset="-122"/>
                <a:cs typeface="+mn-ea"/>
              </a:rPr>
              <a:t>在参考文献上也可以划线、做笔记、文摘等学习</a:t>
            </a:r>
            <a:endParaRPr lang="zh-CN" altLang="en-US" sz="1400" b="1" noProof="1">
              <a:solidFill>
                <a:srgbClr val="FFFFFF"/>
              </a:solidFill>
              <a:latin typeface="微软雅黑" panose="020B0503020204020204" charset="-122"/>
              <a:ea typeface="微软雅黑" panose="020B0503020204020204" charset="-122"/>
              <a:cs typeface="+mn-ea"/>
            </a:endParaRPr>
          </a:p>
        </p:txBody>
      </p:sp>
      <p:sp>
        <p:nvSpPr>
          <p:cNvPr id="24" name="矩形 23"/>
          <p:cNvSpPr/>
          <p:nvPr/>
        </p:nvSpPr>
        <p:spPr>
          <a:xfrm>
            <a:off x="5274638" y="2439986"/>
            <a:ext cx="676269" cy="49377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10" noProof="1">
              <a:ea typeface="黑体" panose="02010609060101010101" charset="-122"/>
              <a:cs typeface="+mn-ea"/>
            </a:endParaRPr>
          </a:p>
        </p:txBody>
      </p:sp>
      <p:pic>
        <p:nvPicPr>
          <p:cNvPr id="9" name="图片 8"/>
          <p:cNvPicPr>
            <a:picLocks noChangeAspect="1"/>
          </p:cNvPicPr>
          <p:nvPr/>
        </p:nvPicPr>
        <p:blipFill>
          <a:blip r:embed="rId2"/>
          <a:stretch>
            <a:fillRect/>
          </a:stretch>
        </p:blipFill>
        <p:spPr>
          <a:xfrm>
            <a:off x="1917306" y="3053366"/>
            <a:ext cx="8822974" cy="4221756"/>
          </a:xfrm>
          <a:prstGeom prst="rect">
            <a:avLst/>
          </a:prstGeom>
          <a:ln>
            <a:solidFill>
              <a:schemeClr val="bg2">
                <a:lumMod val="50000"/>
              </a:schemeClr>
            </a:solidFill>
          </a:ln>
        </p:spPr>
      </p:pic>
      <p:pic>
        <p:nvPicPr>
          <p:cNvPr id="10"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681" y="2439651"/>
            <a:ext cx="7077082" cy="39700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矩形 4"/>
          <p:cNvSpPr/>
          <p:nvPr/>
        </p:nvSpPr>
        <p:spPr>
          <a:xfrm>
            <a:off x="505460" y="182245"/>
            <a:ext cx="1250950" cy="474980"/>
          </a:xfrm>
          <a:prstGeom prst="rect">
            <a:avLst/>
          </a:prstGeom>
          <a:solidFill>
            <a:srgbClr val="E2E9F5"/>
          </a:solidFill>
        </p:spPr>
        <p:txBody>
          <a:bodyPr wrap="square" lIns="121960" tIns="60980" rIns="121960" bIns="60980">
            <a:spAutoFit/>
          </a:bodyPr>
          <a:lstStyle/>
          <a:p>
            <a:endParaRPr lang="zh-CN" altLang="en-US"/>
          </a:p>
        </p:txBody>
      </p:sp>
      <p:sp>
        <p:nvSpPr>
          <p:cNvPr id="2" name="文本框 1"/>
          <p:cNvSpPr txBox="1"/>
          <p:nvPr/>
        </p:nvSpPr>
        <p:spPr>
          <a:xfrm>
            <a:off x="989965" y="167005"/>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2</a:t>
            </a:r>
            <a:r>
              <a:rPr lang="zh-CN" altLang="en-US" sz="2800" b="1" spc="100" dirty="0">
                <a:solidFill>
                  <a:schemeClr val="accent1"/>
                </a:solidFill>
                <a:latin typeface="微软雅黑" panose="020B0503020204020204" charset="-122"/>
                <a:ea typeface="微软雅黑" panose="020B0503020204020204" charset="-122"/>
              </a:rPr>
              <a:t>、读</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遍读文中珠玉</a:t>
            </a:r>
            <a:endParaRPr lang="zh-CN" altLang="en-US" sz="2800" b="1" spc="100" dirty="0">
              <a:solidFill>
                <a:schemeClr val="accent1"/>
              </a:solidFill>
              <a:latin typeface="微软雅黑" panose="020B0503020204020204" charset="-122"/>
              <a:ea typeface="微软雅黑" panose="020B0503020204020204" charset="-122"/>
            </a:endParaRPr>
          </a:p>
        </p:txBody>
      </p:sp>
    </p:spTree>
    <p:custDataLst>
      <p:tags r:id="rId4"/>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6"/>
                                        </p:tgtEl>
                                        <p:attrNameLst>
                                          <p:attrName>style.visibility</p:attrName>
                                        </p:attrNameLst>
                                      </p:cBhvr>
                                      <p:to>
                                        <p:strVal val="hidden"/>
                                      </p:to>
                                    </p:set>
                                  </p:childTnLst>
                                </p:cTn>
                              </p:par>
                              <p:par>
                                <p:cTn id="7" presetID="16" presetClass="entr" presetSubtype="21"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barn(inVertical)">
                                      <p:cBhvr>
                                        <p:cTn id="9" dur="500"/>
                                        <p:tgtEl>
                                          <p:spTgt spid="20"/>
                                        </p:tgtEl>
                                      </p:cBhvr>
                                    </p:animEffect>
                                  </p:childTnLst>
                                </p:cTn>
                              </p:par>
                              <p:par>
                                <p:cTn id="10" presetID="1" presetClass="exit"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1+#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bldLvl="0" animBg="1"/>
      <p:bldP spid="76" grpId="1" bldLvl="0" animBg="1"/>
      <p:bldP spid="20" grpId="0" bldLvl="0" animBg="1"/>
      <p:bldP spid="20" grpId="1" bldLvl="0" animBg="1"/>
      <p:bldP spid="24"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1290257" y="849473"/>
            <a:ext cx="5980430" cy="460375"/>
          </a:xfrm>
          <a:prstGeom prst="rect">
            <a:avLst/>
          </a:prstGeom>
          <a:noFill/>
        </p:spPr>
        <p:txBody>
          <a:bodyPr wrap="none" rtlCol="0" anchor="t">
            <a:spAutoFit/>
          </a:bodyPr>
          <a:lstStyle/>
          <a:p>
            <a:r>
              <a:rPr lang="en-US" sz="2400" dirty="0">
                <a:latin typeface="微软雅黑" panose="020B0503020204020204" charset="-122"/>
                <a:ea typeface="微软雅黑" panose="020B0503020204020204" charset="-122"/>
                <a:sym typeface="+mn-ea"/>
              </a:rPr>
              <a:t> </a:t>
            </a:r>
            <a:r>
              <a:rPr lang="zh-CN" altLang="en-US" sz="2400" dirty="0">
                <a:latin typeface="微软雅黑" panose="020B0503020204020204" charset="-122"/>
                <a:ea typeface="微软雅黑" panose="020B0503020204020204" charset="-122"/>
                <a:sym typeface="+mn-ea"/>
              </a:rPr>
              <a:t>利用</a:t>
            </a:r>
            <a:r>
              <a:rPr sz="2400" dirty="0">
                <a:latin typeface="微软雅黑" panose="020B0503020204020204" charset="-122"/>
                <a:ea typeface="微软雅黑" panose="020B0503020204020204" charset="-122"/>
                <a:sym typeface="+mn-ea"/>
              </a:rPr>
              <a:t>思维导图建立框架，插入</a:t>
            </a:r>
            <a:r>
              <a:rPr lang="zh-CN" sz="2400" dirty="0">
                <a:latin typeface="微软雅黑" panose="020B0503020204020204" charset="-122"/>
                <a:ea typeface="微软雅黑" panose="020B0503020204020204" charset="-122"/>
                <a:sym typeface="+mn-ea"/>
              </a:rPr>
              <a:t>文摘、笔记</a:t>
            </a:r>
            <a:r>
              <a:rPr lang="en-US" altLang="zh-CN" sz="2400" dirty="0">
                <a:latin typeface="微软雅黑" panose="020B0503020204020204" charset="-122"/>
                <a:ea typeface="微软雅黑" panose="020B0503020204020204" charset="-122"/>
                <a:sym typeface="+mn-ea"/>
              </a:rPr>
              <a:t>...</a:t>
            </a:r>
            <a:endParaRPr lang="en-US" altLang="zh-CN" sz="2400" dirty="0">
              <a:latin typeface="微软雅黑" panose="020B0503020204020204" charset="-122"/>
              <a:ea typeface="微软雅黑" panose="020B0503020204020204" charset="-122"/>
              <a:sym typeface="+mn-ea"/>
            </a:endParaRPr>
          </a:p>
        </p:txBody>
      </p:sp>
      <p:pic>
        <p:nvPicPr>
          <p:cNvPr id="2" name="文本占位符 2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900379" y="1574508"/>
            <a:ext cx="9026441" cy="4690194"/>
          </a:xfrm>
          <a:prstGeom prst="rect">
            <a:avLst/>
          </a:prstGeom>
        </p:spPr>
      </p:pic>
      <p:sp>
        <p:nvSpPr>
          <p:cNvPr id="3" name="圆角矩形标注 2"/>
          <p:cNvSpPr>
            <a:spLocks noChangeArrowheads="1"/>
          </p:cNvSpPr>
          <p:nvPr/>
        </p:nvSpPr>
        <p:spPr bwMode="auto">
          <a:xfrm>
            <a:off x="8057718" y="1507469"/>
            <a:ext cx="2627506" cy="1307442"/>
          </a:xfrm>
          <a:prstGeom prst="wedgeRoundRectCallout">
            <a:avLst>
              <a:gd name="adj1" fmla="val -70038"/>
              <a:gd name="adj2" fmla="val 48924"/>
              <a:gd name="adj3" fmla="val 16667"/>
            </a:avLst>
          </a:prstGeom>
          <a:solidFill>
            <a:srgbClr val="F96D00"/>
          </a:solidFill>
          <a:ln w="9525">
            <a:solidFill>
              <a:schemeClr val="tx1"/>
            </a:solidFill>
            <a:round/>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smtClean="0">
                <a:solidFill>
                  <a:schemeClr val="bg1"/>
                </a:solidFill>
                <a:ea typeface="黑体" panose="02010609060101010101" charset="-122"/>
              </a:rPr>
              <a:t>绘制思维导图，添加笔记素材，整理论文大纲。</a:t>
            </a:r>
            <a:endParaRPr lang="zh-CN" altLang="en-US" sz="2400" dirty="0">
              <a:solidFill>
                <a:schemeClr val="bg1"/>
              </a:solidFill>
              <a:ea typeface="黑体" panose="02010609060101010101" charset="-122"/>
            </a:endParaRPr>
          </a:p>
        </p:txBody>
      </p:sp>
      <p:pic>
        <p:nvPicPr>
          <p:cNvPr id="31" name="图片 30"/>
          <p:cNvPicPr>
            <a:picLocks noChangeAspect="1"/>
          </p:cNvPicPr>
          <p:nvPr/>
        </p:nvPicPr>
        <p:blipFill>
          <a:blip r:embed="rId2"/>
          <a:stretch>
            <a:fillRect/>
          </a:stretch>
        </p:blipFill>
        <p:spPr>
          <a:xfrm>
            <a:off x="488401" y="1208181"/>
            <a:ext cx="11215833" cy="5237145"/>
          </a:xfrm>
          <a:prstGeom prst="rect">
            <a:avLst/>
          </a:prstGeom>
        </p:spPr>
      </p:pic>
      <p:pic>
        <p:nvPicPr>
          <p:cNvPr id="4" name="图片 3"/>
          <p:cNvPicPr>
            <a:picLocks noChangeAspect="1"/>
          </p:cNvPicPr>
          <p:nvPr/>
        </p:nvPicPr>
        <p:blipFill>
          <a:blip r:embed="rId3"/>
          <a:stretch>
            <a:fillRect/>
          </a:stretch>
        </p:blipFill>
        <p:spPr>
          <a:xfrm>
            <a:off x="1482943" y="1122381"/>
            <a:ext cx="10208593" cy="5478831"/>
          </a:xfrm>
          <a:prstGeom prst="rect">
            <a:avLst/>
          </a:prstGeom>
        </p:spPr>
      </p:pic>
      <p:sp>
        <p:nvSpPr>
          <p:cNvPr id="5" name="矩形 4"/>
          <p:cNvSpPr>
            <a:spLocks noChangeArrowheads="1"/>
          </p:cNvSpPr>
          <p:nvPr/>
        </p:nvSpPr>
        <p:spPr bwMode="auto">
          <a:xfrm>
            <a:off x="7192125" y="1884014"/>
            <a:ext cx="3899766" cy="679324"/>
          </a:xfrm>
          <a:prstGeom prst="rect">
            <a:avLst/>
          </a:prstGeom>
          <a:noFill/>
          <a:ln w="25400">
            <a:solidFill>
              <a:srgbClr val="E46C0A"/>
            </a:solidFill>
            <a:round/>
          </a:ln>
          <a:extLst>
            <a:ext uri="{909E8E84-426E-40DD-AFC4-6F175D3DCCD1}">
              <a14:hiddenFill xmlns:a14="http://schemas.microsoft.com/office/drawing/2010/main">
                <a:solidFill>
                  <a:srgbClr val="FFFFFF"/>
                </a:solidFill>
              </a14:hiddenFill>
            </a:ext>
          </a:extLst>
        </p:spPr>
        <p:txBody>
          <a:bodyPr anchor="ctr"/>
          <a:lstStyle>
            <a:lvl1pPr defTabSz="685800">
              <a:defRPr>
                <a:solidFill>
                  <a:schemeClr val="tx1"/>
                </a:solidFill>
                <a:latin typeface="Arial" panose="020B0604020202020204" pitchFamily="34" charset="0"/>
                <a:ea typeface="微软雅黑" panose="020B0503020204020204" charset="-122"/>
              </a:defRPr>
            </a:lvl1pPr>
            <a:lvl2pPr defTabSz="685800">
              <a:defRPr>
                <a:solidFill>
                  <a:schemeClr val="tx1"/>
                </a:solidFill>
                <a:latin typeface="Arial" panose="020B0604020202020204" pitchFamily="34" charset="0"/>
                <a:ea typeface="微软雅黑" panose="020B0503020204020204" charset="-122"/>
              </a:defRPr>
            </a:lvl2pPr>
            <a:lvl3pPr defTabSz="685800">
              <a:defRPr>
                <a:solidFill>
                  <a:schemeClr val="tx1"/>
                </a:solidFill>
                <a:latin typeface="Arial" panose="020B0604020202020204" pitchFamily="34" charset="0"/>
                <a:ea typeface="微软雅黑" panose="020B0503020204020204" charset="-122"/>
              </a:defRPr>
            </a:lvl3pPr>
            <a:lvl4pPr defTabSz="685800">
              <a:defRPr>
                <a:solidFill>
                  <a:schemeClr val="tx1"/>
                </a:solidFill>
                <a:latin typeface="Arial" panose="020B0604020202020204" pitchFamily="34" charset="0"/>
                <a:ea typeface="微软雅黑" panose="020B0503020204020204" charset="-122"/>
              </a:defRPr>
            </a:lvl4pPr>
            <a:lvl5pPr defTabSz="685800">
              <a:defRPr>
                <a:solidFill>
                  <a:schemeClr val="tx1"/>
                </a:solidFill>
                <a:latin typeface="Arial" panose="020B0604020202020204" pitchFamily="34" charset="0"/>
                <a:ea typeface="微软雅黑" panose="020B0503020204020204" charset="-122"/>
              </a:defRPr>
            </a:lvl5pPr>
            <a:lvl6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endParaRPr lang="zh-CN" altLang="en-US" sz="1600">
              <a:solidFill>
                <a:srgbClr val="000000"/>
              </a:solidFill>
            </a:endParaRPr>
          </a:p>
        </p:txBody>
      </p:sp>
      <p:sp>
        <p:nvSpPr>
          <p:cNvPr id="6" name="直接连接符 5"/>
          <p:cNvSpPr/>
          <p:nvPr/>
        </p:nvSpPr>
        <p:spPr>
          <a:xfrm flipH="1">
            <a:off x="9452306" y="1431660"/>
            <a:ext cx="0" cy="480924"/>
          </a:xfrm>
          <a:prstGeom prst="line">
            <a:avLst/>
          </a:prstGeom>
          <a:ln w="19050" cap="flat" cmpd="sng">
            <a:solidFill>
              <a:srgbClr val="00B050"/>
            </a:solidFill>
            <a:prstDash val="solid"/>
            <a:round/>
            <a:headEnd type="none" w="med" len="med"/>
            <a:tailEnd type="oval" w="med" len="med"/>
          </a:ln>
        </p:spPr>
        <p:txBody>
          <a:bodyPr/>
          <a:lstStyle/>
          <a:p>
            <a:pPr fontAlgn="auto"/>
            <a:endParaRPr lang="zh-CN" altLang="en-US" sz="135" noProof="1">
              <a:solidFill>
                <a:srgbClr val="000000"/>
              </a:solidFill>
              <a:ea typeface="微软雅黑" panose="020B0503020204020204" charset="-122"/>
            </a:endParaRPr>
          </a:p>
        </p:txBody>
      </p:sp>
      <p:sp>
        <p:nvSpPr>
          <p:cNvPr id="7" name="矩形 15"/>
          <p:cNvSpPr>
            <a:spLocks noChangeArrowheads="1"/>
          </p:cNvSpPr>
          <p:nvPr/>
        </p:nvSpPr>
        <p:spPr bwMode="auto">
          <a:xfrm>
            <a:off x="7001192" y="870843"/>
            <a:ext cx="4535591" cy="699026"/>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fontAlgn="auto">
              <a:lnSpc>
                <a:spcPct val="100000"/>
              </a:lnSpc>
              <a:spcBef>
                <a:spcPct val="0"/>
              </a:spcBef>
              <a:buFont typeface="Arial" panose="020B0604020202020204" pitchFamily="34" charset="0"/>
              <a:buNone/>
            </a:pPr>
            <a:r>
              <a:rPr lang="zh-CN" altLang="en-US" sz="1600" b="1" noProof="1">
                <a:solidFill>
                  <a:prstClr val="white"/>
                </a:solidFill>
                <a:ea typeface="微软雅黑" panose="020B0503020204020204" charset="-122"/>
              </a:rPr>
              <a:t>文摘、笔记、汇编及个人网盘、知网文献</a:t>
            </a:r>
            <a:r>
              <a:rPr lang="zh-CN" altLang="en-US" sz="1600" b="1" noProof="1" smtClean="0">
                <a:solidFill>
                  <a:prstClr val="white"/>
                </a:solidFill>
                <a:ea typeface="微软雅黑" panose="020B0503020204020204" charset="-122"/>
              </a:rPr>
              <a:t>内容可以直接</a:t>
            </a:r>
            <a:r>
              <a:rPr lang="zh-CN" altLang="en-US" sz="1600" b="1" noProof="1">
                <a:solidFill>
                  <a:prstClr val="white"/>
                </a:solidFill>
                <a:ea typeface="微软雅黑" panose="020B0503020204020204" charset="-122"/>
              </a:rPr>
              <a:t>检索</a:t>
            </a:r>
            <a:r>
              <a:rPr lang="zh-CN" altLang="en-US" sz="1600" b="1" noProof="1" smtClean="0">
                <a:solidFill>
                  <a:prstClr val="white"/>
                </a:solidFill>
                <a:ea typeface="微软雅黑" panose="020B0503020204020204" charset="-122"/>
              </a:rPr>
              <a:t>利用，提高笔记和文摘的利用效率</a:t>
            </a:r>
            <a:endParaRPr lang="zh-CN" altLang="en-US" sz="1600" b="1" noProof="1">
              <a:solidFill>
                <a:prstClr val="white"/>
              </a:solidFill>
              <a:ea typeface="微软雅黑" panose="020B0503020204020204" charset="-122"/>
            </a:endParaRPr>
          </a:p>
        </p:txBody>
      </p:sp>
      <p:sp>
        <p:nvSpPr>
          <p:cNvPr id="8" name="矩形 7"/>
          <p:cNvSpPr>
            <a:spLocks noChangeArrowheads="1"/>
          </p:cNvSpPr>
          <p:nvPr/>
        </p:nvSpPr>
        <p:spPr bwMode="auto">
          <a:xfrm>
            <a:off x="6784213" y="3364877"/>
            <a:ext cx="5039379" cy="598377"/>
          </a:xfrm>
          <a:prstGeom prst="rect">
            <a:avLst/>
          </a:prstGeom>
          <a:noFill/>
          <a:ln w="25400">
            <a:solidFill>
              <a:srgbClr val="E46C0A"/>
            </a:solidFill>
            <a:round/>
          </a:ln>
          <a:extLst>
            <a:ext uri="{909E8E84-426E-40DD-AFC4-6F175D3DCCD1}">
              <a14:hiddenFill xmlns:a14="http://schemas.microsoft.com/office/drawing/2010/main">
                <a:solidFill>
                  <a:srgbClr val="FFFFFF"/>
                </a:solidFill>
              </a14:hiddenFill>
            </a:ext>
          </a:extLst>
        </p:spPr>
        <p:txBody>
          <a:bodyPr anchor="ctr"/>
          <a:lstStyle>
            <a:lvl1pPr defTabSz="685800">
              <a:defRPr>
                <a:solidFill>
                  <a:schemeClr val="tx1"/>
                </a:solidFill>
                <a:latin typeface="Arial" panose="020B0604020202020204" pitchFamily="34" charset="0"/>
                <a:ea typeface="微软雅黑" panose="020B0503020204020204" charset="-122"/>
              </a:defRPr>
            </a:lvl1pPr>
            <a:lvl2pPr defTabSz="685800">
              <a:defRPr>
                <a:solidFill>
                  <a:schemeClr val="tx1"/>
                </a:solidFill>
                <a:latin typeface="Arial" panose="020B0604020202020204" pitchFamily="34" charset="0"/>
                <a:ea typeface="微软雅黑" panose="020B0503020204020204" charset="-122"/>
              </a:defRPr>
            </a:lvl2pPr>
            <a:lvl3pPr defTabSz="685800">
              <a:defRPr>
                <a:solidFill>
                  <a:schemeClr val="tx1"/>
                </a:solidFill>
                <a:latin typeface="Arial" panose="020B0604020202020204" pitchFamily="34" charset="0"/>
                <a:ea typeface="微软雅黑" panose="020B0503020204020204" charset="-122"/>
              </a:defRPr>
            </a:lvl3pPr>
            <a:lvl4pPr defTabSz="685800">
              <a:defRPr>
                <a:solidFill>
                  <a:schemeClr val="tx1"/>
                </a:solidFill>
                <a:latin typeface="Arial" panose="020B0604020202020204" pitchFamily="34" charset="0"/>
                <a:ea typeface="微软雅黑" panose="020B0503020204020204" charset="-122"/>
              </a:defRPr>
            </a:lvl4pPr>
            <a:lvl5pPr defTabSz="685800">
              <a:defRPr>
                <a:solidFill>
                  <a:schemeClr val="tx1"/>
                </a:solidFill>
                <a:latin typeface="Arial" panose="020B0604020202020204" pitchFamily="34" charset="0"/>
                <a:ea typeface="微软雅黑" panose="020B0503020204020204" charset="-122"/>
              </a:defRPr>
            </a:lvl5pPr>
            <a:lvl6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endParaRPr lang="zh-CN" altLang="en-US" sz="1600">
              <a:solidFill>
                <a:srgbClr val="000000"/>
              </a:solidFill>
            </a:endParaRPr>
          </a:p>
        </p:txBody>
      </p:sp>
      <p:sp>
        <p:nvSpPr>
          <p:cNvPr id="9" name="直接连接符 8"/>
          <p:cNvSpPr/>
          <p:nvPr/>
        </p:nvSpPr>
        <p:spPr>
          <a:xfrm flipH="1">
            <a:off x="11242674" y="2639524"/>
            <a:ext cx="0" cy="725353"/>
          </a:xfrm>
          <a:prstGeom prst="line">
            <a:avLst/>
          </a:prstGeom>
          <a:ln w="19050" cap="flat" cmpd="sng">
            <a:solidFill>
              <a:srgbClr val="0070C0"/>
            </a:solidFill>
            <a:prstDash val="solid"/>
            <a:round/>
            <a:headEnd type="none" w="med" len="med"/>
            <a:tailEnd type="oval" w="med" len="med"/>
          </a:ln>
        </p:spPr>
        <p:txBody>
          <a:bodyPr/>
          <a:lstStyle/>
          <a:p>
            <a:pPr fontAlgn="auto"/>
            <a:endParaRPr lang="zh-CN" altLang="en-US" sz="135" noProof="1">
              <a:solidFill>
                <a:srgbClr val="000000"/>
              </a:solidFill>
              <a:ea typeface="微软雅黑" panose="020B0503020204020204" charset="-122"/>
            </a:endParaRPr>
          </a:p>
        </p:txBody>
      </p:sp>
      <p:sp>
        <p:nvSpPr>
          <p:cNvPr id="10" name="矩形 15"/>
          <p:cNvSpPr>
            <a:spLocks noChangeArrowheads="1"/>
          </p:cNvSpPr>
          <p:nvPr/>
        </p:nvSpPr>
        <p:spPr bwMode="auto">
          <a:xfrm>
            <a:off x="8925354" y="2090351"/>
            <a:ext cx="2668094" cy="549173"/>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en-US" sz="1335" b="1" noProof="1">
                <a:solidFill>
                  <a:prstClr val="white"/>
                </a:solidFill>
                <a:ea typeface="微软雅黑" panose="020B0503020204020204" charset="-122"/>
              </a:rPr>
              <a:t>点击添加，即可一键加到左侧创作原文中</a:t>
            </a:r>
            <a:endParaRPr lang="zh-CN" altLang="en-US" sz="1335" b="1" noProof="1">
              <a:solidFill>
                <a:prstClr val="white"/>
              </a:solidFill>
              <a:ea typeface="微软雅黑" panose="020B0503020204020204" charset="-122"/>
            </a:endParaRPr>
          </a:p>
        </p:txBody>
      </p:sp>
      <p:pic>
        <p:nvPicPr>
          <p:cNvPr id="11" name="图片 10" descr="D:\2017高教分公司\2017年高教产品\现有产品\研学平台(研究性学习平台)\大区巡回会议\立德树人\图片\图片2.png图片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560" y="1912584"/>
            <a:ext cx="4383863" cy="459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a:spLocks noChangeArrowheads="1"/>
          </p:cNvSpPr>
          <p:nvPr/>
        </p:nvSpPr>
        <p:spPr bwMode="auto">
          <a:xfrm>
            <a:off x="2319402" y="2968075"/>
            <a:ext cx="2668094" cy="547587"/>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en-US" sz="1335" b="1" noProof="1">
                <a:solidFill>
                  <a:prstClr val="white"/>
                </a:solidFill>
                <a:ea typeface="微软雅黑" panose="020B0503020204020204" charset="-122"/>
              </a:rPr>
              <a:t>系统自动添加引用关系，作者双击可修改</a:t>
            </a:r>
            <a:endParaRPr lang="zh-CN" altLang="en-US" sz="1335" b="1" noProof="1">
              <a:solidFill>
                <a:prstClr val="white"/>
              </a:solidFill>
              <a:ea typeface="微软雅黑" panose="020B0503020204020204" charset="-122"/>
            </a:endParaRPr>
          </a:p>
        </p:txBody>
      </p:sp>
      <p:pic>
        <p:nvPicPr>
          <p:cNvPr id="13" name="图片 12" descr="D:\2017高教分公司\2017年高教产品\现有产品\研学平台(研究性学习平台)\大区巡回会议\立德树人\图片\QQ图片20171018101249.pngQQ图片201710181012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130" y="3634702"/>
            <a:ext cx="3518836" cy="115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a:spLocks noChangeArrowheads="1"/>
          </p:cNvSpPr>
          <p:nvPr/>
        </p:nvSpPr>
        <p:spPr bwMode="auto">
          <a:xfrm>
            <a:off x="2889209" y="4266410"/>
            <a:ext cx="257127" cy="188878"/>
          </a:xfrm>
          <a:prstGeom prst="rect">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defTabSz="685800">
              <a:defRPr>
                <a:solidFill>
                  <a:schemeClr val="tx1"/>
                </a:solidFill>
                <a:latin typeface="Arial" panose="020B0604020202020204" pitchFamily="34" charset="0"/>
                <a:ea typeface="微软雅黑" panose="020B0503020204020204" charset="-122"/>
              </a:defRPr>
            </a:lvl1pPr>
            <a:lvl2pPr defTabSz="685800">
              <a:defRPr>
                <a:solidFill>
                  <a:schemeClr val="tx1"/>
                </a:solidFill>
                <a:latin typeface="Arial" panose="020B0604020202020204" pitchFamily="34" charset="0"/>
                <a:ea typeface="微软雅黑" panose="020B0503020204020204" charset="-122"/>
              </a:defRPr>
            </a:lvl2pPr>
            <a:lvl3pPr defTabSz="685800">
              <a:defRPr>
                <a:solidFill>
                  <a:schemeClr val="tx1"/>
                </a:solidFill>
                <a:latin typeface="Arial" panose="020B0604020202020204" pitchFamily="34" charset="0"/>
                <a:ea typeface="微软雅黑" panose="020B0503020204020204" charset="-122"/>
              </a:defRPr>
            </a:lvl3pPr>
            <a:lvl4pPr defTabSz="685800">
              <a:defRPr>
                <a:solidFill>
                  <a:schemeClr val="tx1"/>
                </a:solidFill>
                <a:latin typeface="Arial" panose="020B0604020202020204" pitchFamily="34" charset="0"/>
                <a:ea typeface="微软雅黑" panose="020B0503020204020204" charset="-122"/>
              </a:defRPr>
            </a:lvl4pPr>
            <a:lvl5pPr defTabSz="685800">
              <a:defRPr>
                <a:solidFill>
                  <a:schemeClr val="tx1"/>
                </a:solidFill>
                <a:latin typeface="Arial" panose="020B0604020202020204" pitchFamily="34" charset="0"/>
                <a:ea typeface="微软雅黑" panose="020B0503020204020204" charset="-122"/>
              </a:defRPr>
            </a:lvl5pPr>
            <a:lvl6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defTabSz="6858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endParaRPr lang="zh-CN" altLang="en-US" sz="1600">
              <a:solidFill>
                <a:srgbClr val="000000"/>
              </a:solidFill>
            </a:endParaRPr>
          </a:p>
        </p:txBody>
      </p:sp>
      <p:sp>
        <p:nvSpPr>
          <p:cNvPr id="15" name="直接连接符 14"/>
          <p:cNvSpPr/>
          <p:nvPr/>
        </p:nvSpPr>
        <p:spPr>
          <a:xfrm flipH="1">
            <a:off x="3013011" y="3495028"/>
            <a:ext cx="11110" cy="771382"/>
          </a:xfrm>
          <a:prstGeom prst="line">
            <a:avLst/>
          </a:prstGeom>
          <a:ln w="19050" cap="flat" cmpd="sng">
            <a:solidFill>
              <a:srgbClr val="FF0000"/>
            </a:solidFill>
            <a:prstDash val="solid"/>
            <a:round/>
            <a:headEnd type="none" w="med" len="med"/>
            <a:tailEnd type="oval" w="med" len="med"/>
          </a:ln>
        </p:spPr>
        <p:txBody>
          <a:bodyPr/>
          <a:lstStyle/>
          <a:p>
            <a:pPr fontAlgn="auto"/>
            <a:endParaRPr lang="zh-CN" altLang="en-US" sz="135" noProof="1">
              <a:solidFill>
                <a:srgbClr val="000000"/>
              </a:solidFill>
              <a:ea typeface="微软雅黑" panose="020B0503020204020204" charset="-122"/>
            </a:endParaRPr>
          </a:p>
        </p:txBody>
      </p:sp>
      <p:pic>
        <p:nvPicPr>
          <p:cNvPr id="16" name="图片 15"/>
          <p:cNvPicPr>
            <a:picLocks noChangeAspect="1"/>
          </p:cNvPicPr>
          <p:nvPr/>
        </p:nvPicPr>
        <p:blipFill>
          <a:blip r:embed="rId6"/>
          <a:stretch>
            <a:fillRect/>
          </a:stretch>
        </p:blipFill>
        <p:spPr>
          <a:xfrm>
            <a:off x="1448221" y="1082025"/>
            <a:ext cx="10197604" cy="5519188"/>
          </a:xfrm>
          <a:prstGeom prst="rect">
            <a:avLst/>
          </a:prstGeom>
        </p:spPr>
      </p:pic>
      <p:sp>
        <p:nvSpPr>
          <p:cNvPr id="17" name="矩形 16"/>
          <p:cNvSpPr>
            <a:spLocks noChangeArrowheads="1"/>
          </p:cNvSpPr>
          <p:nvPr/>
        </p:nvSpPr>
        <p:spPr bwMode="auto">
          <a:xfrm>
            <a:off x="7801385" y="2371269"/>
            <a:ext cx="482511" cy="204749"/>
          </a:xfrm>
          <a:prstGeom prst="rect">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sz="2400">
              <a:latin typeface="Calibri" panose="020F0502020204030204" charset="0"/>
              <a:ea typeface="宋体" panose="02010600030101010101" pitchFamily="2" charset="-122"/>
            </a:endParaRPr>
          </a:p>
        </p:txBody>
      </p:sp>
      <p:sp>
        <p:nvSpPr>
          <p:cNvPr id="18" name="矩形 17"/>
          <p:cNvSpPr>
            <a:spLocks noChangeArrowheads="1"/>
          </p:cNvSpPr>
          <p:nvPr/>
        </p:nvSpPr>
        <p:spPr bwMode="auto">
          <a:xfrm>
            <a:off x="6760880" y="2958691"/>
            <a:ext cx="4775903" cy="1025335"/>
          </a:xfrm>
          <a:prstGeom prst="rect">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sz="2400">
              <a:latin typeface="Calibri" panose="020F0502020204030204" charset="0"/>
              <a:ea typeface="宋体" panose="02010600030101010101" pitchFamily="2" charset="-122"/>
            </a:endParaRPr>
          </a:p>
        </p:txBody>
      </p:sp>
      <p:cxnSp>
        <p:nvCxnSpPr>
          <p:cNvPr id="19" name="直接连接符 18"/>
          <p:cNvCxnSpPr>
            <a:cxnSpLocks noChangeShapeType="1"/>
          </p:cNvCxnSpPr>
          <p:nvPr/>
        </p:nvCxnSpPr>
        <p:spPr bwMode="auto">
          <a:xfrm>
            <a:off x="8294121" y="2504567"/>
            <a:ext cx="20633" cy="484098"/>
          </a:xfrm>
          <a:prstGeom prst="line">
            <a:avLst/>
          </a:prstGeom>
          <a:noFill/>
          <a:ln w="28575">
            <a:solidFill>
              <a:srgbClr val="FF0000"/>
            </a:solidFill>
            <a:round/>
          </a:ln>
          <a:extLst>
            <a:ext uri="{909E8E84-426E-40DD-AFC4-6F175D3DCCD1}">
              <a14:hiddenFill xmlns:a14="http://schemas.microsoft.com/office/drawing/2010/main">
                <a:noFill/>
              </a14:hiddenFill>
            </a:ext>
          </a:extLst>
        </p:spPr>
      </p:cxnSp>
      <p:pic>
        <p:nvPicPr>
          <p:cNvPr id="20" name="图片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799" y="2028676"/>
            <a:ext cx="4342596" cy="441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a:spLocks noChangeArrowheads="1"/>
          </p:cNvSpPr>
          <p:nvPr/>
        </p:nvSpPr>
        <p:spPr bwMode="auto">
          <a:xfrm>
            <a:off x="2487309" y="4069596"/>
            <a:ext cx="3501377" cy="806301"/>
          </a:xfrm>
          <a:prstGeom prst="rect">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sz="2400">
              <a:latin typeface="Calibri" panose="020F0502020204030204" charset="0"/>
              <a:ea typeface="宋体" panose="02010600030101010101" pitchFamily="2" charset="-122"/>
            </a:endParaRPr>
          </a:p>
        </p:txBody>
      </p:sp>
      <p:sp>
        <p:nvSpPr>
          <p:cNvPr id="22" name="圆角矩形标注 2"/>
          <p:cNvSpPr>
            <a:spLocks noChangeArrowheads="1"/>
          </p:cNvSpPr>
          <p:nvPr/>
        </p:nvSpPr>
        <p:spPr bwMode="auto">
          <a:xfrm>
            <a:off x="7710189" y="4282595"/>
            <a:ext cx="2854301" cy="772657"/>
          </a:xfrm>
          <a:prstGeom prst="wedgeRoundRectCallout">
            <a:avLst>
              <a:gd name="adj1" fmla="val -37453"/>
              <a:gd name="adj2" fmla="val -90926"/>
              <a:gd name="adj3" fmla="val 16667"/>
            </a:avLst>
          </a:prstGeom>
          <a:solidFill>
            <a:srgbClr val="F96D00"/>
          </a:solidFill>
          <a:ln w="9525">
            <a:solidFill>
              <a:schemeClr val="tx1"/>
            </a:solidFill>
            <a:round/>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solidFill>
                  <a:schemeClr val="bg1"/>
                </a:solidFill>
                <a:ea typeface="黑体" panose="02010609060101010101" charset="-122"/>
              </a:rPr>
              <a:t>在线</a:t>
            </a:r>
            <a:r>
              <a:rPr lang="zh-CN" altLang="en-US" sz="2000" dirty="0" smtClean="0">
                <a:solidFill>
                  <a:schemeClr val="bg1"/>
                </a:solidFill>
                <a:ea typeface="黑体" panose="02010609060101010101" charset="-122"/>
              </a:rPr>
              <a:t>搜索笔记内容，</a:t>
            </a:r>
            <a:r>
              <a:rPr lang="zh-CN" altLang="en-US" sz="2000" dirty="0">
                <a:solidFill>
                  <a:schemeClr val="bg1"/>
                </a:solidFill>
                <a:ea typeface="黑体" panose="02010609060101010101" charset="-122"/>
              </a:rPr>
              <a:t>快速</a:t>
            </a:r>
            <a:r>
              <a:rPr lang="zh-CN" altLang="en-US" sz="2000" dirty="0" smtClean="0">
                <a:solidFill>
                  <a:schemeClr val="bg1"/>
                </a:solidFill>
                <a:ea typeface="黑体" panose="02010609060101010101" charset="-122"/>
              </a:rPr>
              <a:t>添加至文章</a:t>
            </a:r>
            <a:endParaRPr lang="zh-CN" altLang="en-US" sz="2000" dirty="0">
              <a:solidFill>
                <a:schemeClr val="bg1"/>
              </a:solidFill>
              <a:ea typeface="黑体" panose="02010609060101010101" charset="-122"/>
            </a:endParaRPr>
          </a:p>
        </p:txBody>
      </p:sp>
      <p:sp>
        <p:nvSpPr>
          <p:cNvPr id="23" name="矩形 22"/>
          <p:cNvSpPr>
            <a:spLocks noChangeArrowheads="1"/>
          </p:cNvSpPr>
          <p:nvPr/>
        </p:nvSpPr>
        <p:spPr bwMode="auto">
          <a:xfrm>
            <a:off x="2561770" y="3785487"/>
            <a:ext cx="3501377" cy="806301"/>
          </a:xfrm>
          <a:prstGeom prst="rect">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sz="2400">
              <a:latin typeface="Calibri" panose="020F0502020204030204" charset="0"/>
              <a:ea typeface="宋体" panose="02010600030101010101" pitchFamily="2" charset="-122"/>
            </a:endParaRPr>
          </a:p>
        </p:txBody>
      </p:sp>
      <p:pic>
        <p:nvPicPr>
          <p:cNvPr id="24" name="图片 23"/>
          <p:cNvPicPr>
            <a:picLocks noChangeAspect="1"/>
          </p:cNvPicPr>
          <p:nvPr/>
        </p:nvPicPr>
        <p:blipFill>
          <a:blip r:embed="rId8"/>
          <a:stretch>
            <a:fillRect/>
          </a:stretch>
        </p:blipFill>
        <p:spPr>
          <a:xfrm>
            <a:off x="6606553" y="2118921"/>
            <a:ext cx="4941749" cy="4761023"/>
          </a:xfrm>
          <a:prstGeom prst="rect">
            <a:avLst/>
          </a:prstGeom>
        </p:spPr>
      </p:pic>
      <p:sp>
        <p:nvSpPr>
          <p:cNvPr id="25" name="矩形 24"/>
          <p:cNvSpPr>
            <a:spLocks noChangeArrowheads="1"/>
          </p:cNvSpPr>
          <p:nvPr/>
        </p:nvSpPr>
        <p:spPr bwMode="auto">
          <a:xfrm>
            <a:off x="7330847" y="2745518"/>
            <a:ext cx="3501377" cy="806301"/>
          </a:xfrm>
          <a:prstGeom prst="rect">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sz="2400">
              <a:latin typeface="Calibri" panose="020F0502020204030204" charset="0"/>
              <a:ea typeface="宋体" panose="02010600030101010101" pitchFamily="2" charset="-122"/>
            </a:endParaRPr>
          </a:p>
        </p:txBody>
      </p:sp>
      <p:sp>
        <p:nvSpPr>
          <p:cNvPr id="26" name="圆角矩形标注 2"/>
          <p:cNvSpPr>
            <a:spLocks noChangeArrowheads="1"/>
          </p:cNvSpPr>
          <p:nvPr/>
        </p:nvSpPr>
        <p:spPr bwMode="auto">
          <a:xfrm>
            <a:off x="8015170" y="4900840"/>
            <a:ext cx="2854301" cy="772657"/>
          </a:xfrm>
          <a:prstGeom prst="wedgeRoundRectCallout">
            <a:avLst>
              <a:gd name="adj1" fmla="val -37453"/>
              <a:gd name="adj2" fmla="val -90926"/>
              <a:gd name="adj3" fmla="val 16667"/>
            </a:avLst>
          </a:prstGeom>
          <a:solidFill>
            <a:srgbClr val="F96D00"/>
          </a:solidFill>
          <a:ln w="9525">
            <a:solidFill>
              <a:schemeClr val="tx1"/>
            </a:solidFill>
            <a:round/>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solidFill>
                  <a:schemeClr val="bg1"/>
                </a:solidFill>
                <a:ea typeface="黑体" panose="02010609060101010101" charset="-122"/>
              </a:rPr>
              <a:t>在线</a:t>
            </a:r>
            <a:r>
              <a:rPr lang="zh-CN" altLang="en-US" sz="2000" dirty="0" smtClean="0">
                <a:solidFill>
                  <a:schemeClr val="bg1"/>
                </a:solidFill>
                <a:ea typeface="黑体" panose="02010609060101010101" charset="-122"/>
              </a:rPr>
              <a:t>搜索</a:t>
            </a:r>
            <a:r>
              <a:rPr lang="en-US" altLang="zh-CN" sz="2000" dirty="0" smtClean="0">
                <a:solidFill>
                  <a:schemeClr val="bg1"/>
                </a:solidFill>
                <a:ea typeface="黑体" panose="02010609060101010101" charset="-122"/>
              </a:rPr>
              <a:t>CNKI</a:t>
            </a:r>
            <a:r>
              <a:rPr lang="zh-CN" altLang="en-US" sz="2000" dirty="0" smtClean="0">
                <a:solidFill>
                  <a:schemeClr val="bg1"/>
                </a:solidFill>
                <a:ea typeface="黑体" panose="02010609060101010101" charset="-122"/>
              </a:rPr>
              <a:t>文献</a:t>
            </a:r>
            <a:endParaRPr lang="zh-CN" altLang="en-US" sz="2000" dirty="0">
              <a:solidFill>
                <a:schemeClr val="bg1"/>
              </a:solidFill>
              <a:ea typeface="黑体" panose="02010609060101010101" charset="-122"/>
            </a:endParaRPr>
          </a:p>
        </p:txBody>
      </p:sp>
      <p:pic>
        <p:nvPicPr>
          <p:cNvPr id="27" name="图片 26"/>
          <p:cNvPicPr>
            <a:picLocks noChangeAspect="1"/>
          </p:cNvPicPr>
          <p:nvPr/>
        </p:nvPicPr>
        <p:blipFill>
          <a:blip r:embed="rId9"/>
          <a:stretch>
            <a:fillRect/>
          </a:stretch>
        </p:blipFill>
        <p:spPr>
          <a:xfrm>
            <a:off x="6758447" y="2170319"/>
            <a:ext cx="4646758" cy="4599148"/>
          </a:xfrm>
          <a:prstGeom prst="rect">
            <a:avLst/>
          </a:prstGeom>
        </p:spPr>
      </p:pic>
      <p:sp>
        <p:nvSpPr>
          <p:cNvPr id="28" name="矩形 27"/>
          <p:cNvSpPr>
            <a:spLocks noChangeArrowheads="1"/>
          </p:cNvSpPr>
          <p:nvPr/>
        </p:nvSpPr>
        <p:spPr bwMode="auto">
          <a:xfrm>
            <a:off x="6951139" y="2823619"/>
            <a:ext cx="4129419" cy="1500023"/>
          </a:xfrm>
          <a:prstGeom prst="rect">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sz="2400">
              <a:latin typeface="Calibri" panose="020F0502020204030204" charset="0"/>
              <a:ea typeface="宋体" panose="02010600030101010101" pitchFamily="2" charset="-122"/>
            </a:endParaRPr>
          </a:p>
        </p:txBody>
      </p:sp>
      <p:sp>
        <p:nvSpPr>
          <p:cNvPr id="33" name="矩形 32"/>
          <p:cNvSpPr/>
          <p:nvPr/>
        </p:nvSpPr>
        <p:spPr>
          <a:xfrm>
            <a:off x="505460" y="182245"/>
            <a:ext cx="1250950" cy="474980"/>
          </a:xfrm>
          <a:prstGeom prst="rect">
            <a:avLst/>
          </a:prstGeom>
          <a:solidFill>
            <a:srgbClr val="E2E9F5"/>
          </a:solidFill>
        </p:spPr>
        <p:txBody>
          <a:bodyPr wrap="square" lIns="121960" tIns="60980" rIns="121960" bIns="60980">
            <a:spAutoFit/>
          </a:bodyPr>
          <a:lstStyle/>
          <a:p>
            <a:endParaRPr lang="zh-CN" altLang="en-US"/>
          </a:p>
        </p:txBody>
      </p:sp>
      <p:sp>
        <p:nvSpPr>
          <p:cNvPr id="32" name="文本框 31"/>
          <p:cNvSpPr txBox="1"/>
          <p:nvPr/>
        </p:nvSpPr>
        <p:spPr>
          <a:xfrm>
            <a:off x="989965" y="167005"/>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3</a:t>
            </a:r>
            <a:r>
              <a:rPr lang="zh-CN" altLang="en-US" sz="2800" b="1" spc="100" dirty="0">
                <a:solidFill>
                  <a:schemeClr val="accent1"/>
                </a:solidFill>
                <a:latin typeface="微软雅黑" panose="020B0503020204020204" charset="-122"/>
                <a:ea typeface="微软雅黑" panose="020B0503020204020204" charset="-122"/>
              </a:rPr>
              <a:t>、写</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妙笔写石成金</a:t>
            </a:r>
            <a:endParaRPr lang="zh-CN" altLang="en-US" sz="2800" b="1" spc="100" dirty="0">
              <a:solidFill>
                <a:schemeClr val="accent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1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p:tgtEl>
                                          <p:spTgt spid="6"/>
                                        </p:tgtEl>
                                        <p:attrNameLst>
                                          <p:attrName>ppt_x</p:attrName>
                                        </p:attrNameLst>
                                      </p:cBhvr>
                                      <p:tavLst>
                                        <p:tav tm="0">
                                          <p:val>
                                            <p:strVal val="#ppt_x-#ppt_w*1.125000"/>
                                          </p:val>
                                        </p:tav>
                                        <p:tav tm="100000">
                                          <p:val>
                                            <p:strVal val="#ppt_x"/>
                                          </p:val>
                                        </p:tav>
                                      </p:tavLst>
                                    </p:anim>
                                    <p:animEffect transition="in" filter="wipe(right)">
                                      <p:cBhvr>
                                        <p:cTn id="22" dur="500"/>
                                        <p:tgtEl>
                                          <p:spTgt spid="6"/>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p:tgtEl>
                                          <p:spTgt spid="7"/>
                                        </p:tgtEl>
                                        <p:attrNameLst>
                                          <p:attrName>ppt_x</p:attrName>
                                        </p:attrNameLst>
                                      </p:cBhvr>
                                      <p:tavLst>
                                        <p:tav tm="0">
                                          <p:val>
                                            <p:strVal val="#ppt_x-#ppt_w*1.125000"/>
                                          </p:val>
                                        </p:tav>
                                        <p:tav tm="100000">
                                          <p:val>
                                            <p:strVal val="#ppt_x"/>
                                          </p:val>
                                        </p:tav>
                                      </p:tavLst>
                                    </p:anim>
                                    <p:animEffect transition="in" filter="wipe(righ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par>
                          <p:cTn id="35" fill="hold">
                            <p:stCondLst>
                              <p:cond delay="0"/>
                            </p:stCondLst>
                            <p:childTnLst>
                              <p:par>
                                <p:cTn id="36" presetID="42"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12" presetClass="entr" presetSubtype="8"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p:tgtEl>
                                          <p:spTgt spid="9"/>
                                        </p:tgtEl>
                                        <p:attrNameLst>
                                          <p:attrName>ppt_x</p:attrName>
                                        </p:attrNameLst>
                                      </p:cBhvr>
                                      <p:tavLst>
                                        <p:tav tm="0">
                                          <p:val>
                                            <p:strVal val="#ppt_x-#ppt_w*1.125000"/>
                                          </p:val>
                                        </p:tav>
                                        <p:tav tm="100000">
                                          <p:val>
                                            <p:strVal val="#ppt_x"/>
                                          </p:val>
                                        </p:tav>
                                      </p:tavLst>
                                    </p:anim>
                                    <p:animEffect transition="in" filter="wipe(right)">
                                      <p:cBhvr>
                                        <p:cTn id="44" dur="500"/>
                                        <p:tgtEl>
                                          <p:spTgt spid="9"/>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p:tgtEl>
                                          <p:spTgt spid="10"/>
                                        </p:tgtEl>
                                        <p:attrNameLst>
                                          <p:attrName>ppt_x</p:attrName>
                                        </p:attrNameLst>
                                      </p:cBhvr>
                                      <p:tavLst>
                                        <p:tav tm="0">
                                          <p:val>
                                            <p:strVal val="#ppt_x-#ppt_w*1.125000"/>
                                          </p:val>
                                        </p:tav>
                                        <p:tav tm="100000">
                                          <p:val>
                                            <p:strVal val="#ppt_x"/>
                                          </p:val>
                                        </p:tav>
                                      </p:tavLst>
                                    </p:anim>
                                    <p:animEffect transition="in" filter="wipe(righ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par>
                          <p:cTn id="57" fill="hold">
                            <p:stCondLst>
                              <p:cond delay="0"/>
                            </p:stCondLst>
                            <p:childTnLst>
                              <p:par>
                                <p:cTn id="58" presetID="8" presetClass="entr" presetSubtype="16"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diamond(in)">
                                      <p:cBhvr>
                                        <p:cTn id="60" dur="1000"/>
                                        <p:tgtEl>
                                          <p:spTgt spid="11"/>
                                        </p:tgtEl>
                                      </p:cBhvr>
                                    </p:animEffect>
                                  </p:childTnLst>
                                </p:cTn>
                              </p:par>
                            </p:childTnLst>
                          </p:cTn>
                        </p:par>
                        <p:par>
                          <p:cTn id="61" fill="hold">
                            <p:stCondLst>
                              <p:cond delay="1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2" presetClass="entr" presetSubtype="4"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
                                          </p:val>
                                        </p:tav>
                                        <p:tav tm="100000">
                                          <p:val>
                                            <p:strVal val="#ppt_x"/>
                                          </p:val>
                                        </p:tav>
                                      </p:tavLst>
                                    </p:anim>
                                    <p:anim calcmode="lin" valueType="num">
                                      <p:cBhvr>
                                        <p:cTn id="73" dur="500" fill="hold"/>
                                        <p:tgtEl>
                                          <p:spTgt spid="13"/>
                                        </p:tgtEl>
                                        <p:attrNameLst>
                                          <p:attrName>ppt_y</p:attrName>
                                        </p:attrNameLst>
                                      </p:cBhvr>
                                      <p:tavLst>
                                        <p:tav tm="0">
                                          <p:val>
                                            <p:strVal val="1+#ppt_h/2"/>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anim calcmode="lin" valueType="num">
                                      <p:cBhvr>
                                        <p:cTn id="77" dur="500" fill="hold"/>
                                        <p:tgtEl>
                                          <p:spTgt spid="14"/>
                                        </p:tgtEl>
                                        <p:attrNameLst>
                                          <p:attrName>ppt_x</p:attrName>
                                        </p:attrNameLst>
                                      </p:cBhvr>
                                      <p:tavLst>
                                        <p:tav tm="0">
                                          <p:val>
                                            <p:strVal val="#ppt_x"/>
                                          </p:val>
                                        </p:tav>
                                        <p:tav tm="100000">
                                          <p:val>
                                            <p:strVal val="#ppt_x"/>
                                          </p:val>
                                        </p:tav>
                                      </p:tavLst>
                                    </p:anim>
                                    <p:anim calcmode="lin" valueType="num">
                                      <p:cBhvr>
                                        <p:cTn id="78" dur="500" fill="hold"/>
                                        <p:tgtEl>
                                          <p:spTgt spid="14"/>
                                        </p:tgtEl>
                                        <p:attrNameLst>
                                          <p:attrName>ppt_y</p:attrName>
                                        </p:attrNameLst>
                                      </p:cBhvr>
                                      <p:tavLst>
                                        <p:tav tm="0">
                                          <p:val>
                                            <p:strVal val="#ppt_y+.1"/>
                                          </p:val>
                                        </p:tav>
                                        <p:tav tm="100000">
                                          <p:val>
                                            <p:strVal val="#ppt_y"/>
                                          </p:val>
                                        </p:tav>
                                      </p:tavLst>
                                    </p:anim>
                                  </p:childTnLst>
                                </p:cTn>
                              </p:par>
                              <p:par>
                                <p:cTn id="79" presetID="12" presetClass="entr" presetSubtype="8"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p:tgtEl>
                                          <p:spTgt spid="15"/>
                                        </p:tgtEl>
                                        <p:attrNameLst>
                                          <p:attrName>ppt_x</p:attrName>
                                        </p:attrNameLst>
                                      </p:cBhvr>
                                      <p:tavLst>
                                        <p:tav tm="0">
                                          <p:val>
                                            <p:strVal val="#ppt_x-#ppt_w*1.125000"/>
                                          </p:val>
                                        </p:tav>
                                        <p:tav tm="100000">
                                          <p:val>
                                            <p:strVal val="#ppt_x"/>
                                          </p:val>
                                        </p:tav>
                                      </p:tavLst>
                                    </p:anim>
                                    <p:animEffect transition="in" filter="wipe(right)">
                                      <p:cBhvr>
                                        <p:cTn id="82" dur="500"/>
                                        <p:tgtEl>
                                          <p:spTgt spid="15"/>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p:tgtEl>
                                          <p:spTgt spid="12"/>
                                        </p:tgtEl>
                                        <p:attrNameLst>
                                          <p:attrName>ppt_x</p:attrName>
                                        </p:attrNameLst>
                                      </p:cBhvr>
                                      <p:tavLst>
                                        <p:tav tm="0">
                                          <p:val>
                                            <p:strVal val="#ppt_x-#ppt_w*1.125000"/>
                                          </p:val>
                                        </p:tav>
                                        <p:tav tm="100000">
                                          <p:val>
                                            <p:strVal val="#ppt_x"/>
                                          </p:val>
                                        </p:tav>
                                      </p:tavLst>
                                    </p:anim>
                                    <p:animEffect transition="in" filter="wipe(right)">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down)">
                                      <p:cBhvr>
                                        <p:cTn id="91" dur="500"/>
                                        <p:tgtEl>
                                          <p:spTgt spid="16"/>
                                        </p:tgtEl>
                                      </p:cBhvr>
                                    </p:animEffect>
                                  </p:childTnLst>
                                </p:cTn>
                              </p:par>
                            </p:childTnLst>
                          </p:cTn>
                        </p:par>
                        <p:par>
                          <p:cTn id="92" fill="hold">
                            <p:stCondLst>
                              <p:cond delay="500"/>
                            </p:stCondLst>
                            <p:childTnLst>
                              <p:par>
                                <p:cTn id="93" presetID="23" presetClass="entr" presetSubtype="16" fill="hold" grpId="0" nodeType="after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fltVal val="0"/>
                                          </p:val>
                                        </p:tav>
                                        <p:tav tm="100000">
                                          <p:val>
                                            <p:strVal val="#ppt_w"/>
                                          </p:val>
                                        </p:tav>
                                      </p:tavLst>
                                    </p:anim>
                                    <p:anim calcmode="lin" valueType="num">
                                      <p:cBhvr>
                                        <p:cTn id="96" dur="500" fill="hold"/>
                                        <p:tgtEl>
                                          <p:spTgt spid="17"/>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p:cTn id="99" dur="500" fill="hold"/>
                                        <p:tgtEl>
                                          <p:spTgt spid="19"/>
                                        </p:tgtEl>
                                        <p:attrNameLst>
                                          <p:attrName>ppt_w</p:attrName>
                                        </p:attrNameLst>
                                      </p:cBhvr>
                                      <p:tavLst>
                                        <p:tav tm="0">
                                          <p:val>
                                            <p:fltVal val="0"/>
                                          </p:val>
                                        </p:tav>
                                        <p:tav tm="100000">
                                          <p:val>
                                            <p:strVal val="#ppt_w"/>
                                          </p:val>
                                        </p:tav>
                                      </p:tavLst>
                                    </p:anim>
                                    <p:anim calcmode="lin" valueType="num">
                                      <p:cBhvr>
                                        <p:cTn id="100" dur="500" fill="hold"/>
                                        <p:tgtEl>
                                          <p:spTgt spid="19"/>
                                        </p:tgtEl>
                                        <p:attrNameLst>
                                          <p:attrName>ppt_h</p:attrName>
                                        </p:attrNameLst>
                                      </p:cBhvr>
                                      <p:tavLst>
                                        <p:tav tm="0">
                                          <p:val>
                                            <p:fltVal val="0"/>
                                          </p:val>
                                        </p:tav>
                                        <p:tav tm="100000">
                                          <p:val>
                                            <p:strVal val="#ppt_h"/>
                                          </p:val>
                                        </p:tav>
                                      </p:tavLst>
                                    </p:anim>
                                  </p:childTnLst>
                                </p:cTn>
                              </p:par>
                              <p:par>
                                <p:cTn id="101" presetID="23" presetClass="entr" presetSubtype="16"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500" fill="hold"/>
                                        <p:tgtEl>
                                          <p:spTgt spid="18"/>
                                        </p:tgtEl>
                                        <p:attrNameLst>
                                          <p:attrName>ppt_w</p:attrName>
                                        </p:attrNameLst>
                                      </p:cBhvr>
                                      <p:tavLst>
                                        <p:tav tm="0">
                                          <p:val>
                                            <p:fltVal val="0"/>
                                          </p:val>
                                        </p:tav>
                                        <p:tav tm="100000">
                                          <p:val>
                                            <p:strVal val="#ppt_w"/>
                                          </p:val>
                                        </p:tav>
                                      </p:tavLst>
                                    </p:anim>
                                    <p:anim calcmode="lin" valueType="num">
                                      <p:cBhvr>
                                        <p:cTn id="104" dur="500" fill="hold"/>
                                        <p:tgtEl>
                                          <p:spTgt spid="18"/>
                                        </p:tgtEl>
                                        <p:attrNameLst>
                                          <p:attrName>ppt_h</p:attrName>
                                        </p:attrNameLst>
                                      </p:cBhvr>
                                      <p:tavLst>
                                        <p:tav tm="0">
                                          <p:val>
                                            <p:fltVal val="0"/>
                                          </p:val>
                                        </p:tav>
                                        <p:tav tm="100000">
                                          <p:val>
                                            <p:strVal val="#ppt_h"/>
                                          </p:val>
                                        </p:tav>
                                      </p:tavLst>
                                    </p:anim>
                                  </p:childTnLst>
                                </p:cTn>
                              </p:par>
                            </p:childTnLst>
                          </p:cTn>
                        </p:par>
                        <p:par>
                          <p:cTn id="105" fill="hold">
                            <p:stCondLst>
                              <p:cond delay="1000"/>
                            </p:stCondLst>
                            <p:childTnLst>
                              <p:par>
                                <p:cTn id="106" presetID="3" presetClass="entr" presetSubtype="10" fill="hold" grpId="0"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blinds(horizontal)">
                                      <p:cBhvr>
                                        <p:cTn id="108" dur="500"/>
                                        <p:tgtEl>
                                          <p:spTgt spid="22"/>
                                        </p:tgtEl>
                                      </p:cBhvr>
                                    </p:animEffect>
                                  </p:childTnLst>
                                </p:cTn>
                              </p:par>
                            </p:childTnLst>
                          </p:cTn>
                        </p:par>
                        <p:par>
                          <p:cTn id="109" fill="hold">
                            <p:stCondLst>
                              <p:cond delay="1500"/>
                            </p:stCondLst>
                            <p:childTnLst>
                              <p:par>
                                <p:cTn id="110" presetID="8" presetClass="entr" presetSubtype="16" fill="hold" nodeType="after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diamond(in)">
                                      <p:cBhvr>
                                        <p:cTn id="112" dur="2000"/>
                                        <p:tgtEl>
                                          <p:spTgt spid="20"/>
                                        </p:tgtEl>
                                      </p:cBhvr>
                                    </p:animEffect>
                                  </p:childTnLst>
                                </p:cTn>
                              </p:par>
                            </p:childTnLst>
                          </p:cTn>
                        </p:par>
                        <p:par>
                          <p:cTn id="113" fill="hold">
                            <p:stCondLst>
                              <p:cond delay="3500"/>
                            </p:stCondLst>
                            <p:childTnLst>
                              <p:par>
                                <p:cTn id="114" presetID="17" presetClass="entr" presetSubtype="10" fill="hold" grpId="0" nodeType="afterEffect">
                                  <p:stCondLst>
                                    <p:cond delay="0"/>
                                  </p:stCondLst>
                                  <p:childTnLst>
                                    <p:set>
                                      <p:cBhvr>
                                        <p:cTn id="115" dur="1" fill="hold">
                                          <p:stCondLst>
                                            <p:cond delay="0"/>
                                          </p:stCondLst>
                                        </p:cTn>
                                        <p:tgtEl>
                                          <p:spTgt spid="21"/>
                                        </p:tgtEl>
                                        <p:attrNameLst>
                                          <p:attrName>style.visibility</p:attrName>
                                        </p:attrNameLst>
                                      </p:cBhvr>
                                      <p:to>
                                        <p:strVal val="visible"/>
                                      </p:to>
                                    </p:set>
                                    <p:anim calcmode="lin" valueType="num">
                                      <p:cBhvr>
                                        <p:cTn id="116" dur="500" fill="hold"/>
                                        <p:tgtEl>
                                          <p:spTgt spid="21"/>
                                        </p:tgtEl>
                                        <p:attrNameLst>
                                          <p:attrName>ppt_w</p:attrName>
                                        </p:attrNameLst>
                                      </p:cBhvr>
                                      <p:tavLst>
                                        <p:tav tm="0">
                                          <p:val>
                                            <p:fltVal val="0"/>
                                          </p:val>
                                        </p:tav>
                                        <p:tav tm="100000">
                                          <p:val>
                                            <p:strVal val="#ppt_w"/>
                                          </p:val>
                                        </p:tav>
                                      </p:tavLst>
                                    </p:anim>
                                    <p:anim calcmode="lin" valueType="num">
                                      <p:cBhvr>
                                        <p:cTn id="117"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500"/>
                            </p:stCondLst>
                            <p:childTnLst>
                              <p:par>
                                <p:cTn id="124" presetID="17" presetClass="entr" presetSubtype="1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500" fill="hold"/>
                                        <p:tgtEl>
                                          <p:spTgt spid="25"/>
                                        </p:tgtEl>
                                        <p:attrNameLst>
                                          <p:attrName>ppt_w</p:attrName>
                                        </p:attrNameLst>
                                      </p:cBhvr>
                                      <p:tavLst>
                                        <p:tav tm="0">
                                          <p:val>
                                            <p:fltVal val="0"/>
                                          </p:val>
                                        </p:tav>
                                        <p:tav tm="100000">
                                          <p:val>
                                            <p:strVal val="#ppt_w"/>
                                          </p:val>
                                        </p:tav>
                                      </p:tavLst>
                                    </p:anim>
                                    <p:anim calcmode="lin" valueType="num">
                                      <p:cBhvr>
                                        <p:cTn id="127" dur="500" fill="hold"/>
                                        <p:tgtEl>
                                          <p:spTgt spid="25"/>
                                        </p:tgtEl>
                                        <p:attrNameLst>
                                          <p:attrName>ppt_h</p:attrName>
                                        </p:attrNameLst>
                                      </p:cBhvr>
                                      <p:tavLst>
                                        <p:tav tm="0">
                                          <p:val>
                                            <p:strVal val="#ppt_h"/>
                                          </p:val>
                                        </p:tav>
                                        <p:tav tm="100000">
                                          <p:val>
                                            <p:strVal val="#ppt_h"/>
                                          </p:val>
                                        </p:tav>
                                      </p:tavLst>
                                    </p:anim>
                                  </p:childTnLst>
                                </p:cTn>
                              </p:par>
                            </p:childTnLst>
                          </p:cTn>
                        </p:par>
                        <p:par>
                          <p:cTn id="128" fill="hold">
                            <p:stCondLst>
                              <p:cond delay="1000"/>
                            </p:stCondLst>
                            <p:childTnLst>
                              <p:par>
                                <p:cTn id="129" presetID="3" presetClass="entr" presetSubtype="10" fill="hold" grpId="0" nodeType="after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blinds(horizontal)">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wipe(left)">
                                      <p:cBhvr>
                                        <p:cTn id="136" dur="500"/>
                                        <p:tgtEl>
                                          <p:spTgt spid="27"/>
                                        </p:tgtEl>
                                      </p:cBhvr>
                                    </p:animEffect>
                                  </p:childTnLst>
                                </p:cTn>
                              </p:par>
                            </p:childTnLst>
                          </p:cTn>
                        </p:par>
                        <p:par>
                          <p:cTn id="137" fill="hold">
                            <p:stCondLst>
                              <p:cond delay="500"/>
                            </p:stCondLst>
                            <p:childTnLst>
                              <p:par>
                                <p:cTn id="138" presetID="17" presetClass="entr" presetSubtype="10" fill="hold" grpId="0" nodeType="afterEffect">
                                  <p:stCondLst>
                                    <p:cond delay="0"/>
                                  </p:stCondLst>
                                  <p:childTnLst>
                                    <p:set>
                                      <p:cBhvr>
                                        <p:cTn id="139" dur="1" fill="hold">
                                          <p:stCondLst>
                                            <p:cond delay="0"/>
                                          </p:stCondLst>
                                        </p:cTn>
                                        <p:tgtEl>
                                          <p:spTgt spid="28"/>
                                        </p:tgtEl>
                                        <p:attrNameLst>
                                          <p:attrName>style.visibility</p:attrName>
                                        </p:attrNameLst>
                                      </p:cBhvr>
                                      <p:to>
                                        <p:strVal val="visible"/>
                                      </p:to>
                                    </p:set>
                                    <p:anim calcmode="lin" valueType="num">
                                      <p:cBhvr>
                                        <p:cTn id="140" dur="500" fill="hold"/>
                                        <p:tgtEl>
                                          <p:spTgt spid="28"/>
                                        </p:tgtEl>
                                        <p:attrNameLst>
                                          <p:attrName>ppt_w</p:attrName>
                                        </p:attrNameLst>
                                      </p:cBhvr>
                                      <p:tavLst>
                                        <p:tav tm="0">
                                          <p:val>
                                            <p:fltVal val="0"/>
                                          </p:val>
                                        </p:tav>
                                        <p:tav tm="100000">
                                          <p:val>
                                            <p:strVal val="#ppt_w"/>
                                          </p:val>
                                        </p:tav>
                                      </p:tavLst>
                                    </p:anim>
                                    <p:anim calcmode="lin" valueType="num">
                                      <p:cBhvr>
                                        <p:cTn id="141"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7" grpId="0" bldLvl="0" animBg="1"/>
      <p:bldP spid="7" grpId="1" bldLvl="0" animBg="1"/>
      <p:bldP spid="8" grpId="0" bldLvl="0" animBg="1"/>
      <p:bldP spid="8" grpId="1" bldLvl="0" animBg="1"/>
      <p:bldP spid="9" grpId="0" bldLvl="0" animBg="1"/>
      <p:bldP spid="9" grpId="1" bldLvl="0" animBg="1"/>
      <p:bldP spid="10" grpId="0" bldLvl="0" animBg="1"/>
      <p:bldP spid="10" grpId="1" bldLvl="0" animBg="1"/>
      <p:bldP spid="12" grpId="0" bldLvl="0" animBg="1"/>
      <p:bldP spid="14" grpId="0" bldLvl="0" animBg="1"/>
      <p:bldP spid="15" grpId="0" bldLvl="0" animBg="1"/>
      <p:bldP spid="17" grpId="0" bldLvl="0" animBg="1"/>
      <p:bldP spid="18" grpId="0" bldLvl="0" animBg="1"/>
      <p:bldP spid="21" grpId="0" bldLvl="0" animBg="1"/>
      <p:bldP spid="22" grpId="0" bldLvl="0" animBg="1"/>
      <p:bldP spid="23" grpId="0" bldLvl="0" animBg="1"/>
      <p:bldP spid="23" grpId="1" bldLvl="0" animBg="1"/>
      <p:bldP spid="25" grpId="0" bldLvl="0" animBg="1"/>
      <p:bldP spid="26" grpId="0" bldLvl="0" animBg="1"/>
      <p:bldP spid="28"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bg1"/>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108546" name="组合 4"/>
          <p:cNvGrpSpPr/>
          <p:nvPr/>
        </p:nvGrpSpPr>
        <p:grpSpPr bwMode="auto">
          <a:xfrm>
            <a:off x="1595388" y="-76678"/>
            <a:ext cx="9385270" cy="6673160"/>
            <a:chOff x="-1794" y="45"/>
            <a:chExt cx="14457" cy="10538"/>
          </a:xfrm>
        </p:grpSpPr>
        <p:pic>
          <p:nvPicPr>
            <p:cNvPr id="108547"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4" y="2492"/>
              <a:ext cx="14457" cy="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文本框 3"/>
            <p:cNvSpPr txBox="1">
              <a:spLocks noChangeArrowheads="1"/>
            </p:cNvSpPr>
            <p:nvPr/>
          </p:nvSpPr>
          <p:spPr bwMode="auto">
            <a:xfrm>
              <a:off x="11176" y="45"/>
              <a:ext cx="560" cy="4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CN" altLang="en-US" sz="1200"/>
            </a:p>
          </p:txBody>
        </p:sp>
      </p:grpSp>
      <p:sp>
        <p:nvSpPr>
          <p:cNvPr id="6" name="文本框 5"/>
          <p:cNvSpPr txBox="1">
            <a:spLocks noChangeArrowheads="1"/>
          </p:cNvSpPr>
          <p:nvPr/>
        </p:nvSpPr>
        <p:spPr bwMode="auto">
          <a:xfrm>
            <a:off x="2088933" y="3149610"/>
            <a:ext cx="909327" cy="325326"/>
          </a:xfrm>
          <a:prstGeom prst="rect">
            <a:avLst/>
          </a:prstGeom>
          <a:noFill/>
          <a:ln w="28575">
            <a:solidFill>
              <a:srgbClr val="FF0000"/>
            </a:solidFill>
            <a:prstDash val="sys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 name="文本框 16"/>
          <p:cNvSpPr txBox="1">
            <a:spLocks noChangeArrowheads="1"/>
          </p:cNvSpPr>
          <p:nvPr/>
        </p:nvSpPr>
        <p:spPr bwMode="auto">
          <a:xfrm>
            <a:off x="5502477" y="5260264"/>
            <a:ext cx="812523" cy="233283"/>
          </a:xfrm>
          <a:prstGeom prst="rect">
            <a:avLst/>
          </a:prstGeom>
          <a:noFill/>
          <a:ln w="28575">
            <a:solidFill>
              <a:srgbClr val="FF0000"/>
            </a:solidFill>
            <a:prstDash val="sys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 name="矩形 15"/>
          <p:cNvSpPr>
            <a:spLocks noChangeArrowheads="1"/>
          </p:cNvSpPr>
          <p:nvPr/>
        </p:nvSpPr>
        <p:spPr bwMode="auto">
          <a:xfrm>
            <a:off x="3761188" y="2167283"/>
            <a:ext cx="3482580" cy="742695"/>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pPr>
            <a:r>
              <a:rPr lang="zh-CN" altLang="en-US" sz="1600" b="1" noProof="1">
                <a:solidFill>
                  <a:prstClr val="white"/>
                </a:solidFill>
                <a:ea typeface="微软雅黑" panose="020B0503020204020204" charset="-122"/>
              </a:rPr>
              <a:t>提供期刊官方网址，支持一键投稿</a:t>
            </a:r>
            <a:endParaRPr lang="zh-CN" altLang="en-US" sz="1600" b="1" noProof="1">
              <a:solidFill>
                <a:prstClr val="white"/>
              </a:solidFill>
              <a:ea typeface="微软雅黑" panose="020B0503020204020204" charset="-122"/>
            </a:endParaRPr>
          </a:p>
        </p:txBody>
      </p:sp>
      <p:sp>
        <p:nvSpPr>
          <p:cNvPr id="3" name="文本框 2"/>
          <p:cNvSpPr txBox="1"/>
          <p:nvPr/>
        </p:nvSpPr>
        <p:spPr>
          <a:xfrm>
            <a:off x="1449613" y="912961"/>
            <a:ext cx="5364480" cy="460375"/>
          </a:xfrm>
          <a:prstGeom prst="rect">
            <a:avLst/>
          </a:prstGeom>
          <a:noFill/>
        </p:spPr>
        <p:txBody>
          <a:bodyPr wrap="none" rtlCol="0" anchor="t">
            <a:spAutoFit/>
          </a:bodyPr>
          <a:lstStyle/>
          <a:p>
            <a:r>
              <a:rPr sz="2400" dirty="0">
                <a:latin typeface="微软雅黑" panose="020B0503020204020204" charset="-122"/>
                <a:ea typeface="微软雅黑" panose="020B0503020204020204" charset="-122"/>
                <a:sym typeface="+mn-ea"/>
              </a:rPr>
              <a:t>巧用研学甄选期刊，官方渠道避免骗局</a:t>
            </a:r>
            <a:endParaRPr lang="zh-CN" altLang="en-US" sz="2400" dirty="0">
              <a:latin typeface="微软雅黑" panose="020B0503020204020204" charset="-122"/>
              <a:ea typeface="微软雅黑" panose="020B0503020204020204" charset="-122"/>
              <a:sym typeface="+mn-ea"/>
            </a:endParaRPr>
          </a:p>
        </p:txBody>
      </p:sp>
      <p:sp>
        <p:nvSpPr>
          <p:cNvPr id="33" name="矩形 32"/>
          <p:cNvSpPr/>
          <p:nvPr/>
        </p:nvSpPr>
        <p:spPr>
          <a:xfrm>
            <a:off x="505460" y="182245"/>
            <a:ext cx="1250950" cy="474980"/>
          </a:xfrm>
          <a:prstGeom prst="rect">
            <a:avLst/>
          </a:prstGeom>
          <a:solidFill>
            <a:srgbClr val="E2E9F5"/>
          </a:solidFill>
        </p:spPr>
        <p:txBody>
          <a:bodyPr wrap="square" lIns="121960" tIns="60980" rIns="121960" bIns="60980">
            <a:spAutoFit/>
          </a:bodyPr>
          <a:lstStyle/>
          <a:p>
            <a:endParaRPr lang="zh-CN" altLang="en-US"/>
          </a:p>
        </p:txBody>
      </p:sp>
      <p:sp>
        <p:nvSpPr>
          <p:cNvPr id="32" name="文本框 31"/>
          <p:cNvSpPr txBox="1"/>
          <p:nvPr/>
        </p:nvSpPr>
        <p:spPr>
          <a:xfrm>
            <a:off x="989965" y="167005"/>
            <a:ext cx="665353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charset="-122"/>
                <a:ea typeface="微软雅黑" panose="020B0503020204020204" charset="-122"/>
              </a:rPr>
              <a:t>3</a:t>
            </a:r>
            <a:r>
              <a:rPr lang="zh-CN" altLang="en-US" sz="2800" b="1" spc="100" dirty="0">
                <a:solidFill>
                  <a:schemeClr val="accent1"/>
                </a:solidFill>
                <a:latin typeface="微软雅黑" panose="020B0503020204020204" charset="-122"/>
                <a:ea typeface="微软雅黑" panose="020B0503020204020204" charset="-122"/>
              </a:rPr>
              <a:t>、写</a:t>
            </a:r>
            <a:r>
              <a:rPr lang="en-US" altLang="zh-CN" sz="2800" b="1" spc="100" dirty="0">
                <a:solidFill>
                  <a:schemeClr val="accent1"/>
                </a:solidFill>
                <a:latin typeface="微软雅黑" panose="020B0503020204020204" charset="-122"/>
                <a:ea typeface="微软雅黑" panose="020B0503020204020204" charset="-122"/>
              </a:rPr>
              <a:t>-</a:t>
            </a:r>
            <a:r>
              <a:rPr lang="zh-CN" altLang="en-US" sz="2800" b="1" spc="100" dirty="0">
                <a:solidFill>
                  <a:schemeClr val="accent1"/>
                </a:solidFill>
                <a:latin typeface="微软雅黑" panose="020B0503020204020204" charset="-122"/>
                <a:ea typeface="微软雅黑" panose="020B0503020204020204" charset="-122"/>
              </a:rPr>
              <a:t>妙笔写石成金</a:t>
            </a:r>
            <a:endParaRPr lang="zh-CN" altLang="en-US" sz="2800" b="1" spc="100" dirty="0">
              <a:solidFill>
                <a:schemeClr val="accent1"/>
              </a:solidFill>
              <a:latin typeface="微软雅黑" panose="020B0503020204020204" charset="-122"/>
              <a:ea typeface="微软雅黑" panose="020B0503020204020204" charset="-122"/>
            </a:endParaRPr>
          </a:p>
        </p:txBody>
      </p:sp>
    </p:spTree>
    <p:custDataLst>
      <p:tags r:id="rId2"/>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p:tgtEl>
                                          <p:spTgt spid="9"/>
                                        </p:tgtEl>
                                        <p:attrNameLst>
                                          <p:attrName>ppt_x</p:attrName>
                                        </p:attrNameLst>
                                      </p:cBhvr>
                                      <p:tavLst>
                                        <p:tav tm="0">
                                          <p:val>
                                            <p:strVal val="#ppt_x-#ppt_w*1.125000"/>
                                          </p:val>
                                        </p:tav>
                                        <p:tav tm="100000">
                                          <p:val>
                                            <p:strVal val="#ppt_x"/>
                                          </p:val>
                                        </p:tav>
                                      </p:tavLst>
                                    </p:anim>
                                    <p:animEffect transition="in" filter="wipe(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7" grpId="0" bldLvl="0" animBg="1"/>
      <p:bldP spid="9"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AC8C1C8E5202AE63334BC6EAF92297E"/>
          <p:cNvPicPr>
            <a:picLocks noChangeAspect="1"/>
          </p:cNvPicPr>
          <p:nvPr>
            <p:custDataLst>
              <p:tags r:id="rId1"/>
            </p:custDataLst>
          </p:nvPr>
        </p:nvPicPr>
        <p:blipFill>
          <a:blip r:embed="rId2"/>
          <a:stretch>
            <a:fillRect/>
          </a:stretch>
        </p:blipFill>
        <p:spPr>
          <a:xfrm>
            <a:off x="2094230" y="1481455"/>
            <a:ext cx="2838450" cy="2838450"/>
          </a:xfrm>
          <a:prstGeom prst="rect">
            <a:avLst/>
          </a:prstGeom>
        </p:spPr>
      </p:pic>
      <p:pic>
        <p:nvPicPr>
          <p:cNvPr id="6" name="图片 5" descr="34DB6797B933B031E60EAC7E954D6E22"/>
          <p:cNvPicPr>
            <a:picLocks noChangeAspect="1"/>
          </p:cNvPicPr>
          <p:nvPr>
            <p:custDataLst>
              <p:tags r:id="rId3"/>
            </p:custDataLst>
          </p:nvPr>
        </p:nvPicPr>
        <p:blipFill>
          <a:blip r:embed="rId4"/>
          <a:stretch>
            <a:fillRect/>
          </a:stretch>
        </p:blipFill>
        <p:spPr>
          <a:xfrm>
            <a:off x="6291580" y="1020445"/>
            <a:ext cx="4210050" cy="421005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srcRect/>
          <a:stretch>
            <a:fillRect/>
          </a:stretch>
        </p:blipFill>
        <p:spPr bwMode="auto">
          <a:xfrm>
            <a:off x="650240" y="909955"/>
            <a:ext cx="11144250" cy="5334000"/>
          </a:xfrm>
          <a:prstGeom prst="rect">
            <a:avLst/>
          </a:prstGeom>
          <a:noFill/>
          <a:ln w="9525">
            <a:noFill/>
            <a:miter lim="800000"/>
            <a:headEnd/>
            <a:tailEnd/>
          </a:ln>
          <a:effectLst/>
        </p:spPr>
      </p:pic>
      <p:sp>
        <p:nvSpPr>
          <p:cNvPr id="5" name="矩形 4"/>
          <p:cNvSpPr/>
          <p:nvPr/>
        </p:nvSpPr>
        <p:spPr>
          <a:xfrm>
            <a:off x="989965" y="389255"/>
            <a:ext cx="9928860" cy="398780"/>
          </a:xfrm>
          <a:prstGeom prst="rect">
            <a:avLst/>
          </a:prstGeom>
        </p:spPr>
        <p:txBody>
          <a:bodyPr wrap="square">
            <a:spAutoFit/>
          </a:bodyPr>
          <a:lstStyle/>
          <a:p>
            <a:r>
              <a:rPr lang="en-US" altLang="zh-CN" sz="2000" dirty="0">
                <a:latin typeface="微软雅黑" panose="020B0503020204020204" charset="-122"/>
                <a:ea typeface="微软雅黑" panose="020B0503020204020204" charset="-122"/>
              </a:rPr>
              <a:t>CNKI</a:t>
            </a:r>
            <a:r>
              <a:rPr lang="zh-CN" altLang="en-US" sz="2000" dirty="0">
                <a:latin typeface="微软雅黑" panose="020B0503020204020204" charset="-122"/>
                <a:ea typeface="微软雅黑" panose="020B0503020204020204" charset="-122"/>
              </a:rPr>
              <a:t>首页主要划分为数据库检索、行业数据库、研究学习平台及软件产品等</a:t>
            </a:r>
            <a:r>
              <a:rPr lang="zh-CN" altLang="en-US" sz="2000" dirty="0" smtClean="0">
                <a:latin typeface="微软雅黑" panose="020B0503020204020204" charset="-122"/>
                <a:ea typeface="微软雅黑" panose="020B0503020204020204" charset="-122"/>
              </a:rPr>
              <a:t>模块</a:t>
            </a:r>
            <a:endParaRPr lang="en-US" altLang="zh-CN" sz="2000" dirty="0">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2" cstate="print"/>
          <a:stretch>
            <a:fillRect/>
          </a:stretch>
        </p:blipFill>
        <p:spPr>
          <a:xfrm>
            <a:off x="10226675" y="321945"/>
            <a:ext cx="1567815" cy="534670"/>
          </a:xfrm>
          <a:prstGeom prst="rect">
            <a:avLst/>
          </a:prstGeom>
        </p:spPr>
      </p:pic>
      <p:pic>
        <p:nvPicPr>
          <p:cNvPr id="2" name="图片 1"/>
          <p:cNvPicPr>
            <a:picLocks noChangeAspect="1"/>
          </p:cNvPicPr>
          <p:nvPr/>
        </p:nvPicPr>
        <p:blipFill>
          <a:blip r:embed="rId3"/>
          <a:stretch>
            <a:fillRect/>
          </a:stretch>
        </p:blipFill>
        <p:spPr>
          <a:xfrm>
            <a:off x="831850" y="1122680"/>
            <a:ext cx="9894570" cy="5001260"/>
          </a:xfrm>
          <a:prstGeom prst="rect">
            <a:avLst/>
          </a:prstGeom>
        </p:spPr>
      </p:pic>
      <p:pic>
        <p:nvPicPr>
          <p:cNvPr id="3" name="图片 2"/>
          <p:cNvPicPr>
            <a:picLocks noChangeAspect="1"/>
          </p:cNvPicPr>
          <p:nvPr/>
        </p:nvPicPr>
        <p:blipFill>
          <a:blip r:embed="rId4"/>
          <a:stretch>
            <a:fillRect/>
          </a:stretch>
        </p:blipFill>
        <p:spPr>
          <a:xfrm>
            <a:off x="400050" y="1610360"/>
            <a:ext cx="11410950" cy="423862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377858" y="1412777"/>
            <a:ext cx="4992556" cy="1365273"/>
          </a:xfrm>
          <a:prstGeom prst="rect">
            <a:avLst/>
          </a:prstGeom>
          <a:solidFill>
            <a:srgbClr val="C4E4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rtlCol="0" anchor="ctr">
            <a:prstTxWarp prst="textPlain">
              <a:avLst/>
            </a:prstTxWarp>
          </a:bodyPr>
          <a:lstStyle/>
          <a:p>
            <a:pPr algn="ctr"/>
            <a:r>
              <a:rPr lang="en-US" altLang="zh-CN" sz="1173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rPr>
              <a:t>THANKS</a:t>
            </a:r>
            <a:endParaRPr lang="zh-CN" altLang="en-US" sz="426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endParaRPr>
          </a:p>
        </p:txBody>
      </p:sp>
      <p:sp>
        <p:nvSpPr>
          <p:cNvPr id="5" name="Text Box 6"/>
          <p:cNvSpPr txBox="1">
            <a:spLocks noChangeArrowheads="1"/>
          </p:cNvSpPr>
          <p:nvPr/>
        </p:nvSpPr>
        <p:spPr bwMode="auto">
          <a:xfrm>
            <a:off x="302265" y="3029717"/>
            <a:ext cx="7143751" cy="239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lnSpc>
                <a:spcPct val="150000"/>
              </a:lnSpc>
              <a:spcBef>
                <a:spcPct val="0"/>
              </a:spcBef>
              <a:spcAft>
                <a:spcPct val="0"/>
              </a:spcAft>
              <a:buFont typeface="Arial" panose="020B0604020202020204" pitchFamily="34" charset="0"/>
              <a:buNone/>
            </a:pPr>
            <a:r>
              <a:rPr lang="zh-CN" altLang="en-US" sz="2135" b="1" dirty="0">
                <a:solidFill>
                  <a:srgbClr val="3D4044"/>
                </a:solidFill>
                <a:latin typeface="微软雅黑" panose="020B0503020204020204" charset="-122"/>
                <a:ea typeface="微软雅黑" panose="020B0503020204020204" charset="-122"/>
              </a:rPr>
              <a:t>同方知网（北京）技术有限公司</a:t>
            </a:r>
            <a:endParaRPr lang="zh-CN" altLang="en-US" sz="2135" b="1" dirty="0">
              <a:solidFill>
                <a:srgbClr val="3D4044"/>
              </a:solidFill>
              <a:latin typeface="微软雅黑" panose="020B0503020204020204" charset="-122"/>
              <a:ea typeface="微软雅黑" panose="020B050302020402020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charset="-122"/>
                <a:ea typeface="微软雅黑" panose="020B0503020204020204" charset="-122"/>
              </a:rPr>
              <a:t>地址：北京市海淀区西小口路</a:t>
            </a:r>
            <a:r>
              <a:rPr lang="en-US" altLang="zh-CN" sz="2135" dirty="0">
                <a:solidFill>
                  <a:srgbClr val="3D3E40"/>
                </a:solidFill>
                <a:latin typeface="微软雅黑" panose="020B0503020204020204" charset="-122"/>
                <a:ea typeface="微软雅黑" panose="020B0503020204020204" charset="-122"/>
              </a:rPr>
              <a:t>66</a:t>
            </a:r>
            <a:r>
              <a:rPr lang="zh-CN" altLang="en-US" sz="2135" dirty="0">
                <a:solidFill>
                  <a:srgbClr val="3D3E40"/>
                </a:solidFill>
                <a:latin typeface="微软雅黑" panose="020B0503020204020204" charset="-122"/>
                <a:ea typeface="微软雅黑" panose="020B0503020204020204" charset="-122"/>
              </a:rPr>
              <a:t>号东升科技园北领地</a:t>
            </a:r>
            <a:r>
              <a:rPr lang="en-US" altLang="zh-CN" sz="2135" dirty="0">
                <a:solidFill>
                  <a:srgbClr val="3D3E40"/>
                </a:solidFill>
                <a:latin typeface="微软雅黑" panose="020B0503020204020204" charset="-122"/>
                <a:ea typeface="微软雅黑" panose="020B0503020204020204" charset="-122"/>
              </a:rPr>
              <a:t>A2</a:t>
            </a:r>
            <a:r>
              <a:rPr lang="zh-CN" altLang="en-US" sz="2135" dirty="0">
                <a:solidFill>
                  <a:srgbClr val="3D3E40"/>
                </a:solidFill>
                <a:latin typeface="微软雅黑" panose="020B0503020204020204" charset="-122"/>
                <a:ea typeface="微软雅黑" panose="020B0503020204020204" charset="-122"/>
              </a:rPr>
              <a:t>楼</a:t>
            </a:r>
            <a:endParaRPr lang="en-US" altLang="zh-CN" sz="2135" dirty="0">
              <a:solidFill>
                <a:srgbClr val="3D3E40"/>
              </a:solidFill>
              <a:latin typeface="微软雅黑" panose="020B0503020204020204" charset="-122"/>
              <a:ea typeface="微软雅黑" panose="020B050302020402020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charset="-122"/>
                <a:ea typeface="微软雅黑" panose="020B0503020204020204" charset="-122"/>
              </a:rPr>
              <a:t>安徽分公司：安徽省合肥市高新区黄山路</a:t>
            </a:r>
            <a:r>
              <a:rPr lang="en-US" altLang="zh-CN" sz="2135" dirty="0">
                <a:solidFill>
                  <a:srgbClr val="3D3E40"/>
                </a:solidFill>
                <a:latin typeface="微软雅黑" panose="020B0503020204020204" charset="-122"/>
                <a:ea typeface="微软雅黑" panose="020B0503020204020204" charset="-122"/>
              </a:rPr>
              <a:t>601</a:t>
            </a:r>
            <a:r>
              <a:rPr lang="zh-CN" altLang="en-US" sz="2135" dirty="0">
                <a:solidFill>
                  <a:srgbClr val="3D3E40"/>
                </a:solidFill>
                <a:latin typeface="微软雅黑" panose="020B0503020204020204" charset="-122"/>
                <a:ea typeface="微软雅黑" panose="020B0503020204020204" charset="-122"/>
              </a:rPr>
              <a:t>号科创中心</a:t>
            </a:r>
            <a:endParaRPr lang="zh-CN" altLang="en-US" sz="2135" dirty="0">
              <a:solidFill>
                <a:srgbClr val="3D3E40"/>
              </a:solidFill>
              <a:latin typeface="微软雅黑" panose="020B0503020204020204" charset="-122"/>
              <a:ea typeface="微软雅黑" panose="020B0503020204020204" charset="-122"/>
            </a:endParaRPr>
          </a:p>
          <a:p>
            <a:pPr algn="ctr" eaLnBrk="1" fontAlgn="base" hangingPunct="1">
              <a:lnSpc>
                <a:spcPct val="150000"/>
              </a:lnSpc>
              <a:spcBef>
                <a:spcPct val="0"/>
              </a:spcBef>
              <a:spcAft>
                <a:spcPct val="0"/>
              </a:spcAft>
              <a:buFont typeface="Arial" panose="020B0604020202020204" pitchFamily="34" charset="0"/>
              <a:buNone/>
            </a:pPr>
            <a:r>
              <a:rPr lang="en-US" altLang="zh-CN" sz="2135" dirty="0" smtClean="0">
                <a:solidFill>
                  <a:srgbClr val="3D3E40"/>
                </a:solidFill>
                <a:latin typeface="微软雅黑" panose="020B0503020204020204" charset="-122"/>
                <a:ea typeface="微软雅黑" panose="020B0503020204020204" charset="-122"/>
              </a:rPr>
              <a:t> </a:t>
            </a:r>
            <a:r>
              <a:rPr lang="zh-CN" altLang="en-US" sz="2135" dirty="0">
                <a:solidFill>
                  <a:srgbClr val="3D3E40"/>
                </a:solidFill>
                <a:latin typeface="微软雅黑" panose="020B0503020204020204" charset="-122"/>
                <a:ea typeface="微软雅黑" panose="020B0503020204020204" charset="-122"/>
              </a:rPr>
              <a:t>网址：</a:t>
            </a:r>
            <a:r>
              <a:rPr lang="en-US" altLang="zh-CN" sz="2135" dirty="0">
                <a:solidFill>
                  <a:srgbClr val="3D3E40"/>
                </a:solidFill>
                <a:latin typeface="微软雅黑" panose="020B0503020204020204" charset="-122"/>
                <a:ea typeface="微软雅黑" panose="020B0503020204020204" charset="-122"/>
              </a:rPr>
              <a:t>www.cnki.net</a:t>
            </a:r>
            <a:endParaRPr lang="zh-CN" altLang="en-US" sz="2135" dirty="0">
              <a:solidFill>
                <a:srgbClr val="3D3E40"/>
              </a:solidFill>
              <a:latin typeface="微软雅黑" panose="020B0503020204020204" charset="-122"/>
              <a:ea typeface="微软雅黑" panose="020B0503020204020204" charset="-122"/>
            </a:endParaRPr>
          </a:p>
        </p:txBody>
      </p:sp>
      <p:pic>
        <p:nvPicPr>
          <p:cNvPr id="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9205" y="1001395"/>
            <a:ext cx="4223385" cy="421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707040" y="225720"/>
            <a:ext cx="505779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宋体" panose="02010600030101010101" pitchFamily="2" charset="-122"/>
              </a:rPr>
              <a:t>■</a:t>
            </a:r>
            <a:r>
              <a:rPr lang="zh-CN" altLang="zh-CN" sz="2000" dirty="0"/>
              <a:t>总库中</a:t>
            </a:r>
            <a:r>
              <a:rPr lang="zh-CN" altLang="zh-CN" sz="2000" dirty="0" smtClean="0"/>
              <a:t>外文资源</a:t>
            </a:r>
            <a:r>
              <a:rPr lang="zh-CN" altLang="zh-CN" sz="2000" dirty="0"/>
              <a:t>类型及出版</a:t>
            </a:r>
            <a:r>
              <a:rPr lang="zh-CN" altLang="zh-CN" sz="2000" dirty="0" smtClean="0"/>
              <a:t>情况</a:t>
            </a:r>
            <a:r>
              <a:rPr lang="zh-CN" altLang="en-US" sz="2000" dirty="0" smtClean="0"/>
              <a:t>（部分）</a:t>
            </a:r>
            <a:endParaRPr lang="zh-CN" altLang="en-US" sz="2000" b="1" dirty="0">
              <a:latin typeface="宋体" panose="02010600030101010101" pitchFamily="2" charset="-122"/>
            </a:endParaRPr>
          </a:p>
        </p:txBody>
      </p:sp>
      <p:graphicFrame>
        <p:nvGraphicFramePr>
          <p:cNvPr id="2" name="表格 1"/>
          <p:cNvGraphicFramePr>
            <a:graphicFrameLocks noGrp="1"/>
          </p:cNvGraphicFramePr>
          <p:nvPr>
            <p:custDataLst>
              <p:tags r:id="rId1"/>
            </p:custDataLst>
          </p:nvPr>
        </p:nvGraphicFramePr>
        <p:xfrm>
          <a:off x="701351" y="764704"/>
          <a:ext cx="10823767" cy="5951252"/>
        </p:xfrm>
        <a:graphic>
          <a:graphicData uri="http://schemas.openxmlformats.org/drawingml/2006/table">
            <a:tbl>
              <a:tblPr firstRow="1" firstCol="1" bandRow="1">
                <a:tableStyleId>{5C22544A-7EE6-4342-B048-85BDC9FD1C3A}</a:tableStyleId>
              </a:tblPr>
              <a:tblGrid>
                <a:gridCol w="797806"/>
                <a:gridCol w="803404"/>
                <a:gridCol w="955804"/>
                <a:gridCol w="803404"/>
                <a:gridCol w="955804"/>
                <a:gridCol w="879604"/>
                <a:gridCol w="803404"/>
                <a:gridCol w="4824537"/>
              </a:tblGrid>
              <a:tr h="288032">
                <a:tc rowSpan="2">
                  <a:txBody>
                    <a:bodyPr/>
                    <a:lstStyle/>
                    <a:p>
                      <a:pPr algn="ctr">
                        <a:spcAft>
                          <a:spcPts val="0"/>
                        </a:spcAft>
                      </a:pPr>
                      <a:r>
                        <a:rPr lang="zh-CN" sz="1200" kern="100" dirty="0">
                          <a:effectLst/>
                          <a:latin typeface="宋体" panose="02010600030101010101" pitchFamily="2" charset="-122"/>
                          <a:ea typeface="宋体" panose="02010600030101010101" pitchFamily="2" charset="-122"/>
                        </a:rPr>
                        <a:t>资源类型</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gridSpan="3">
                  <a:txBody>
                    <a:bodyPr/>
                    <a:lstStyle/>
                    <a:p>
                      <a:pPr algn="ctr">
                        <a:spcAft>
                          <a:spcPts val="0"/>
                        </a:spcAft>
                      </a:pPr>
                      <a:r>
                        <a:rPr lang="zh-CN" sz="1200" kern="100" dirty="0">
                          <a:effectLst/>
                          <a:latin typeface="宋体" panose="02010600030101010101" pitchFamily="2" charset="-122"/>
                          <a:ea typeface="宋体" panose="02010600030101010101" pitchFamily="2" charset="-122"/>
                        </a:rPr>
                        <a:t>国内全文</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hMerge="1">
                  <a:tcPr/>
                </a:tc>
                <a:tc hMerge="1">
                  <a:tcPr/>
                </a:tc>
                <a:tc gridSpan="3">
                  <a:txBody>
                    <a:bodyPr/>
                    <a:lstStyle/>
                    <a:p>
                      <a:pPr algn="ctr">
                        <a:spcAft>
                          <a:spcPts val="0"/>
                        </a:spcAft>
                      </a:pPr>
                      <a:r>
                        <a:rPr lang="zh-CN" sz="1200" kern="100">
                          <a:effectLst/>
                          <a:latin typeface="宋体" panose="02010600030101010101" pitchFamily="2" charset="-122"/>
                          <a:ea typeface="宋体" panose="02010600030101010101" pitchFamily="2" charset="-122"/>
                        </a:rPr>
                        <a:t>国际 题录</a:t>
                      </a:r>
                      <a:r>
                        <a:rPr lang="en-US" sz="1200" kern="100">
                          <a:effectLst/>
                          <a:latin typeface="宋体" panose="02010600030101010101" pitchFamily="2" charset="-122"/>
                          <a:ea typeface="宋体" panose="02010600030101010101" pitchFamily="2" charset="-122"/>
                        </a:rPr>
                        <a:t>/</a:t>
                      </a:r>
                      <a:r>
                        <a:rPr lang="zh-CN" sz="1200" kern="100">
                          <a:effectLst/>
                          <a:latin typeface="宋体" panose="02010600030101010101" pitchFamily="2" charset="-122"/>
                          <a:ea typeface="宋体" panose="02010600030101010101" pitchFamily="2" charset="-122"/>
                        </a:rPr>
                        <a:t>全文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hMerge="1">
                  <a:tcPr/>
                </a:tc>
                <a:tc hMerge="1">
                  <a:tcPr/>
                </a:tc>
                <a:tc rowSpan="2">
                  <a:txBody>
                    <a:bodyPr/>
                    <a:lstStyle/>
                    <a:p>
                      <a:pPr algn="ctr">
                        <a:spcAft>
                          <a:spcPts val="0"/>
                        </a:spcAft>
                      </a:pPr>
                      <a:r>
                        <a:rPr lang="en-US" sz="1200" kern="100" dirty="0">
                          <a:effectLst/>
                          <a:latin typeface="宋体" panose="02010600030101010101" pitchFamily="2" charset="-122"/>
                          <a:ea typeface="宋体" panose="02010600030101010101" pitchFamily="2" charset="-122"/>
                        </a:rPr>
                        <a:t> </a:t>
                      </a:r>
                      <a:endParaRPr lang="zh-CN" sz="1200" kern="100" dirty="0">
                        <a:effectLst/>
                        <a:latin typeface="宋体" panose="02010600030101010101" pitchFamily="2" charset="-122"/>
                        <a:ea typeface="宋体" panose="02010600030101010101" pitchFamily="2" charset="-122"/>
                      </a:endParaRPr>
                    </a:p>
                    <a:p>
                      <a:pPr algn="ctr">
                        <a:spcAft>
                          <a:spcPts val="0"/>
                        </a:spcAft>
                      </a:pPr>
                      <a:r>
                        <a:rPr lang="zh-CN" sz="1200" kern="100" dirty="0">
                          <a:effectLst/>
                          <a:latin typeface="宋体" panose="02010600030101010101" pitchFamily="2" charset="-122"/>
                          <a:ea typeface="宋体" panose="02010600030101010101" pitchFamily="2" charset="-122"/>
                        </a:rPr>
                        <a:t>资源描述</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280453">
                <a:tc vMerge="1">
                  <a:tcPr/>
                </a:tc>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出版来源</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文献量</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a:effectLst/>
                          <a:latin typeface="宋体" panose="02010600030101010101" pitchFamily="2" charset="-122"/>
                          <a:ea typeface="宋体" panose="02010600030101010101" pitchFamily="2" charset="-122"/>
                        </a:rPr>
                        <a:t>回溯时间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a:effectLst/>
                          <a:latin typeface="宋体" panose="02010600030101010101" pitchFamily="2" charset="-122"/>
                          <a:ea typeface="宋体" panose="02010600030101010101" pitchFamily="2" charset="-122"/>
                        </a:rPr>
                        <a:t>出版来源</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a:effectLst/>
                          <a:latin typeface="宋体" panose="02010600030101010101" pitchFamily="2" charset="-122"/>
                          <a:ea typeface="宋体" panose="02010600030101010101" pitchFamily="2" charset="-122"/>
                        </a:rPr>
                        <a:t>文献量</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回溯时间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vMerge="1">
                  <a:tcPr/>
                </a:tc>
              </a:tr>
              <a:tr h="701131">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学术期刊</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8800</a:t>
                      </a:r>
                      <a:r>
                        <a:rPr lang="zh-CN" altLang="en-US" sz="1200" kern="100" dirty="0">
                          <a:effectLst/>
                          <a:latin typeface="宋体" panose="02010600030101010101" pitchFamily="2" charset="-122"/>
                          <a:ea typeface="宋体" panose="02010600030101010101" pitchFamily="2" charset="-122"/>
                        </a:rPr>
                        <a:t>余</a:t>
                      </a:r>
                      <a:r>
                        <a:rPr lang="zh-CN" sz="1200" kern="100" dirty="0">
                          <a:effectLst/>
                          <a:latin typeface="宋体" panose="02010600030101010101" pitchFamily="2" charset="-122"/>
                          <a:ea typeface="宋体" panose="02010600030101010101" pitchFamily="2" charset="-122"/>
                        </a:rPr>
                        <a:t>种</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5610</a:t>
                      </a:r>
                      <a:r>
                        <a:rPr lang="zh-CN" altLang="en-US" sz="1200" kern="100">
                          <a:effectLst/>
                          <a:latin typeface="宋体" panose="02010600030101010101" pitchFamily="2" charset="-122"/>
                          <a:ea typeface="宋体" panose="02010600030101010101" pitchFamily="2" charset="-122"/>
                        </a:rPr>
                        <a:t>余</a:t>
                      </a:r>
                      <a:r>
                        <a:rPr lang="zh-CN" sz="1200" kern="100">
                          <a:effectLst/>
                          <a:latin typeface="宋体" panose="02010600030101010101" pitchFamily="2" charset="-122"/>
                          <a:ea typeface="宋体" panose="02010600030101010101" pitchFamily="2" charset="-122"/>
                        </a:rPr>
                        <a:t>万篇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1915</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5.74</a:t>
                      </a:r>
                      <a:r>
                        <a:rPr lang="zh-CN" sz="1200" kern="100" dirty="0">
                          <a:effectLst/>
                          <a:latin typeface="宋体" panose="02010600030101010101" pitchFamily="2" charset="-122"/>
                          <a:ea typeface="宋体" panose="02010600030101010101" pitchFamily="2" charset="-122"/>
                        </a:rPr>
                        <a:t>万余种</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1.57</a:t>
                      </a:r>
                      <a:r>
                        <a:rPr lang="zh-CN" sz="1200" kern="100">
                          <a:effectLst/>
                          <a:latin typeface="宋体" panose="02010600030101010101" pitchFamily="2" charset="-122"/>
                          <a:ea typeface="宋体" panose="02010600030101010101" pitchFamily="2" charset="-122"/>
                        </a:rPr>
                        <a:t>亿篇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1665</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中国学术期刊涵盖核心期刊</a:t>
                      </a:r>
                      <a:r>
                        <a:rPr lang="en-US" sz="1200" kern="100" dirty="0">
                          <a:effectLst/>
                          <a:latin typeface="宋体" panose="02010600030101010101" pitchFamily="2" charset="-122"/>
                          <a:ea typeface="宋体" panose="02010600030101010101" pitchFamily="2" charset="-122"/>
                        </a:rPr>
                        <a:t>1956</a:t>
                      </a:r>
                      <a:r>
                        <a:rPr lang="zh-CN" sz="1200" kern="100" dirty="0">
                          <a:effectLst/>
                          <a:latin typeface="宋体" panose="02010600030101010101" pitchFamily="2" charset="-122"/>
                          <a:ea typeface="宋体" panose="02010600030101010101" pitchFamily="2" charset="-122"/>
                        </a:rPr>
                        <a:t>种；专有授权期刊</a:t>
                      </a:r>
                      <a:r>
                        <a:rPr lang="en-US" sz="1200" kern="100" dirty="0">
                          <a:effectLst/>
                          <a:latin typeface="宋体" panose="02010600030101010101" pitchFamily="2" charset="-122"/>
                          <a:ea typeface="宋体" panose="02010600030101010101" pitchFamily="2" charset="-122"/>
                        </a:rPr>
                        <a:t>1426</a:t>
                      </a:r>
                      <a:r>
                        <a:rPr lang="zh-CN" sz="1200" kern="100" dirty="0">
                          <a:effectLst/>
                          <a:latin typeface="宋体" panose="02010600030101010101" pitchFamily="2" charset="-122"/>
                          <a:ea typeface="宋体" panose="02010600030101010101" pitchFamily="2" charset="-122"/>
                        </a:rPr>
                        <a:t>种，占数字出版期刊总量的</a:t>
                      </a:r>
                      <a:r>
                        <a:rPr lang="en-US" sz="1200" kern="100" dirty="0">
                          <a:effectLst/>
                          <a:latin typeface="宋体" panose="02010600030101010101" pitchFamily="2" charset="-122"/>
                          <a:ea typeface="宋体" panose="02010600030101010101" pitchFamily="2" charset="-122"/>
                        </a:rPr>
                        <a:t>20%</a:t>
                      </a:r>
                      <a:r>
                        <a:rPr lang="zh-CN" sz="1200" kern="100" dirty="0">
                          <a:effectLst/>
                          <a:latin typeface="宋体" panose="02010600030101010101" pitchFamily="2" charset="-122"/>
                          <a:ea typeface="宋体" panose="02010600030101010101" pitchFamily="2" charset="-122"/>
                        </a:rPr>
                        <a:t>，其中核心期刊</a:t>
                      </a:r>
                      <a:r>
                        <a:rPr lang="en-US" sz="1200" kern="100" dirty="0">
                          <a:effectLst/>
                          <a:latin typeface="宋体" panose="02010600030101010101" pitchFamily="2" charset="-122"/>
                          <a:ea typeface="宋体" panose="02010600030101010101" pitchFamily="2" charset="-122"/>
                        </a:rPr>
                        <a:t>907</a:t>
                      </a:r>
                      <a:r>
                        <a:rPr lang="zh-CN" sz="1200" kern="100" dirty="0">
                          <a:effectLst/>
                          <a:latin typeface="宋体" panose="02010600030101010101" pitchFamily="2" charset="-122"/>
                          <a:ea typeface="宋体" panose="02010600030101010101" pitchFamily="2" charset="-122"/>
                        </a:rPr>
                        <a:t>种，占专有授权期刊总量的</a:t>
                      </a:r>
                      <a:r>
                        <a:rPr lang="en-US" sz="1200" kern="100" dirty="0">
                          <a:effectLst/>
                          <a:latin typeface="宋体" panose="02010600030101010101" pitchFamily="2" charset="-122"/>
                          <a:ea typeface="宋体" panose="02010600030101010101" pitchFamily="2" charset="-122"/>
                        </a:rPr>
                        <a:t>64%</a:t>
                      </a:r>
                      <a:r>
                        <a:rPr lang="zh-CN" sz="1200" kern="100" dirty="0">
                          <a:effectLst/>
                          <a:latin typeface="宋体" panose="02010600030101010101" pitchFamily="2" charset="-122"/>
                          <a:ea typeface="宋体" panose="02010600030101010101" pitchFamily="2" charset="-122"/>
                        </a:rPr>
                        <a:t>。海外学术期刊包括外文期刊</a:t>
                      </a:r>
                      <a:r>
                        <a:rPr lang="en-US" sz="1200" kern="100" dirty="0">
                          <a:effectLst/>
                          <a:latin typeface="宋体" panose="02010600030101010101" pitchFamily="2" charset="-122"/>
                          <a:ea typeface="宋体" panose="02010600030101010101" pitchFamily="2" charset="-122"/>
                        </a:rPr>
                        <a:t>5.74</a:t>
                      </a:r>
                      <a:r>
                        <a:rPr lang="zh-CN" sz="1200" kern="100" dirty="0">
                          <a:effectLst/>
                          <a:latin typeface="宋体" panose="02010600030101010101" pitchFamily="2" charset="-122"/>
                          <a:ea typeface="宋体" panose="02010600030101010101" pitchFamily="2" charset="-122"/>
                        </a:rPr>
                        <a:t>万余种，内容涵盖理、工、农、医、人文、社会科学以及经管等各个学科领域。</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841357">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博士</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465</a:t>
                      </a:r>
                      <a:r>
                        <a:rPr lang="zh-CN" sz="1200" kern="100" dirty="0">
                          <a:effectLst/>
                          <a:latin typeface="宋体" panose="02010600030101010101" pitchFamily="2" charset="-122"/>
                          <a:ea typeface="宋体" panose="02010600030101010101" pitchFamily="2" charset="-122"/>
                        </a:rPr>
                        <a:t>家</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414730</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1984</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供稿单位占全国博士培养单位的</a:t>
                      </a:r>
                      <a:r>
                        <a:rPr lang="en-US" sz="1200" kern="100" dirty="0">
                          <a:solidFill>
                            <a:srgbClr val="C00000"/>
                          </a:solidFill>
                          <a:effectLst/>
                          <a:latin typeface="宋体" panose="02010600030101010101" pitchFamily="2" charset="-122"/>
                          <a:ea typeface="宋体" panose="02010600030101010101" pitchFamily="2" charset="-122"/>
                        </a:rPr>
                        <a:t>99</a:t>
                      </a:r>
                      <a:r>
                        <a:rPr lang="zh-CN" sz="1200" kern="100" dirty="0">
                          <a:solidFill>
                            <a:srgbClr val="C00000"/>
                          </a:solidFill>
                          <a:effectLst/>
                          <a:latin typeface="宋体" panose="02010600030101010101" pitchFamily="2" charset="-122"/>
                          <a:ea typeface="宋体" panose="02010600030101010101" pitchFamily="2" charset="-122"/>
                        </a:rPr>
                        <a:t>％。</a:t>
                      </a:r>
                      <a:r>
                        <a:rPr lang="zh-CN" sz="1200" kern="100" dirty="0">
                          <a:effectLst/>
                          <a:latin typeface="宋体" panose="02010600030101010101" pitchFamily="2" charset="-122"/>
                          <a:ea typeface="宋体" panose="02010600030101010101" pitchFamily="2" charset="-122"/>
                        </a:rPr>
                        <a:t>其中，</a:t>
                      </a:r>
                      <a:r>
                        <a:rPr lang="en-US" sz="1200" kern="100" dirty="0">
                          <a:effectLst/>
                          <a:latin typeface="宋体" panose="02010600030101010101" pitchFamily="2" charset="-122"/>
                          <a:ea typeface="宋体" panose="02010600030101010101" pitchFamily="2" charset="-122"/>
                        </a:rPr>
                        <a:t>39%</a:t>
                      </a:r>
                      <a:r>
                        <a:rPr lang="zh-CN" sz="1200" kern="100" dirty="0">
                          <a:effectLst/>
                          <a:latin typeface="宋体" panose="02010600030101010101" pitchFamily="2" charset="-122"/>
                          <a:ea typeface="宋体" panose="02010600030101010101" pitchFamily="2" charset="-122"/>
                        </a:rPr>
                        <a:t>的单位专有授权“中国知网”出版，计</a:t>
                      </a:r>
                      <a:r>
                        <a:rPr lang="en-US" sz="1200" kern="100" dirty="0">
                          <a:effectLst/>
                          <a:latin typeface="宋体" panose="02010600030101010101" pitchFamily="2" charset="-122"/>
                          <a:ea typeface="宋体" panose="02010600030101010101" pitchFamily="2" charset="-122"/>
                        </a:rPr>
                        <a:t>151</a:t>
                      </a:r>
                      <a:r>
                        <a:rPr lang="zh-CN" sz="1200" kern="100" dirty="0">
                          <a:effectLst/>
                          <a:latin typeface="宋体" panose="02010600030101010101" pitchFamily="2" charset="-122"/>
                          <a:ea typeface="宋体" panose="02010600030101010101" pitchFamily="2" charset="-122"/>
                        </a:rPr>
                        <a:t>家，其中包括</a:t>
                      </a:r>
                      <a:r>
                        <a:rPr lang="en-US" sz="1200" kern="100" dirty="0">
                          <a:effectLst/>
                          <a:latin typeface="宋体" panose="02010600030101010101" pitchFamily="2" charset="-122"/>
                          <a:ea typeface="宋体" panose="02010600030101010101" pitchFamily="2" charset="-122"/>
                        </a:rPr>
                        <a:t>31%</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985</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12</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33%</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211</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39</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2019</a:t>
                      </a:r>
                      <a:r>
                        <a:rPr lang="zh-CN" sz="1200" kern="100" dirty="0">
                          <a:effectLst/>
                          <a:latin typeface="宋体" panose="02010600030101010101" pitchFamily="2" charset="-122"/>
                          <a:ea typeface="宋体" panose="02010600030101010101" pitchFamily="2" charset="-122"/>
                        </a:rPr>
                        <a:t>年专有授权出版论文预计</a:t>
                      </a:r>
                      <a:r>
                        <a:rPr lang="en-US" sz="1200" kern="100" dirty="0">
                          <a:effectLst/>
                          <a:latin typeface="宋体" panose="02010600030101010101" pitchFamily="2" charset="-122"/>
                          <a:ea typeface="宋体" panose="02010600030101010101" pitchFamily="2" charset="-122"/>
                        </a:rPr>
                        <a:t>8500</a:t>
                      </a:r>
                      <a:r>
                        <a:rPr lang="zh-CN" sz="1200" kern="100" dirty="0">
                          <a:effectLst/>
                          <a:latin typeface="宋体" panose="02010600030101010101" pitchFamily="2" charset="-122"/>
                          <a:ea typeface="宋体" panose="02010600030101010101" pitchFamily="2" charset="-122"/>
                        </a:rPr>
                        <a:t>篇，占全国可公开出版博士论文的</a:t>
                      </a:r>
                      <a:r>
                        <a:rPr lang="en-US" sz="1200" kern="100" dirty="0">
                          <a:effectLst/>
                          <a:latin typeface="宋体" panose="02010600030101010101" pitchFamily="2" charset="-122"/>
                          <a:ea typeface="宋体" panose="02010600030101010101" pitchFamily="2" charset="-122"/>
                        </a:rPr>
                        <a:t>29%</a:t>
                      </a:r>
                      <a:r>
                        <a:rPr lang="zh-CN" sz="1200" kern="100" dirty="0">
                          <a:effectLst/>
                          <a:latin typeface="宋体" panose="02010600030101010101" pitchFamily="2" charset="-122"/>
                          <a:ea typeface="宋体" panose="02010600030101010101" pitchFamily="2" charset="-122"/>
                        </a:rPr>
                        <a:t>；中央和省部级基金立项资助的论文约</a:t>
                      </a:r>
                      <a:r>
                        <a:rPr lang="en-US" sz="1200" kern="100" dirty="0">
                          <a:effectLst/>
                          <a:latin typeface="宋体" panose="02010600030101010101" pitchFamily="2" charset="-122"/>
                          <a:ea typeface="宋体" panose="02010600030101010101" pitchFamily="2" charset="-122"/>
                        </a:rPr>
                        <a:t>5000</a:t>
                      </a:r>
                      <a:r>
                        <a:rPr lang="zh-CN" sz="1200" kern="100" dirty="0">
                          <a:effectLst/>
                          <a:latin typeface="宋体" panose="02010600030101010101" pitchFamily="2" charset="-122"/>
                          <a:ea typeface="宋体" panose="02010600030101010101" pitchFamily="2" charset="-122"/>
                        </a:rPr>
                        <a:t>篇，约占当年出版博士论文的</a:t>
                      </a:r>
                      <a:r>
                        <a:rPr lang="en-US" sz="1200" kern="100" dirty="0">
                          <a:effectLst/>
                          <a:latin typeface="宋体" panose="02010600030101010101" pitchFamily="2" charset="-122"/>
                          <a:ea typeface="宋体" panose="02010600030101010101" pitchFamily="2" charset="-122"/>
                        </a:rPr>
                        <a:t>18%</a:t>
                      </a:r>
                      <a:r>
                        <a:rPr lang="zh-CN"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701131">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硕士</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772</a:t>
                      </a:r>
                      <a:r>
                        <a:rPr lang="zh-CN" sz="1200" kern="100">
                          <a:effectLst/>
                          <a:latin typeface="宋体" panose="02010600030101010101" pitchFamily="2" charset="-122"/>
                          <a:ea typeface="宋体" panose="02010600030101010101" pitchFamily="2" charset="-122"/>
                        </a:rPr>
                        <a:t>家</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4068211</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1984</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供稿单位占全国硕士培养单位的</a:t>
                      </a:r>
                      <a:r>
                        <a:rPr lang="en-US" sz="1200" kern="100" dirty="0">
                          <a:solidFill>
                            <a:srgbClr val="C00000"/>
                          </a:solidFill>
                          <a:effectLst/>
                          <a:latin typeface="宋体" panose="02010600030101010101" pitchFamily="2" charset="-122"/>
                          <a:ea typeface="宋体" panose="02010600030101010101" pitchFamily="2" charset="-122"/>
                        </a:rPr>
                        <a:t>99</a:t>
                      </a:r>
                      <a:r>
                        <a:rPr lang="zh-CN" sz="1200" kern="100" dirty="0">
                          <a:solidFill>
                            <a:srgbClr val="C00000"/>
                          </a:solidFill>
                          <a:effectLst/>
                          <a:latin typeface="宋体" panose="02010600030101010101" pitchFamily="2" charset="-122"/>
                          <a:ea typeface="宋体" panose="02010600030101010101" pitchFamily="2" charset="-122"/>
                        </a:rPr>
                        <a:t>％，</a:t>
                      </a:r>
                      <a:r>
                        <a:rPr lang="zh-CN" sz="1200" kern="100" dirty="0">
                          <a:effectLst/>
                          <a:latin typeface="宋体" panose="02010600030101010101" pitchFamily="2" charset="-122"/>
                          <a:ea typeface="宋体" panose="02010600030101010101" pitchFamily="2" charset="-122"/>
                        </a:rPr>
                        <a:t>其中，</a:t>
                      </a:r>
                      <a:r>
                        <a:rPr lang="en-US" sz="1200" kern="100" dirty="0">
                          <a:effectLst/>
                          <a:latin typeface="宋体" panose="02010600030101010101" pitchFamily="2" charset="-122"/>
                          <a:ea typeface="宋体" panose="02010600030101010101" pitchFamily="2" charset="-122"/>
                        </a:rPr>
                        <a:t>50%</a:t>
                      </a:r>
                      <a:r>
                        <a:rPr lang="zh-CN" sz="1200" kern="100" dirty="0">
                          <a:effectLst/>
                          <a:latin typeface="宋体" panose="02010600030101010101" pitchFamily="2" charset="-122"/>
                          <a:ea typeface="宋体" panose="02010600030101010101" pitchFamily="2" charset="-122"/>
                        </a:rPr>
                        <a:t>的单位专有授权“中国知网”出版计</a:t>
                      </a:r>
                      <a:r>
                        <a:rPr lang="en-US" sz="1200" kern="100" dirty="0">
                          <a:effectLst/>
                          <a:latin typeface="宋体" panose="02010600030101010101" pitchFamily="2" charset="-122"/>
                          <a:ea typeface="宋体" panose="02010600030101010101" pitchFamily="2" charset="-122"/>
                        </a:rPr>
                        <a:t>309</a:t>
                      </a:r>
                      <a:r>
                        <a:rPr lang="zh-CN" sz="1200" kern="100" dirty="0">
                          <a:effectLst/>
                          <a:latin typeface="宋体" panose="02010600030101010101" pitchFamily="2" charset="-122"/>
                          <a:ea typeface="宋体" panose="02010600030101010101" pitchFamily="2" charset="-122"/>
                        </a:rPr>
                        <a:t>家，其中包括</a:t>
                      </a:r>
                      <a:r>
                        <a:rPr lang="en-US" sz="1200" kern="100" dirty="0">
                          <a:effectLst/>
                          <a:latin typeface="宋体" panose="02010600030101010101" pitchFamily="2" charset="-122"/>
                          <a:ea typeface="宋体" panose="02010600030101010101" pitchFamily="2" charset="-122"/>
                        </a:rPr>
                        <a:t>31%</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985</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12</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33%</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211</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38</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2019</a:t>
                      </a:r>
                      <a:r>
                        <a:rPr lang="zh-CN" sz="1200" kern="100" dirty="0">
                          <a:effectLst/>
                          <a:latin typeface="宋体" panose="02010600030101010101" pitchFamily="2" charset="-122"/>
                          <a:ea typeface="宋体" panose="02010600030101010101" pitchFamily="2" charset="-122"/>
                        </a:rPr>
                        <a:t>年专有授权出版论文约</a:t>
                      </a:r>
                      <a:r>
                        <a:rPr lang="en-US" sz="1200" kern="100" dirty="0">
                          <a:effectLst/>
                          <a:latin typeface="宋体" panose="02010600030101010101" pitchFamily="2" charset="-122"/>
                          <a:ea typeface="宋体" panose="02010600030101010101" pitchFamily="2" charset="-122"/>
                        </a:rPr>
                        <a:t>9</a:t>
                      </a:r>
                      <a:r>
                        <a:rPr lang="zh-CN" sz="1200" kern="100" dirty="0">
                          <a:effectLst/>
                          <a:latin typeface="宋体" panose="02010600030101010101" pitchFamily="2" charset="-122"/>
                          <a:ea typeface="宋体" panose="02010600030101010101" pitchFamily="2" charset="-122"/>
                        </a:rPr>
                        <a:t>万篇，占全国可公开出版硕士论文</a:t>
                      </a:r>
                      <a:r>
                        <a:rPr lang="en-US" sz="1200" kern="100" dirty="0">
                          <a:effectLst/>
                          <a:latin typeface="宋体" panose="02010600030101010101" pitchFamily="2" charset="-122"/>
                          <a:ea typeface="宋体" panose="02010600030101010101" pitchFamily="2" charset="-122"/>
                        </a:rPr>
                        <a:t>20%</a:t>
                      </a:r>
                      <a:r>
                        <a:rPr lang="zh-CN" sz="1200" kern="100" dirty="0">
                          <a:effectLst/>
                          <a:latin typeface="宋体" panose="02010600030101010101" pitchFamily="2" charset="-122"/>
                          <a:ea typeface="宋体" panose="02010600030101010101" pitchFamily="2" charset="-122"/>
                        </a:rPr>
                        <a:t>；中央和省部基金立项资助的论文共计</a:t>
                      </a:r>
                      <a:r>
                        <a:rPr lang="en-US" sz="1200" kern="100" dirty="0">
                          <a:effectLst/>
                          <a:latin typeface="宋体" panose="02010600030101010101" pitchFamily="2" charset="-122"/>
                          <a:ea typeface="宋体" panose="02010600030101010101" pitchFamily="2" charset="-122"/>
                        </a:rPr>
                        <a:t>1.1</a:t>
                      </a:r>
                      <a:r>
                        <a:rPr lang="zh-CN" sz="1200" kern="100" dirty="0">
                          <a:effectLst/>
                          <a:latin typeface="宋体" panose="02010600030101010101" pitchFamily="2" charset="-122"/>
                          <a:ea typeface="宋体" panose="02010600030101010101" pitchFamily="2" charset="-122"/>
                        </a:rPr>
                        <a:t>万篇。</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560705">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会议</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27670</a:t>
                      </a:r>
                      <a:r>
                        <a:rPr lang="zh-CN" sz="1200" kern="100">
                          <a:effectLst/>
                          <a:latin typeface="宋体" panose="02010600030101010101" pitchFamily="2" charset="-122"/>
                          <a:ea typeface="宋体" panose="02010600030101010101" pitchFamily="2" charset="-122"/>
                        </a:rPr>
                        <a:t>册</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2506326</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1953</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8488</a:t>
                      </a:r>
                      <a:r>
                        <a:rPr lang="zh-CN" sz="1200" kern="100">
                          <a:effectLst/>
                          <a:latin typeface="宋体" panose="02010600030101010101" pitchFamily="2" charset="-122"/>
                          <a:ea typeface="宋体" panose="02010600030101010101" pitchFamily="2" charset="-122"/>
                        </a:rPr>
                        <a:t>册</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877630</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1981</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全国范围内二级以上学会、协会及高校和科研单位等召开的国内重要会议论文，国家一级学会、协会的会议论文收全率为</a:t>
                      </a:r>
                      <a:r>
                        <a:rPr lang="en-US" sz="1200" kern="100" dirty="0">
                          <a:effectLst/>
                          <a:latin typeface="宋体" panose="02010600030101010101" pitchFamily="2" charset="-122"/>
                          <a:ea typeface="宋体" panose="02010600030101010101" pitchFamily="2" charset="-122"/>
                        </a:rPr>
                        <a:t>90%</a:t>
                      </a:r>
                      <a:r>
                        <a:rPr lang="zh-CN" sz="1200" kern="100" dirty="0">
                          <a:effectLst/>
                          <a:latin typeface="宋体" panose="02010600030101010101" pitchFamily="2" charset="-122"/>
                          <a:ea typeface="宋体" panose="02010600030101010101" pitchFamily="2" charset="-122"/>
                        </a:rPr>
                        <a:t>以上；国际会议的会议论文</a:t>
                      </a:r>
                      <a:r>
                        <a:rPr lang="en-US" sz="1200" kern="100" dirty="0">
                          <a:effectLst/>
                          <a:latin typeface="宋体" panose="02010600030101010101" pitchFamily="2" charset="-122"/>
                          <a:ea typeface="宋体" panose="02010600030101010101" pitchFamily="2" charset="-122"/>
                        </a:rPr>
                        <a:t>90%</a:t>
                      </a:r>
                      <a:r>
                        <a:rPr lang="zh-CN" sz="1200" kern="100" dirty="0">
                          <a:effectLst/>
                          <a:latin typeface="宋体" panose="02010600030101010101" pitchFamily="2" charset="-122"/>
                          <a:ea typeface="宋体" panose="02010600030101010101" pitchFamily="2" charset="-122"/>
                        </a:rPr>
                        <a:t>以上为国内唯一出版。</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560904">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报纸</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600</a:t>
                      </a:r>
                      <a:r>
                        <a:rPr lang="zh-CN" sz="1200" kern="100">
                          <a:effectLst/>
                          <a:latin typeface="宋体" panose="02010600030101010101" pitchFamily="2" charset="-122"/>
                          <a:ea typeface="宋体" panose="02010600030101010101" pitchFamily="2" charset="-122"/>
                        </a:rPr>
                        <a:t>多种</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1830</a:t>
                      </a:r>
                      <a:r>
                        <a:rPr lang="zh-CN" sz="1200" kern="100">
                          <a:effectLst/>
                          <a:latin typeface="宋体" panose="02010600030101010101" pitchFamily="2" charset="-122"/>
                          <a:ea typeface="宋体" panose="02010600030101010101" pitchFamily="2" charset="-122"/>
                        </a:rPr>
                        <a:t>万篇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2000</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是收录我国核心报纸最多的数据库。</a:t>
                      </a:r>
                      <a:r>
                        <a:rPr lang="zh-CN" sz="1200" kern="100" dirty="0">
                          <a:effectLst/>
                          <a:latin typeface="宋体" panose="02010600030101010101" pitchFamily="2" charset="-122"/>
                          <a:ea typeface="宋体" panose="02010600030101010101" pitchFamily="2" charset="-122"/>
                        </a:rPr>
                        <a:t>年均收录并持续更新各级重要党报、行业报及综合类报纸逾</a:t>
                      </a:r>
                      <a:r>
                        <a:rPr lang="en-US" sz="1200" kern="100" dirty="0">
                          <a:effectLst/>
                          <a:latin typeface="宋体" panose="02010600030101010101" pitchFamily="2" charset="-122"/>
                          <a:ea typeface="宋体" panose="02010600030101010101" pitchFamily="2" charset="-122"/>
                        </a:rPr>
                        <a:t>500</a:t>
                      </a:r>
                      <a:r>
                        <a:rPr lang="zh-CN" sz="1200" kern="100" dirty="0">
                          <a:effectLst/>
                          <a:latin typeface="宋体" panose="02010600030101010101" pitchFamily="2" charset="-122"/>
                          <a:ea typeface="宋体" panose="02010600030101010101" pitchFamily="2" charset="-122"/>
                        </a:rPr>
                        <a:t>种，每日更新，人民日报、光明日报等</a:t>
                      </a:r>
                      <a:r>
                        <a:rPr lang="en-US" sz="1200" kern="100" dirty="0">
                          <a:effectLst/>
                          <a:latin typeface="宋体" panose="02010600030101010101" pitchFamily="2" charset="-122"/>
                          <a:ea typeface="宋体" panose="02010600030101010101" pitchFamily="2" charset="-122"/>
                        </a:rPr>
                        <a:t>280</a:t>
                      </a:r>
                      <a:r>
                        <a:rPr lang="zh-CN" sz="1200" kern="100" dirty="0">
                          <a:effectLst/>
                          <a:latin typeface="宋体" panose="02010600030101010101" pitchFamily="2" charset="-122"/>
                          <a:ea typeface="宋体" panose="02010600030101010101" pitchFamily="2" charset="-122"/>
                        </a:rPr>
                        <a:t>种重要报纸数据库实现当日出版当日更新。</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701131">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专利</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26513566</a:t>
                      </a:r>
                      <a:r>
                        <a:rPr lang="zh-CN" sz="1200" kern="100">
                          <a:effectLst/>
                          <a:latin typeface="宋体" panose="02010600030101010101" pitchFamily="2" charset="-122"/>
                          <a:ea typeface="宋体" panose="02010600030101010101" pitchFamily="2" charset="-122"/>
                        </a:rPr>
                        <a:t>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1985</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10699</a:t>
                      </a:r>
                      <a:r>
                        <a:rPr lang="zh-CN" sz="1200" kern="100">
                          <a:effectLst/>
                          <a:latin typeface="宋体" panose="02010600030101010101" pitchFamily="2" charset="-122"/>
                          <a:ea typeface="宋体" panose="02010600030101010101" pitchFamily="2" charset="-122"/>
                        </a:rPr>
                        <a:t>万条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1970</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中国专利收录</a:t>
                      </a:r>
                      <a:r>
                        <a:rPr lang="en-US" sz="1200" kern="100" dirty="0">
                          <a:effectLst/>
                          <a:latin typeface="宋体" panose="02010600030101010101" pitchFamily="2" charset="-122"/>
                          <a:ea typeface="宋体" panose="02010600030101010101" pitchFamily="2" charset="-122"/>
                        </a:rPr>
                        <a:t>1985</a:t>
                      </a:r>
                      <a:r>
                        <a:rPr lang="zh-CN" sz="1200" kern="100" dirty="0">
                          <a:effectLst/>
                          <a:latin typeface="宋体" panose="02010600030101010101" pitchFamily="2" charset="-122"/>
                          <a:ea typeface="宋体" panose="02010600030101010101" pitchFamily="2" charset="-122"/>
                        </a:rPr>
                        <a:t>年至今的全部国内专利全文；海外专利收录</a:t>
                      </a:r>
                      <a:r>
                        <a:rPr lang="en-US" sz="1200" kern="100" dirty="0">
                          <a:effectLst/>
                          <a:latin typeface="宋体" panose="02010600030101010101" pitchFamily="2" charset="-122"/>
                          <a:ea typeface="宋体" panose="02010600030101010101" pitchFamily="2" charset="-122"/>
                        </a:rPr>
                        <a:t>1970</a:t>
                      </a:r>
                      <a:r>
                        <a:rPr lang="zh-CN" sz="1200" kern="100" dirty="0">
                          <a:effectLst/>
                          <a:latin typeface="宋体" panose="02010600030101010101" pitchFamily="2" charset="-122"/>
                          <a:ea typeface="宋体" panose="02010600030101010101" pitchFamily="2" charset="-122"/>
                        </a:rPr>
                        <a:t>年至今的美国、日本、英国、德国、法国、瑞士、世界知识产权组织、欧洲专利局、俄罗斯、韩国、加拿大、澳大利亚、中国香港及中国台湾地区十国两组织两地区的专利题录数据。</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20678">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标准</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86480</a:t>
                      </a:r>
                      <a:r>
                        <a:rPr lang="zh-CN" sz="1200" kern="100">
                          <a:effectLst/>
                          <a:latin typeface="宋体" panose="02010600030101010101" pitchFamily="2" charset="-122"/>
                          <a:ea typeface="宋体" panose="02010600030101010101" pitchFamily="2" charset="-122"/>
                        </a:rPr>
                        <a:t>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1900</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54.6</a:t>
                      </a:r>
                      <a:r>
                        <a:rPr lang="zh-CN" sz="1200" kern="100">
                          <a:effectLst/>
                          <a:latin typeface="宋体" panose="02010600030101010101" pitchFamily="2" charset="-122"/>
                          <a:ea typeface="宋体" panose="02010600030101010101" pitchFamily="2" charset="-122"/>
                        </a:rPr>
                        <a:t>万条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1903</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由《国家标准全文数据库》和《中国行业标准全文数据库》两部分构成。</a:t>
                      </a:r>
                      <a:r>
                        <a:rPr lang="zh-CN" sz="1200" kern="100" dirty="0">
                          <a:effectLst/>
                          <a:latin typeface="宋体" panose="02010600030101010101" pitchFamily="2" charset="-122"/>
                          <a:ea typeface="宋体" panose="02010600030101010101" pitchFamily="2" charset="-122"/>
                        </a:rPr>
                        <a:t>收录由中国质检出版社出版、国家标准化管理委员会发布的所有国家标准，占国家标准总量的</a:t>
                      </a:r>
                      <a:r>
                        <a:rPr lang="en-US" sz="1200" kern="100" dirty="0">
                          <a:effectLst/>
                          <a:latin typeface="宋体" panose="02010600030101010101" pitchFamily="2" charset="-122"/>
                          <a:ea typeface="宋体" panose="02010600030101010101" pitchFamily="2" charset="-122"/>
                        </a:rPr>
                        <a:t>98%</a:t>
                      </a:r>
                      <a:r>
                        <a:rPr lang="zh-CN" sz="1200" kern="100" dirty="0">
                          <a:effectLst/>
                          <a:latin typeface="宋体" panose="02010600030101010101" pitchFamily="2" charset="-122"/>
                          <a:ea typeface="宋体" panose="02010600030101010101" pitchFamily="2" charset="-122"/>
                        </a:rPr>
                        <a:t>以上。</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20678">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科技成果</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88</a:t>
                      </a:r>
                      <a:r>
                        <a:rPr lang="zh-CN" sz="1200" kern="100">
                          <a:effectLst/>
                          <a:latin typeface="宋体" panose="02010600030101010101" pitchFamily="2" charset="-122"/>
                          <a:ea typeface="宋体" panose="02010600030101010101" pitchFamily="2" charset="-122"/>
                        </a:rPr>
                        <a:t>．</a:t>
                      </a:r>
                      <a:r>
                        <a:rPr lang="en-US" sz="1200" kern="100">
                          <a:effectLst/>
                          <a:latin typeface="宋体" panose="02010600030101010101" pitchFamily="2" charset="-122"/>
                          <a:ea typeface="宋体" panose="02010600030101010101" pitchFamily="2" charset="-122"/>
                        </a:rPr>
                        <a:t>9</a:t>
                      </a:r>
                      <a:r>
                        <a:rPr lang="zh-CN" sz="1200" kern="100">
                          <a:effectLst/>
                          <a:latin typeface="宋体" panose="02010600030101010101" pitchFamily="2" charset="-122"/>
                          <a:ea typeface="宋体" panose="02010600030101010101" pitchFamily="2" charset="-122"/>
                        </a:rPr>
                        <a:t>万条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1920</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中国化工信息中心收集的所有科技成果。</a:t>
                      </a:r>
                      <a:endParaRPr lang="zh-CN" sz="1200" kern="100" dirty="0">
                        <a:solidFill>
                          <a:srgbClr val="C00000"/>
                        </a:solidFill>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bl>
          </a:graphicData>
        </a:graphic>
      </p:graphicFrame>
      <p:pic>
        <p:nvPicPr>
          <p:cNvPr id="3" name="图片 2" descr="微信图片_20200226153904"/>
          <p:cNvPicPr>
            <a:picLocks noChangeAspect="1"/>
          </p:cNvPicPr>
          <p:nvPr/>
        </p:nvPicPr>
        <p:blipFill>
          <a:blip r:embed="rId2" cstate="print"/>
          <a:stretch>
            <a:fillRect/>
          </a:stretch>
        </p:blipFill>
        <p:spPr>
          <a:xfrm>
            <a:off x="10180955" y="16954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2"/>
          <p:cNvSpPr txBox="1">
            <a:spLocks noChangeArrowheads="1"/>
          </p:cNvSpPr>
          <p:nvPr/>
        </p:nvSpPr>
        <p:spPr bwMode="auto">
          <a:xfrm>
            <a:off x="3397160" y="271440"/>
            <a:ext cx="480131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黑体" panose="02010609060101010101" charset="-122"/>
                <a:ea typeface="黑体" panose="02010609060101010101" charset="-122"/>
              </a:rPr>
              <a:t>■</a:t>
            </a:r>
            <a:r>
              <a:rPr lang="zh-CN" altLang="zh-CN" sz="2000" dirty="0"/>
              <a:t>总库外文数据库整合出版情况（部分）</a:t>
            </a:r>
            <a:endParaRPr lang="zh-CN" altLang="en-US" sz="2000" dirty="0"/>
          </a:p>
        </p:txBody>
      </p:sp>
      <p:sp>
        <p:nvSpPr>
          <p:cNvPr id="2" name="矩形 1"/>
          <p:cNvSpPr/>
          <p:nvPr/>
        </p:nvSpPr>
        <p:spPr>
          <a:xfrm>
            <a:off x="1306195" y="5445125"/>
            <a:ext cx="9578975" cy="1047750"/>
          </a:xfrm>
          <a:prstGeom prst="rect">
            <a:avLst/>
          </a:prstGeom>
          <a:solidFill>
            <a:schemeClr val="accent2">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eaLnBrk="1" hangingPunct="1"/>
            <a:r>
              <a:rPr lang="zh-CN" altLang="en-US" sz="2000" b="1" dirty="0">
                <a:solidFill>
                  <a:schemeClr val="bg1"/>
                </a:solidFill>
                <a:latin typeface="宋体" panose="02010600030101010101" pitchFamily="2" charset="-122"/>
                <a:ea typeface="宋体" panose="02010600030101010101" pitchFamily="2" charset="-122"/>
              </a:rPr>
              <a:t>这一系列资源体系总称为《CNKI知识资源总库》，国际国内总文献量超过</a:t>
            </a:r>
            <a:r>
              <a:rPr lang="en-US" altLang="zh-CN" sz="2000" b="1" dirty="0">
                <a:solidFill>
                  <a:schemeClr val="bg1"/>
                </a:solidFill>
                <a:latin typeface="宋体" panose="02010600030101010101" pitchFamily="2" charset="-122"/>
                <a:ea typeface="宋体" panose="02010600030101010101" pitchFamily="2" charset="-122"/>
              </a:rPr>
              <a:t>3</a:t>
            </a:r>
            <a:r>
              <a:rPr lang="zh-CN" altLang="en-US" sz="2000" b="1" dirty="0">
                <a:solidFill>
                  <a:schemeClr val="bg1"/>
                </a:solidFill>
                <a:latin typeface="宋体" panose="02010600030101010101" pitchFamily="2" charset="-122"/>
                <a:ea typeface="宋体" panose="02010600030101010101" pitchFamily="2" charset="-122"/>
              </a:rPr>
              <a:t>亿篇，其中期刊、博硕、会议、报纸是日更新，每天出版约2万篇。终端读者1.2亿人，日访问量1600万人次，年下载量23.3亿篇。</a:t>
            </a:r>
            <a:endParaRPr lang="en-US" altLang="zh-CN" sz="2000" b="1" dirty="0">
              <a:solidFill>
                <a:schemeClr val="bg1"/>
              </a:solidFill>
              <a:latin typeface="宋体" panose="02010600030101010101" pitchFamily="2" charset="-122"/>
              <a:ea typeface="宋体" panose="02010600030101010101" pitchFamily="2" charset="-122"/>
            </a:endParaRPr>
          </a:p>
        </p:txBody>
      </p:sp>
      <p:graphicFrame>
        <p:nvGraphicFramePr>
          <p:cNvPr id="4" name="表格 3"/>
          <p:cNvGraphicFramePr>
            <a:graphicFrameLocks noGrp="1"/>
          </p:cNvGraphicFramePr>
          <p:nvPr/>
        </p:nvGraphicFramePr>
        <p:xfrm>
          <a:off x="1477010" y="908685"/>
          <a:ext cx="8642350" cy="4343400"/>
        </p:xfrm>
        <a:graphic>
          <a:graphicData uri="http://schemas.openxmlformats.org/drawingml/2006/table">
            <a:tbl>
              <a:tblPr firstRow="1" firstCol="1" bandRow="1">
                <a:tableStyleId>{5C22544A-7EE6-4342-B048-85BDC9FD1C3A}</a:tableStyleId>
              </a:tblPr>
              <a:tblGrid>
                <a:gridCol w="4394835"/>
                <a:gridCol w="2407920"/>
                <a:gridCol w="1839595"/>
              </a:tblGrid>
              <a:tr h="34988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外文数据库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文献产出起讫</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文献量</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5115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荷兰</a:t>
                      </a:r>
                      <a:r>
                        <a:rPr lang="en-US" sz="1400" kern="100" dirty="0">
                          <a:effectLst/>
                          <a:latin typeface="宋体" panose="02010600030101010101" pitchFamily="2" charset="-122"/>
                          <a:ea typeface="宋体" panose="02010600030101010101" pitchFamily="2" charset="-122"/>
                        </a:rPr>
                        <a:t>Elsevier</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1988</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1084.99</a:t>
                      </a:r>
                      <a:r>
                        <a:rPr lang="zh-CN" sz="1400" kern="100">
                          <a:effectLst/>
                          <a:latin typeface="宋体" panose="02010600030101010101" pitchFamily="2" charset="-122"/>
                          <a:ea typeface="宋体" panose="02010600030101010101" pitchFamily="2" charset="-122"/>
                        </a:rPr>
                        <a:t>万篇</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4988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荷兰</a:t>
                      </a:r>
                      <a:r>
                        <a:rPr lang="en-US" sz="1400" kern="100" dirty="0">
                          <a:effectLst/>
                          <a:latin typeface="宋体" panose="02010600030101010101" pitchFamily="2" charset="-122"/>
                          <a:ea typeface="宋体" panose="02010600030101010101" pitchFamily="2" charset="-122"/>
                        </a:rPr>
                        <a:t>Elsevier</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1966</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9560</a:t>
                      </a:r>
                      <a:r>
                        <a:rPr lang="zh-CN" sz="1400" kern="100">
                          <a:effectLst/>
                          <a:latin typeface="宋体" panose="02010600030101010101" pitchFamily="2" charset="-122"/>
                          <a:ea typeface="宋体" panose="02010600030101010101" pitchFamily="2" charset="-122"/>
                        </a:rPr>
                        <a:t>本</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5052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德国</a:t>
                      </a:r>
                      <a:r>
                        <a:rPr lang="en-US" sz="1400" kern="100" dirty="0">
                          <a:effectLst/>
                          <a:latin typeface="宋体" panose="02010600030101010101" pitchFamily="2" charset="-122"/>
                          <a:ea typeface="宋体" panose="02010600030101010101" pitchFamily="2" charset="-122"/>
                        </a:rPr>
                        <a:t>Springer</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1836</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28600" algn="ctr">
                        <a:spcAft>
                          <a:spcPts val="0"/>
                        </a:spcAft>
                      </a:pPr>
                      <a:r>
                        <a:rPr lang="en-US" sz="1400" kern="100" dirty="0">
                          <a:effectLst/>
                          <a:latin typeface="宋体" panose="02010600030101010101" pitchFamily="2" charset="-122"/>
                          <a:ea typeface="宋体" panose="02010600030101010101" pitchFamily="2" charset="-122"/>
                        </a:rPr>
                        <a:t>570.87</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083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英国</a:t>
                      </a:r>
                      <a:r>
                        <a:rPr lang="en-US" sz="1400" kern="100" dirty="0" err="1">
                          <a:effectLst/>
                          <a:latin typeface="宋体" panose="02010600030101010101" pitchFamily="2" charset="-122"/>
                          <a:ea typeface="宋体" panose="02010600030101010101" pitchFamily="2" charset="-122"/>
                        </a:rPr>
                        <a:t>Taylor&amp;Francis</a:t>
                      </a:r>
                      <a:r>
                        <a:rPr lang="en-US" sz="1400" kern="100" dirty="0">
                          <a:effectLst/>
                          <a:latin typeface="宋体" panose="02010600030101010101" pitchFamily="2" charset="-122"/>
                          <a:ea typeface="宋体" panose="02010600030101010101" pitchFamily="2" charset="-122"/>
                        </a:rPr>
                        <a:t> </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1859</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282.57</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2956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英国</a:t>
                      </a:r>
                      <a:r>
                        <a:rPr lang="en-US" sz="1400" kern="100" dirty="0" err="1">
                          <a:effectLst/>
                          <a:latin typeface="宋体" panose="02010600030101010101" pitchFamily="2" charset="-122"/>
                          <a:ea typeface="宋体" panose="02010600030101010101" pitchFamily="2" charset="-122"/>
                        </a:rPr>
                        <a:t>Taylor&amp;Francis</a:t>
                      </a:r>
                      <a:r>
                        <a:rPr lang="en-US" sz="1400" kern="100" dirty="0">
                          <a:effectLst/>
                          <a:latin typeface="宋体" panose="02010600030101010101" pitchFamily="2" charset="-122"/>
                          <a:ea typeface="宋体" panose="02010600030101010101" pitchFamily="2" charset="-122"/>
                        </a:rPr>
                        <a:t> </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1931</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45.2</a:t>
                      </a:r>
                      <a:r>
                        <a:rPr lang="zh-CN" sz="1400" kern="100" dirty="0">
                          <a:effectLst/>
                          <a:latin typeface="宋体" panose="02010600030101010101" pitchFamily="2" charset="-122"/>
                          <a:ea typeface="宋体" panose="02010600030101010101" pitchFamily="2" charset="-122"/>
                        </a:rPr>
                        <a:t>万本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083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剑桥大学出版社期刊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1770</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28600" algn="ctr">
                        <a:spcAft>
                          <a:spcPts val="0"/>
                        </a:spcAft>
                      </a:pPr>
                      <a:r>
                        <a:rPr lang="en-US" sz="1400" kern="100" dirty="0">
                          <a:effectLst/>
                          <a:latin typeface="宋体" panose="02010600030101010101" pitchFamily="2" charset="-122"/>
                          <a:ea typeface="宋体" panose="02010600030101010101" pitchFamily="2" charset="-122"/>
                        </a:rPr>
                        <a:t>119.77</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274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剑桥大学出版社图书数据库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1931</a:t>
                      </a:r>
                      <a:r>
                        <a:rPr lang="zh-CN" sz="1400" kern="100">
                          <a:effectLst/>
                          <a:latin typeface="宋体" panose="02010600030101010101" pitchFamily="2" charset="-122"/>
                          <a:ea typeface="宋体" panose="02010600030101010101" pitchFamily="2" charset="-122"/>
                        </a:rPr>
                        <a:t>年至今</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6410</a:t>
                      </a:r>
                      <a:r>
                        <a:rPr lang="zh-CN" sz="1400" kern="100" dirty="0">
                          <a:effectLst/>
                          <a:latin typeface="宋体" panose="02010600030101010101" pitchFamily="2" charset="-122"/>
                          <a:ea typeface="宋体" panose="02010600030101010101" pitchFamily="2" charset="-122"/>
                        </a:rPr>
                        <a:t>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274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德国</a:t>
                      </a:r>
                      <a:r>
                        <a:rPr lang="en-US" sz="1400" kern="100" dirty="0">
                          <a:effectLst/>
                          <a:latin typeface="宋体" panose="02010600030101010101" pitchFamily="2" charset="-122"/>
                          <a:ea typeface="宋体" panose="02010600030101010101" pitchFamily="2" charset="-122"/>
                        </a:rPr>
                        <a:t>Springer</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1883</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76592</a:t>
                      </a:r>
                      <a:r>
                        <a:rPr lang="zh-CN" sz="1400" kern="100" dirty="0">
                          <a:effectLst/>
                          <a:latin typeface="宋体" panose="02010600030101010101" pitchFamily="2" charset="-122"/>
                          <a:ea typeface="宋体" panose="02010600030101010101" pitchFamily="2" charset="-122"/>
                        </a:rPr>
                        <a:t>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337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英国工程技术协会会议论文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1994</a:t>
                      </a:r>
                      <a:r>
                        <a:rPr lang="zh-CN" sz="1400" kern="100">
                          <a:effectLst/>
                          <a:latin typeface="宋体" panose="02010600030101010101" pitchFamily="2" charset="-122"/>
                          <a:ea typeface="宋体" panose="02010600030101010101" pitchFamily="2" charset="-122"/>
                        </a:rPr>
                        <a:t>年至今</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4</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7561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美国</a:t>
                      </a:r>
                      <a:r>
                        <a:rPr lang="en-US" sz="1400" kern="100" dirty="0">
                          <a:effectLst/>
                          <a:latin typeface="宋体" panose="02010600030101010101" pitchFamily="2" charset="-122"/>
                          <a:ea typeface="宋体" panose="02010600030101010101" pitchFamily="2" charset="-122"/>
                        </a:rPr>
                        <a:t>John Wiley &amp; Sons</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1983</a:t>
                      </a:r>
                      <a:r>
                        <a:rPr lang="zh-CN" sz="1400" kern="100">
                          <a:effectLst/>
                          <a:latin typeface="宋体" panose="02010600030101010101" pitchFamily="2" charset="-122"/>
                          <a:ea typeface="宋体" panose="02010600030101010101" pitchFamily="2" charset="-122"/>
                        </a:rPr>
                        <a:t>年至今</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28600" algn="ctr">
                        <a:spcAft>
                          <a:spcPts val="0"/>
                        </a:spcAft>
                      </a:pPr>
                      <a:r>
                        <a:rPr lang="en-US" sz="1400" kern="100" dirty="0">
                          <a:effectLst/>
                          <a:latin typeface="宋体" panose="02010600030101010101" pitchFamily="2" charset="-122"/>
                          <a:ea typeface="宋体" panose="02010600030101010101" pitchFamily="2" charset="-122"/>
                        </a:rPr>
                        <a:t>281.30</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7625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美国</a:t>
                      </a:r>
                      <a:r>
                        <a:rPr lang="en-US" sz="1400" kern="100" dirty="0">
                          <a:effectLst/>
                          <a:latin typeface="宋体" panose="02010600030101010101" pitchFamily="2" charset="-122"/>
                          <a:ea typeface="宋体" panose="02010600030101010101" pitchFamily="2" charset="-122"/>
                        </a:rPr>
                        <a:t>John Wiley &amp; Sons</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1939</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18763</a:t>
                      </a:r>
                      <a:r>
                        <a:rPr lang="zh-CN" sz="1400" kern="100" dirty="0">
                          <a:effectLst/>
                          <a:latin typeface="宋体" panose="02010600030101010101" pitchFamily="2" charset="-122"/>
                          <a:ea typeface="宋体" panose="02010600030101010101" pitchFamily="2" charset="-122"/>
                        </a:rPr>
                        <a:t>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bl>
          </a:graphicData>
        </a:graphic>
      </p:graphicFrame>
      <p:pic>
        <p:nvPicPr>
          <p:cNvPr id="3" name="图片 2" descr="微信图片_20200226153904"/>
          <p:cNvPicPr>
            <a:picLocks noChangeAspect="1"/>
          </p:cNvPicPr>
          <p:nvPr/>
        </p:nvPicPr>
        <p:blipFill>
          <a:blip r:embed="rId1" cstate="print"/>
          <a:stretch>
            <a:fillRect/>
          </a:stretch>
        </p:blipFill>
        <p:spPr>
          <a:xfrm>
            <a:off x="10150475" y="32194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558540" y="2494280"/>
            <a:ext cx="1393190" cy="1282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923030" y="2843530"/>
            <a:ext cx="1028700" cy="583565"/>
          </a:xfrm>
          <a:prstGeom prst="rect">
            <a:avLst/>
          </a:prstGeom>
          <a:noFill/>
        </p:spPr>
        <p:txBody>
          <a:bodyPr wrap="square" rtlCol="0">
            <a:spAutoFit/>
          </a:bodyPr>
          <a:lstStyle/>
          <a:p>
            <a:r>
              <a:rPr lang="en-US" altLang="zh-CN" sz="3200" i="1">
                <a:solidFill>
                  <a:schemeClr val="bg1"/>
                </a:solidFill>
              </a:rPr>
              <a:t>02</a:t>
            </a:r>
            <a:endParaRPr lang="en-US" altLang="zh-CN" sz="3200" i="1">
              <a:solidFill>
                <a:schemeClr val="bg1"/>
              </a:solidFill>
            </a:endParaRPr>
          </a:p>
        </p:txBody>
      </p:sp>
      <p:sp>
        <p:nvSpPr>
          <p:cNvPr id="6" name="文本框 5"/>
          <p:cNvSpPr txBox="1"/>
          <p:nvPr/>
        </p:nvSpPr>
        <p:spPr>
          <a:xfrm>
            <a:off x="5452110" y="2843530"/>
            <a:ext cx="5445760" cy="583565"/>
          </a:xfrm>
          <a:prstGeom prst="rect">
            <a:avLst/>
          </a:prstGeom>
          <a:noFill/>
        </p:spPr>
        <p:txBody>
          <a:bodyPr wrap="square" rtlCol="0">
            <a:spAutoFit/>
          </a:bodyPr>
          <a:lstStyle/>
          <a:p>
            <a:r>
              <a:rPr lang="en-US" altLang="zh-CN" sz="3200">
                <a:solidFill>
                  <a:schemeClr val="accent1"/>
                </a:solidFill>
              </a:rPr>
              <a:t>CNKI</a:t>
            </a:r>
            <a:r>
              <a:rPr lang="zh-CN" altLang="en-US" sz="3200">
                <a:solidFill>
                  <a:schemeClr val="accent1"/>
                </a:solidFill>
              </a:rPr>
              <a:t>总库高效使用方法</a:t>
            </a:r>
            <a:endParaRPr lang="zh-CN" altLang="en-US" sz="3200">
              <a:solidFill>
                <a:schemeClr val="accent1"/>
              </a:solidFill>
            </a:endParaRPr>
          </a:p>
        </p:txBody>
      </p:sp>
      <p:pic>
        <p:nvPicPr>
          <p:cNvPr id="10" name="图片 9" descr="微信图片_20200226153904"/>
          <p:cNvPicPr>
            <a:picLocks noChangeAspect="1"/>
          </p:cNvPicPr>
          <p:nvPr/>
        </p:nvPicPr>
        <p:blipFill>
          <a:blip r:embed="rId1" cstate="print"/>
          <a:stretch>
            <a:fillRect/>
          </a:stretch>
        </p:blipFill>
        <p:spPr>
          <a:xfrm>
            <a:off x="10226675" y="321945"/>
            <a:ext cx="1567815" cy="5346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SUBTYPE" val="q"/>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SUBTYPE" val="h"/>
  <p:tag name="KSO_WM_SLIDE_BACKGROUND_TYPE" val="frame"/>
  <p:tag name="KSO_WM_SLIDE_BK_DARK_LIGHT"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SUBTYPE" val="h"/>
  <p:tag name="KSO_WM_SLIDE_BACKGROUND_TYPE" val="frame"/>
  <p:tag name="KSO_WM_SLIDE_BK_DARK_LIGHT"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5"/>
  <p:tag name="KSO_WM_UNIT_LAYERLEVEL" val="1"/>
  <p:tag name="KSO_WM_TAG_VERSION" val="1.0"/>
  <p:tag name="KSO_WM_BEAUTIFY_FLAG" val="#wm#"/>
  <p:tag name="KSO_WM_UNIT_TYPE" val="i"/>
  <p:tag name="KSO_WM_UNIT_INDEX" val="5"/>
  <p:tag name="KSO_WM_SLIDE_BACKGROUND_TYPE" val="general"/>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6"/>
  <p:tag name="KSO_WM_UNIT_LAYERLEVEL" val="1"/>
  <p:tag name="KSO_WM_TAG_VERSION" val="1.0"/>
  <p:tag name="KSO_WM_BEAUTIFY_FLAG" val="#wm#"/>
  <p:tag name="KSO_WM_UNIT_TYPE" val="i"/>
  <p:tag name="KSO_WM_UNIT_INDEX" val="6"/>
  <p:tag name="KSO_WM_SLIDE_BACKGROUND_TYPE" val="general"/>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8"/>
  <p:tag name="KSO_WM_UNIT_LAYERLEVEL" val="1"/>
  <p:tag name="KSO_WM_TAG_VERSION" val="1.0"/>
  <p:tag name="KSO_WM_BEAUTIFY_FLAG" val="#wm#"/>
  <p:tag name="KSO_WM_UNIT_TYPE" val="i"/>
  <p:tag name="KSO_WM_UNIT_INDEX" val="8"/>
  <p:tag name="KSO_WM_SLIDE_BACKGROUND_TYPE" val="general"/>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7"/>
  <p:tag name="KSO_WM_UNIT_LAYERLEVEL" val="1"/>
  <p:tag name="KSO_WM_TAG_VERSION" val="1.0"/>
  <p:tag name="KSO_WM_BEAUTIFY_FLAG" val="#wm#"/>
  <p:tag name="KSO_WM_UNIT_TYPE" val="i"/>
  <p:tag name="KSO_WM_UNIT_INDEX" val="7"/>
  <p:tag name="KSO_WM_SLIDE_BACKGROUND_TYPE" val="general"/>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5"/>
  <p:tag name="KSO_WM_UNIT_LAYERLEVEL" val="1"/>
  <p:tag name="KSO_WM_TAG_VERSION" val="1.0"/>
  <p:tag name="KSO_WM_BEAUTIFY_FLAG" val="#wm#"/>
  <p:tag name="KSO_WM_UNIT_TYPE" val="i"/>
  <p:tag name="KSO_WM_UNIT_INDEX" val="5"/>
  <p:tag name="KSO_WM_SLIDE_BACKGROUND_TYPE" val="frame"/>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6"/>
  <p:tag name="KSO_WM_UNIT_LAYERLEVEL" val="1"/>
  <p:tag name="KSO_WM_TAG_VERSION" val="1.0"/>
  <p:tag name="KSO_WM_BEAUTIFY_FLAG" val="#wm#"/>
  <p:tag name="KSO_WM_UNIT_TYPE" val="i"/>
  <p:tag name="KSO_WM_UNIT_INDEX" val="6"/>
  <p:tag name="KSO_WM_SLIDE_BACKGROUND_TYPE" val="frame"/>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7"/>
  <p:tag name="KSO_WM_UNIT_LAYERLEVEL" val="1"/>
  <p:tag name="KSO_WM_TAG_VERSION" val="1.0"/>
  <p:tag name="KSO_WM_BEAUTIFY_FLAG" val="#wm#"/>
  <p:tag name="KSO_WM_UNIT_TYPE" val="i"/>
  <p:tag name="KSO_WM_UNIT_INDEX" val="7"/>
  <p:tag name="KSO_WM_SLIDE_BACKGROUND_TYPE" val="frame"/>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505"/>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505"/>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9.xml><?xml version="1.0" encoding="utf-8"?>
<p:tagLst xmlns:p="http://schemas.openxmlformats.org/presentationml/2006/main">
  <p:tag name="KSO_WM_TEMPLATE_CATEGORY" val="custom"/>
  <p:tag name="KSO_WM_TEMPLATE_INDEX" val="20186505"/>
  <p:tag name="KSO_WM_TAG_VERSION" val="1.0"/>
  <p:tag name="KSO_WM_BEAUTIFY_FLAG" val="#wm#"/>
  <p:tag name="KSO_WM_TEMPLATE_THUMBS_INDEX" val="1、6、7、8、11、13、14、15、17、18、19"/>
  <p:tag name="KSO_WM_TEMPLATE_SUBCATEGORY" val="0"/>
  <p:tag name="KSO_WM_TEMPLATE_MASTER_TYPE" val="1"/>
  <p:tag name="KSO_WM_TEMPLATE_COLOR_TYPE" val="1"/>
  <p:tag name="KSO_WM_TEMPLATE_MASTER_THUMB_INDEX" val="12"/>
  <p:tag name="KSO_WM_UNIT_SHOW_EDIT_AREA_INDICATION" val="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0.xml><?xml version="1.0" encoding="utf-8"?>
<p:tagLst xmlns:p="http://schemas.openxmlformats.org/presentationml/2006/main">
  <p:tag name="KSO_WM_TEMPLATE_CATEGORY" val="custom"/>
  <p:tag name="KSO_WM_TEMPLATE_INDEX" val="20186505"/>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7706_3*l_h_i*1_3_2"/>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706_3*l_h_i*1_2_2"/>
  <p:tag name="KSO_WM_TEMPLATE_CATEGORY" val="diagram"/>
  <p:tag name="KSO_WM_TEMPLATE_INDEX" val="2018770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706_3*l_h_i*1_1_2"/>
  <p:tag name="KSO_WM_TEMPLATE_CATEGORY" val="diagram"/>
  <p:tag name="KSO_WM_TEMPLATE_INDEX" val="201877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06_3*l_h_i*1_2_1"/>
  <p:tag name="KSO_WM_TEMPLATE_CATEGORY" val="diagram"/>
  <p:tag name="KSO_WM_TEMPLATE_INDEX" val="2018770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06_3*l_h_i*1_3_1"/>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256.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06_3*l_h_a*1_2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257.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06_3*l_h_a*1_3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258.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06_3*l_h_a*1_3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06_3*l_h_i*1_3_1"/>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06_3*l_h_i*1_3_1"/>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261.xml><?xml version="1.0" encoding="utf-8"?>
<p:tagLst xmlns:p="http://schemas.openxmlformats.org/presentationml/2006/main">
  <p:tag name="KSO_WM_BEAUTIFY_FLAG" val="#wm#"/>
  <p:tag name="KSO_WM_TEMPLATE_CATEGORY" val="custom"/>
  <p:tag name="KSO_WM_TEMPLATE_INDEX" val="20186505"/>
</p:tagLst>
</file>

<file path=ppt/tags/tag262.xml><?xml version="1.0" encoding="utf-8"?>
<p:tagLst xmlns:p="http://schemas.openxmlformats.org/presentationml/2006/main">
  <p:tag name="KSO_WM_BEAUTIFY_FLAG" val="#wm#"/>
  <p:tag name="KSO_WM_TEMPLATE_CATEGORY" val="custom"/>
  <p:tag name="KSO_WM_TEMPLATE_INDEX" val="20186505"/>
</p:tagLst>
</file>

<file path=ppt/tags/tag263.xml><?xml version="1.0" encoding="utf-8"?>
<p:tagLst xmlns:p="http://schemas.openxmlformats.org/presentationml/2006/main">
  <p:tag name="KSO_WM_BEAUTIFY_FLAG" val="#wm#"/>
  <p:tag name="KSO_WM_TEMPLATE_CATEGORY" val="custom"/>
  <p:tag name="KSO_WM_TEMPLATE_INDEX" val="20186505"/>
</p:tagLst>
</file>

<file path=ppt/tags/tag264.xml><?xml version="1.0" encoding="utf-8"?>
<p:tagLst xmlns:p="http://schemas.openxmlformats.org/presentationml/2006/main">
  <p:tag name="KSO_WM_BEAUTIFY_FLAG" val="#wm#"/>
  <p:tag name="KSO_WM_TEMPLATE_CATEGORY" val="custom"/>
  <p:tag name="KSO_WM_TEMPLATE_INDEX" val="20186505"/>
</p:tagLst>
</file>

<file path=ppt/tags/tag265.xml><?xml version="1.0" encoding="utf-8"?>
<p:tagLst xmlns:p="http://schemas.openxmlformats.org/presentationml/2006/main">
  <p:tag name="KSO_WM_UNIT_TABLE_BEAUTIFY" val="smartTable{3ae3524b-4f89-4fea-81dc-5c33f4d6521b}"/>
</p:tagLst>
</file>

<file path=ppt/tags/tag266.xml><?xml version="1.0" encoding="utf-8"?>
<p:tagLst xmlns:p="http://schemas.openxmlformats.org/presentationml/2006/main">
  <p:tag name="KSO_WM_BEAUTIFY_FLAG" val="#wm#"/>
  <p:tag name="KSO_WM_TEMPLATE_CATEGORY" val="custom"/>
  <p:tag name="KSO_WM_TEMPLATE_INDEX" val="20186505"/>
</p:tagLst>
</file>

<file path=ppt/tags/tag267.xml><?xml version="1.0" encoding="utf-8"?>
<p:tagLst xmlns:p="http://schemas.openxmlformats.org/presentationml/2006/main">
  <p:tag name="KSO_WM_BEAUTIFY_FLAG" val="#wm#"/>
  <p:tag name="KSO_WM_TEMPLATE_CATEGORY" val="custom"/>
  <p:tag name="KSO_WM_TEMPLATE_INDEX" val="20186505"/>
</p:tagLst>
</file>

<file path=ppt/tags/tag268.xml><?xml version="1.0" encoding="utf-8"?>
<p:tagLst xmlns:p="http://schemas.openxmlformats.org/presentationml/2006/main">
  <p:tag name="KSO_WM_UNIT_PLACING_PICTURE_USER_VIEWPORT" val="{&quot;height&quot;:8865,&quot;width&quot;:17370}"/>
</p:tagLst>
</file>

<file path=ppt/tags/tag269.xml><?xml version="1.0" encoding="utf-8"?>
<p:tagLst xmlns:p="http://schemas.openxmlformats.org/presentationml/2006/main">
  <p:tag name="KSO_WM_UNIT_PLACING_PICTURE_USER_VIEWPORT" val="{&quot;height&quot;:8715,&quot;width&quot;:1771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0.xml><?xml version="1.0" encoding="utf-8"?>
<p:tagLst xmlns:p="http://schemas.openxmlformats.org/presentationml/2006/main">
  <p:tag name="KSO_WM_UNIT_PLACING_PICTURE_USER_VIEWPORT" val="{&quot;height&quot;:8662,&quot;width&quot;:17925}"/>
</p:tagLst>
</file>

<file path=ppt/tags/tag271.xml><?xml version="1.0" encoding="utf-8"?>
<p:tagLst xmlns:p="http://schemas.openxmlformats.org/presentationml/2006/main">
  <p:tag name="KSO_WM_UNIT_PLACING_PICTURE_USER_VIEWPORT" val="{&quot;height&quot;:8867,&quot;width&quot;:18172}"/>
</p:tagLst>
</file>

<file path=ppt/tags/tag272.xml><?xml version="1.0" encoding="utf-8"?>
<p:tagLst xmlns:p="http://schemas.openxmlformats.org/presentationml/2006/main">
  <p:tag name="REFSHAPE" val="422897844"/>
  <p:tag name="KSO_WM_UNIT_PLACING_PICTURE_USER_VIEWPORT" val="{&quot;height&quot;:7938,&quot;width&quot;:15840}"/>
</p:tagLst>
</file>

<file path=ppt/tags/tag273.xml><?xml version="1.0" encoding="utf-8"?>
<p:tagLst xmlns:p="http://schemas.openxmlformats.org/presentationml/2006/main">
  <p:tag name="REFSHAPE" val="847450316"/>
  <p:tag name="KSO_WM_UNIT_PLACING_PICTURE_USER_VIEWPORT" val="{&quot;height&quot;:8331,&quot;width&quot;:15840}"/>
</p:tagLst>
</file>

<file path=ppt/tags/tag274.xml><?xml version="1.0" encoding="utf-8"?>
<p:tagLst xmlns:p="http://schemas.openxmlformats.org/presentationml/2006/main">
  <p:tag name="KSO_WM_BEAUTIFY_FLAG" val="#wm#"/>
  <p:tag name="KSO_WM_TEMPLATE_CATEGORY" val="custom"/>
  <p:tag name="KSO_WM_TEMPLATE_INDEX" val="20186505"/>
</p:tagLst>
</file>

<file path=ppt/tags/tag275.xml><?xml version="1.0" encoding="utf-8"?>
<p:tagLst xmlns:p="http://schemas.openxmlformats.org/presentationml/2006/main">
  <p:tag name="KSO_WM_BEAUTIFY_FLAG" val="#wm#"/>
  <p:tag name="KSO_WM_TEMPLATE_CATEGORY" val="custom"/>
  <p:tag name="KSO_WM_TEMPLATE_INDEX" val="20186505"/>
</p:tagLst>
</file>

<file path=ppt/tags/tag276.xml><?xml version="1.0" encoding="utf-8"?>
<p:tagLst xmlns:p="http://schemas.openxmlformats.org/presentationml/2006/main">
  <p:tag name="KSO_WM_BEAUTIFY_FLAG" val="#wm#"/>
  <p:tag name="KSO_WM_TEMPLATE_CATEGORY" val="custom"/>
  <p:tag name="KSO_WM_TEMPLATE_INDEX" val="20186505"/>
</p:tagLst>
</file>

<file path=ppt/tags/tag277.xml><?xml version="1.0" encoding="utf-8"?>
<p:tagLst xmlns:p="http://schemas.openxmlformats.org/presentationml/2006/main">
  <p:tag name="KSO_WM_BEAUTIFY_FLAG" val="#wm#"/>
  <p:tag name="KSO_WM_TEMPLATE_CATEGORY" val="custom"/>
  <p:tag name="KSO_WM_TEMPLATE_INDEX" val="20186505"/>
</p:tagLst>
</file>

<file path=ppt/tags/tag278.xml><?xml version="1.0" encoding="utf-8"?>
<p:tagLst xmlns:p="http://schemas.openxmlformats.org/presentationml/2006/main">
  <p:tag name="KSO_WM_BEAUTIFY_FLAG" val="#wm#"/>
  <p:tag name="KSO_WM_TEMPLATE_CATEGORY" val="custom"/>
  <p:tag name="KSO_WM_TEMPLATE_INDEX" val="20186505"/>
</p:tagLst>
</file>

<file path=ppt/tags/tag279.xml><?xml version="1.0" encoding="utf-8"?>
<p:tagLst xmlns:p="http://schemas.openxmlformats.org/presentationml/2006/main">
  <p:tag name="KSO_WM_BEAUTIFY_FLAG" val="#wm#"/>
  <p:tag name="KSO_WM_TEMPLATE_CATEGORY" val="custom"/>
  <p:tag name="KSO_WM_TEMPLATE_INDEX" val="2018650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186505"/>
</p:tagLst>
</file>

<file path=ppt/tags/tag281.xml><?xml version="1.0" encoding="utf-8"?>
<p:tagLst xmlns:p="http://schemas.openxmlformats.org/presentationml/2006/main">
  <p:tag name="KSO_WM_BEAUTIFY_FLAG" val="#wm#"/>
  <p:tag name="KSO_WM_TEMPLATE_CATEGORY" val="custom"/>
  <p:tag name="KSO_WM_TEMPLATE_INDEX" val="20186505"/>
</p:tagLst>
</file>

<file path=ppt/tags/tag282.xml><?xml version="1.0" encoding="utf-8"?>
<p:tagLst xmlns:p="http://schemas.openxmlformats.org/presentationml/2006/main">
  <p:tag name="KSO_WM_TEMPLATE_CATEGORY" val="custom"/>
  <p:tag name="KSO_WM_TEMPLATE_INDEX" val="20186505"/>
</p:tagLst>
</file>

<file path=ppt/tags/tag283.xml><?xml version="1.0" encoding="utf-8"?>
<p:tagLst xmlns:p="http://schemas.openxmlformats.org/presentationml/2006/main">
  <p:tag name="KSO_WM_BEAUTIFY_FLAG" val="#wm#"/>
  <p:tag name="KSO_WM_TEMPLATE_CATEGORY" val="custom"/>
  <p:tag name="KSO_WM_TEMPLATE_INDEX" val="20186505"/>
</p:tagLst>
</file>

<file path=ppt/tags/tag284.xml><?xml version="1.0" encoding="utf-8"?>
<p:tagLst xmlns:p="http://schemas.openxmlformats.org/presentationml/2006/main">
  <p:tag name="KSO_WM_BEAUTIFY_FLAG" val="#wm#"/>
  <p:tag name="KSO_WM_TEMPLATE_CATEGORY" val="custom"/>
  <p:tag name="KSO_WM_TEMPLATE_INDEX" val="20186505"/>
</p:tagLst>
</file>

<file path=ppt/tags/tag285.xml><?xml version="1.0" encoding="utf-8"?>
<p:tagLst xmlns:p="http://schemas.openxmlformats.org/presentationml/2006/main">
  <p:tag name="KSO_WM_BEAUTIFY_FLAG" val="#wm#"/>
  <p:tag name="KSO_WM_TEMPLATE_CATEGORY" val="custom"/>
  <p:tag name="KSO_WM_TEMPLATE_INDEX" val="20186505"/>
</p:tagLst>
</file>

<file path=ppt/tags/tag286.xml><?xml version="1.0" encoding="utf-8"?>
<p:tagLst xmlns:p="http://schemas.openxmlformats.org/presentationml/2006/main">
  <p:tag name="KSO_WM_BEAUTIFY_FLAG" val="#wm#"/>
  <p:tag name="KSO_WM_TEMPLATE_CATEGORY" val="custom"/>
  <p:tag name="KSO_WM_TEMPLATE_INDEX" val="20186505"/>
</p:tagLst>
</file>

<file path=ppt/tags/tag287.xml><?xml version="1.0" encoding="utf-8"?>
<p:tagLst xmlns:p="http://schemas.openxmlformats.org/presentationml/2006/main">
  <p:tag name="KSO_WM_BEAUTIFY_FLAG" val="#wm#"/>
  <p:tag name="KSO_WM_TEMPLATE_CATEGORY" val="custom"/>
  <p:tag name="KSO_WM_TEMPLATE_INDEX" val="20186505"/>
</p:tagLst>
</file>

<file path=ppt/tags/tag288.xml><?xml version="1.0" encoding="utf-8"?>
<p:tagLst xmlns:p="http://schemas.openxmlformats.org/presentationml/2006/main">
  <p:tag name="KSO_WM_BEAUTIFY_FLAG" val="#wm#"/>
  <p:tag name="KSO_WM_TEMPLATE_CATEGORY" val="custom"/>
  <p:tag name="KSO_WM_TEMPLATE_INDEX" val="20186505"/>
</p:tagLst>
</file>

<file path=ppt/tags/tag289.xml><?xml version="1.0" encoding="utf-8"?>
<p:tagLst xmlns:p="http://schemas.openxmlformats.org/presentationml/2006/main">
  <p:tag name="REFSHAPE" val="41080507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186505"/>
</p:tagLst>
</file>

<file path=ppt/tags/tag291.xml><?xml version="1.0" encoding="utf-8"?>
<p:tagLst xmlns:p="http://schemas.openxmlformats.org/presentationml/2006/main">
  <p:tag name="REFSHAPE" val="317470164"/>
  <p:tag name="KSO_WM_UNIT_PLACING_PICTURE_USER_VIEWPORT" val="{&quot;height&quot;:8505,&quot;width&quot;:20160}"/>
</p:tagLst>
</file>

<file path=ppt/tags/tag292.xml><?xml version="1.0" encoding="utf-8"?>
<p:tagLst xmlns:p="http://schemas.openxmlformats.org/presentationml/2006/main">
  <p:tag name="KSO_WM_BEAUTIFY_FLAG" val="#wm#"/>
  <p:tag name="KSO_WM_TEMPLATE_CATEGORY" val="custom"/>
  <p:tag name="KSO_WM_TEMPLATE_INDEX" val="20193213"/>
</p:tagLst>
</file>

<file path=ppt/tags/tag293.xml><?xml version="1.0" encoding="utf-8"?>
<p:tagLst xmlns:p="http://schemas.openxmlformats.org/presentationml/2006/main">
  <p:tag name="KSO_WM_BEAUTIFY_FLAG" val="#wm#"/>
  <p:tag name="KSO_WM_TEMPLATE_CATEGORY" val="custom"/>
  <p:tag name="KSO_WM_TEMPLATE_INDEX" val="20193213"/>
</p:tagLst>
</file>

<file path=ppt/tags/tag294.xml><?xml version="1.0" encoding="utf-8"?>
<p:tagLst xmlns:p="http://schemas.openxmlformats.org/presentationml/2006/main">
  <p:tag name="KSO_WM_BEAUTIFY_FLAG" val="#wm#"/>
  <p:tag name="KSO_WM_TEMPLATE_CATEGORY" val="custom"/>
  <p:tag name="KSO_WM_TEMPLATE_INDEX" val="20193213"/>
</p:tagLst>
</file>

<file path=ppt/tags/tag295.xml><?xml version="1.0" encoding="utf-8"?>
<p:tagLst xmlns:p="http://schemas.openxmlformats.org/presentationml/2006/main">
  <p:tag name="KSO_WM_BEAUTIFY_FLAG" val="#wm#"/>
  <p:tag name="KSO_WM_TEMPLATE_CATEGORY" val="custom"/>
  <p:tag name="KSO_WM_TEMPLATE_INDEX" val="20193213"/>
</p:tagLst>
</file>

<file path=ppt/tags/tag296.xml><?xml version="1.0" encoding="utf-8"?>
<p:tagLst xmlns:p="http://schemas.openxmlformats.org/presentationml/2006/main">
  <p:tag name="KSO_WM_BEAUTIFY_FLAG" val="#wm#"/>
  <p:tag name="KSO_WM_TEMPLATE_CATEGORY" val="custom"/>
  <p:tag name="KSO_WM_TEMPLATE_INDEX" val="20193213"/>
</p:tagLst>
</file>

<file path=ppt/tags/tag297.xml><?xml version="1.0" encoding="utf-8"?>
<p:tagLst xmlns:p="http://schemas.openxmlformats.org/presentationml/2006/main">
  <p:tag name="KSO_WM_UNIT_PLACING_PICTURE_USER_VIEWPORT" val="{&quot;height&quot;:4470,&quot;width&quot;:4470}"/>
</p:tagLst>
</file>

<file path=ppt/tags/tag298.xml><?xml version="1.0" encoding="utf-8"?>
<p:tagLst xmlns:p="http://schemas.openxmlformats.org/presentationml/2006/main">
  <p:tag name="KSO_WM_UNIT_PLACING_PICTURE_USER_VIEWPORT" val="{&quot;height&quot;:6630,&quot;width&quot;:6630}"/>
</p:tagLst>
</file>

<file path=ppt/tags/tag299.xml><?xml version="1.0" encoding="utf-8"?>
<p:tagLst xmlns:p="http://schemas.openxmlformats.org/presentationml/2006/main">
  <p:tag name="KSO_WM_BEAUTIFY_FLAG" val="#wm#"/>
  <p:tag name="KSO_WM_TEMPLATE_CATEGORY" val="custom"/>
  <p:tag name="KSO_WM_TEMPLATE_INDEX" val="2019321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MH" val="20160326100456"/>
  <p:tag name="MH_LIBRARY" val="GRAPHIC"/>
  <p:tag name="MH_ORDER" val="Rectangle 3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1">
      <a:dk1>
        <a:srgbClr val="000000"/>
      </a:dk1>
      <a:lt1>
        <a:srgbClr val="FFFFFF"/>
      </a:lt1>
      <a:dk2>
        <a:srgbClr val="E0E9EE"/>
      </a:dk2>
      <a:lt2>
        <a:srgbClr val="FFFFFF"/>
      </a:lt2>
      <a:accent1>
        <a:srgbClr val="5B7198"/>
      </a:accent1>
      <a:accent2>
        <a:srgbClr val="45809E"/>
      </a:accent2>
      <a:accent3>
        <a:srgbClr val="308C9A"/>
      </a:accent3>
      <a:accent4>
        <a:srgbClr val="35938B"/>
      </a:accent4>
      <a:accent5>
        <a:srgbClr val="529774"/>
      </a:accent5>
      <a:accent6>
        <a:srgbClr val="759960"/>
      </a:accent6>
      <a:hlink>
        <a:srgbClr val="658BD5"/>
      </a:hlink>
      <a:folHlink>
        <a:srgbClr val="9F69A3"/>
      </a:folHlink>
    </a:clrScheme>
    <a:fontScheme name="渐变、商务风、小清新、">
      <a:majorFont>
        <a:latin typeface="Arial"/>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33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121960" tIns="60980" rIns="121960" bIns="60980">
        <a:spAutoFit/>
      </a:bodyPr>
      <a:lstStyle>
        <a:defPPr>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charset="-122"/>
            <a:ea typeface="微软雅黑" panose="020B050302020402020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5238</Words>
  <Application>WPS 演示</Application>
  <PresentationFormat>自定义</PresentationFormat>
  <Paragraphs>687</Paragraphs>
  <Slides>60</Slides>
  <Notes>5</Notes>
  <HiddenSlides>0</HiddenSlides>
  <MMClips>0</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60</vt:i4>
      </vt:variant>
    </vt:vector>
  </HeadingPairs>
  <TitlesOfParts>
    <vt:vector size="84" baseType="lpstr">
      <vt:lpstr>Arial</vt:lpstr>
      <vt:lpstr>宋体</vt:lpstr>
      <vt:lpstr>Wingdings</vt:lpstr>
      <vt:lpstr>微软雅黑</vt:lpstr>
      <vt:lpstr>汉仪旗黑-85S</vt:lpstr>
      <vt:lpstr>Impact</vt:lpstr>
      <vt:lpstr>黑体</vt:lpstr>
      <vt:lpstr>League Gothic Regular</vt:lpstr>
      <vt:lpstr>Segoe Print</vt:lpstr>
      <vt:lpstr>Lato Regular</vt:lpstr>
      <vt:lpstr>Times New Roman</vt:lpstr>
      <vt:lpstr>Arial Unicode MS</vt:lpstr>
      <vt:lpstr>Calibri</vt:lpstr>
      <vt:lpstr>思源黑体</vt:lpstr>
      <vt:lpstr>Wingdings</vt:lpstr>
      <vt:lpstr>Microsoft Sans Serif</vt:lpstr>
      <vt:lpstr>Calibri</vt:lpstr>
      <vt:lpstr>段宁毛笔行书</vt:lpstr>
      <vt:lpstr>Aharoni</vt:lpstr>
      <vt:lpstr>Yu Gothic UI Semibold</vt:lpstr>
      <vt:lpstr>1_Office 主题​​</vt:lpstr>
      <vt:lpstr>2_Office 主题</vt:lpstr>
      <vt:lpstr>www.33ppt.com ​​</vt:lpstr>
      <vt:lpstr>2_Office 主题​​</vt:lpstr>
      <vt:lpstr>巧用CNKI，助力学术科研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巧用CNKI，助力学术科研</dc:title>
  <dc:creator>Administrator</dc:creator>
  <cp:lastModifiedBy>lay</cp:lastModifiedBy>
  <cp:revision>188</cp:revision>
  <dcterms:created xsi:type="dcterms:W3CDTF">2020-01-02T07:04:00Z</dcterms:created>
  <dcterms:modified xsi:type="dcterms:W3CDTF">2020-09-16T06:00:21Z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