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8" r:id="rId3"/>
  </p:sldMasterIdLst>
  <p:notesMasterIdLst>
    <p:notesMasterId r:id="rId15"/>
  </p:notesMasterIdLst>
  <p:sldIdLst>
    <p:sldId id="256" r:id="rId4"/>
    <p:sldId id="261" r:id="rId5"/>
    <p:sldId id="281" r:id="rId6"/>
    <p:sldId id="317" r:id="rId7"/>
    <p:sldId id="318" r:id="rId8"/>
    <p:sldId id="319" r:id="rId9"/>
    <p:sldId id="259" r:id="rId10"/>
    <p:sldId id="260" r:id="rId11"/>
    <p:sldId id="325" r:id="rId12"/>
    <p:sldId id="324" r:id="rId13"/>
    <p:sldId id="326" r:id="rId14"/>
    <p:sldId id="321" r:id="rId16"/>
    <p:sldId id="322" r:id="rId17"/>
    <p:sldId id="323" r:id="rId18"/>
    <p:sldId id="355" r:id="rId19"/>
    <p:sldId id="389" r:id="rId20"/>
    <p:sldId id="390" r:id="rId21"/>
    <p:sldId id="357" r:id="rId22"/>
    <p:sldId id="358" r:id="rId23"/>
    <p:sldId id="402" r:id="rId24"/>
    <p:sldId id="403" r:id="rId25"/>
    <p:sldId id="359" r:id="rId26"/>
    <p:sldId id="257" r:id="rId27"/>
    <p:sldId id="266" r:id="rId28"/>
    <p:sldId id="360" r:id="rId29"/>
    <p:sldId id="361" r:id="rId30"/>
    <p:sldId id="362" r:id="rId31"/>
    <p:sldId id="363" r:id="rId32"/>
    <p:sldId id="364" r:id="rId33"/>
    <p:sldId id="437" r:id="rId34"/>
    <p:sldId id="438" r:id="rId35"/>
    <p:sldId id="365" r:id="rId36"/>
    <p:sldId id="366" r:id="rId37"/>
    <p:sldId id="394" r:id="rId38"/>
    <p:sldId id="397" r:id="rId39"/>
    <p:sldId id="398" r:id="rId40"/>
    <p:sldId id="399" r:id="rId41"/>
    <p:sldId id="412" r:id="rId42"/>
    <p:sldId id="395" r:id="rId43"/>
    <p:sldId id="396" r:id="rId44"/>
    <p:sldId id="267" r:id="rId45"/>
    <p:sldId id="401" r:id="rId46"/>
    <p:sldId id="400" r:id="rId47"/>
    <p:sldId id="434" r:id="rId48"/>
    <p:sldId id="404" r:id="rId49"/>
    <p:sldId id="405" r:id="rId50"/>
    <p:sldId id="406" r:id="rId51"/>
    <p:sldId id="410" r:id="rId52"/>
    <p:sldId id="411" r:id="rId53"/>
    <p:sldId id="413" r:id="rId54"/>
    <p:sldId id="283" r:id="rId55"/>
    <p:sldId id="308" r:id="rId56"/>
    <p:sldId id="288" r:id="rId57"/>
    <p:sldId id="289" r:id="rId58"/>
    <p:sldId id="471" r:id="rId59"/>
    <p:sldId id="424" r:id="rId60"/>
    <p:sldId id="425" r:id="rId61"/>
    <p:sldId id="426" r:id="rId62"/>
    <p:sldId id="427" r:id="rId63"/>
    <p:sldId id="428" r:id="rId64"/>
    <p:sldId id="432" r:id="rId65"/>
    <p:sldId id="433" r:id="rId66"/>
    <p:sldId id="480" r:id="rId67"/>
    <p:sldId id="430" r:id="rId6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0" name="Jinge" initials="JG" lastIdx="2" clrIdx="0"/>
  <p:cmAuthor id="1" name="Admin" initials="A" lastIdx="0" clrIdx="0"/>
  <p:cmAuthor id="3" name="Hongyan" initials="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FFFF"/>
    <a:srgbClr val="18464D"/>
    <a:srgbClr val="E77A4B"/>
    <a:srgbClr val="FD6E0F"/>
    <a:srgbClr val="9A5D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2" Type="http://schemas.openxmlformats.org/officeDocument/2006/relationships/commentAuthors" Target="commentAuthors.xml"/><Relationship Id="rId71" Type="http://schemas.openxmlformats.org/officeDocument/2006/relationships/tableStyles" Target="tableStyles.xml"/><Relationship Id="rId70" Type="http://schemas.openxmlformats.org/officeDocument/2006/relationships/viewProps" Target="viewProps.xml"/><Relationship Id="rId7" Type="http://schemas.openxmlformats.org/officeDocument/2006/relationships/slide" Target="slides/slide4.xml"/><Relationship Id="rId69" Type="http://schemas.openxmlformats.org/officeDocument/2006/relationships/presProps" Target="presProps.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notesMaster" Target="notesMasters/notes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BDDDFC7-F288-4EFC-B594-E1B442751101}"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0" Type="http://schemas.openxmlformats.org/officeDocument/2006/relationships/tags" Target="../tags/tag137.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7" Type="http://schemas.openxmlformats.org/officeDocument/2006/relationships/tags" Target="../tags/tag180.xml"/><Relationship Id="rId16" Type="http://schemas.openxmlformats.org/officeDocument/2006/relationships/tags" Target="../tags/tag179.xml"/><Relationship Id="rId15" Type="http://schemas.openxmlformats.org/officeDocument/2006/relationships/tags" Target="../tags/tag178.xml"/><Relationship Id="rId14" Type="http://schemas.openxmlformats.org/officeDocument/2006/relationships/tags" Target="../tags/tag177.xml"/><Relationship Id="rId13" Type="http://schemas.openxmlformats.org/officeDocument/2006/relationships/tags" Target="../tags/tag176.xml"/><Relationship Id="rId12" Type="http://schemas.openxmlformats.org/officeDocument/2006/relationships/tags" Target="../tags/tag175.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6" Type="http://schemas.openxmlformats.org/officeDocument/2006/relationships/tags" Target="../tags/tag195.xml"/><Relationship Id="rId15" Type="http://schemas.openxmlformats.org/officeDocument/2006/relationships/tags" Target="../tags/tag194.xml"/><Relationship Id="rId14" Type="http://schemas.openxmlformats.org/officeDocument/2006/relationships/tags" Target="../tags/tag193.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tags" Target="../tags/tag202.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6" Type="http://schemas.openxmlformats.org/officeDocument/2006/relationships/tags" Target="../tags/tag210.xml"/><Relationship Id="rId15" Type="http://schemas.openxmlformats.org/officeDocument/2006/relationships/tags" Target="../tags/tag209.xml"/><Relationship Id="rId14" Type="http://schemas.openxmlformats.org/officeDocument/2006/relationships/tags" Target="../tags/tag208.xml"/><Relationship Id="rId13" Type="http://schemas.openxmlformats.org/officeDocument/2006/relationships/tags" Target="../tags/tag207.xml"/><Relationship Id="rId12" Type="http://schemas.openxmlformats.org/officeDocument/2006/relationships/tags" Target="../tags/tag206.xml"/><Relationship Id="rId11" Type="http://schemas.openxmlformats.org/officeDocument/2006/relationships/tags" Target="../tags/tag205.xml"/><Relationship Id="rId10" Type="http://schemas.openxmlformats.org/officeDocument/2006/relationships/tags" Target="../tags/tag204.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8" Type="http://schemas.openxmlformats.org/officeDocument/2006/relationships/tags" Target="../tags/tag227.xml"/><Relationship Id="rId17" Type="http://schemas.openxmlformats.org/officeDocument/2006/relationships/tags" Target="../tags/tag226.xml"/><Relationship Id="rId16" Type="http://schemas.openxmlformats.org/officeDocument/2006/relationships/tags" Target="../tags/tag225.xml"/><Relationship Id="rId15" Type="http://schemas.openxmlformats.org/officeDocument/2006/relationships/tags" Target="../tags/tag224.xml"/><Relationship Id="rId14" Type="http://schemas.openxmlformats.org/officeDocument/2006/relationships/tags" Target="../tags/tag223.xml"/><Relationship Id="rId13" Type="http://schemas.openxmlformats.org/officeDocument/2006/relationships/tags" Target="../tags/tag222.xml"/><Relationship Id="rId12" Type="http://schemas.openxmlformats.org/officeDocument/2006/relationships/tags" Target="../tags/tag221.xml"/><Relationship Id="rId11" Type="http://schemas.openxmlformats.org/officeDocument/2006/relationships/tags" Target="../tags/tag220.xml"/><Relationship Id="rId10" Type="http://schemas.openxmlformats.org/officeDocument/2006/relationships/tags" Target="../tags/tag219.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7" Type="http://schemas.openxmlformats.org/officeDocument/2006/relationships/tags" Target="../tags/tag243.xml"/><Relationship Id="rId16" Type="http://schemas.openxmlformats.org/officeDocument/2006/relationships/tags" Target="../tags/tag242.xml"/><Relationship Id="rId15" Type="http://schemas.openxmlformats.org/officeDocument/2006/relationships/tags" Target="../tags/tag241.xml"/><Relationship Id="rId14" Type="http://schemas.openxmlformats.org/officeDocument/2006/relationships/tags" Target="../tags/tag240.xml"/><Relationship Id="rId13" Type="http://schemas.openxmlformats.org/officeDocument/2006/relationships/tags" Target="../tags/tag239.xml"/><Relationship Id="rId12" Type="http://schemas.openxmlformats.org/officeDocument/2006/relationships/tags" Target="../tags/tag238.xml"/><Relationship Id="rId11" Type="http://schemas.openxmlformats.org/officeDocument/2006/relationships/tags" Target="../tags/tag237.xml"/><Relationship Id="rId10" Type="http://schemas.openxmlformats.org/officeDocument/2006/relationships/tags" Target="../tags/tag236.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2" Type="http://schemas.openxmlformats.org/officeDocument/2006/relationships/tags" Target="../tags/tag40.xml"/><Relationship Id="rId11" Type="http://schemas.openxmlformats.org/officeDocument/2006/relationships/tags" Target="../tags/tag39.xml"/><Relationship Id="rId10" Type="http://schemas.openxmlformats.org/officeDocument/2006/relationships/tags" Target="../tags/tag38.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9" Type="http://schemas.openxmlformats.org/officeDocument/2006/relationships/tags" Target="../tags/tag74.xml"/><Relationship Id="rId18" Type="http://schemas.openxmlformats.org/officeDocument/2006/relationships/tags" Target="../tags/tag73.xml"/><Relationship Id="rId17" Type="http://schemas.openxmlformats.org/officeDocument/2006/relationships/tags" Target="../tags/tag72.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5" Type="http://schemas.openxmlformats.org/officeDocument/2006/relationships/tags" Target="../tags/tag10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2" name="图片 21"/>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a:off x="6386871" y="-3176"/>
            <a:ext cx="5805130" cy="6861176"/>
          </a:xfrm>
          <a:custGeom>
            <a:avLst/>
            <a:gdLst>
              <a:gd name="connsiteX0" fmla="*/ 5451014 w 5805130"/>
              <a:gd name="connsiteY0" fmla="*/ 0 h 6861176"/>
              <a:gd name="connsiteX1" fmla="*/ 5805130 w 5805130"/>
              <a:gd name="connsiteY1" fmla="*/ 0 h 6861176"/>
              <a:gd name="connsiteX2" fmla="*/ 5805130 w 5805130"/>
              <a:gd name="connsiteY2" fmla="*/ 6861176 h 6861176"/>
              <a:gd name="connsiteX3" fmla="*/ 0 w 5805130"/>
              <a:gd name="connsiteY3" fmla="*/ 6861176 h 6861176"/>
              <a:gd name="connsiteX4" fmla="*/ 0 w 5805130"/>
              <a:gd name="connsiteY4" fmla="*/ 6828820 h 6861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130" h="6861176">
                <a:moveTo>
                  <a:pt x="5451014" y="0"/>
                </a:moveTo>
                <a:lnTo>
                  <a:pt x="5805130" y="0"/>
                </a:lnTo>
                <a:lnTo>
                  <a:pt x="5805130" y="6861176"/>
                </a:lnTo>
                <a:lnTo>
                  <a:pt x="0" y="6861176"/>
                </a:lnTo>
                <a:lnTo>
                  <a:pt x="0" y="6828820"/>
                </a:lnTo>
                <a:close/>
              </a:path>
            </a:pathLst>
          </a:custGeom>
        </p:spPr>
      </p:pic>
      <p:sp>
        <p:nvSpPr>
          <p:cNvPr id="17" name="Freeform 19"/>
          <p:cNvSpPr/>
          <p:nvPr>
            <p:custDataLst>
              <p:tags r:id="rId4"/>
            </p:custDataLst>
          </p:nvPr>
        </p:nvSpPr>
        <p:spPr bwMode="auto">
          <a:xfrm>
            <a:off x="5372912" y="0"/>
            <a:ext cx="6467431" cy="6859588"/>
          </a:xfrm>
          <a:custGeom>
            <a:avLst/>
            <a:gdLst>
              <a:gd name="T0" fmla="*/ 2584 w 3084"/>
              <a:gd name="T1" fmla="*/ 0 h 3271"/>
              <a:gd name="T2" fmla="*/ 0 w 3084"/>
              <a:gd name="T3" fmla="*/ 3271 h 3271"/>
              <a:gd name="T4" fmla="*/ 501 w 3084"/>
              <a:gd name="T5" fmla="*/ 3271 h 3271"/>
              <a:gd name="T6" fmla="*/ 3084 w 3084"/>
              <a:gd name="T7" fmla="*/ 0 h 3271"/>
              <a:gd name="T8" fmla="*/ 2584 w 3084"/>
              <a:gd name="T9" fmla="*/ 0 h 3271"/>
            </a:gdLst>
            <a:ahLst/>
            <a:cxnLst>
              <a:cxn ang="0">
                <a:pos x="T0" y="T1"/>
              </a:cxn>
              <a:cxn ang="0">
                <a:pos x="T2" y="T3"/>
              </a:cxn>
              <a:cxn ang="0">
                <a:pos x="T4" y="T5"/>
              </a:cxn>
              <a:cxn ang="0">
                <a:pos x="T6" y="T7"/>
              </a:cxn>
              <a:cxn ang="0">
                <a:pos x="T8" y="T9"/>
              </a:cxn>
            </a:cxnLst>
            <a:rect l="0" t="0" r="r" b="b"/>
            <a:pathLst>
              <a:path w="3084" h="3271">
                <a:moveTo>
                  <a:pt x="2584" y="0"/>
                </a:moveTo>
                <a:lnTo>
                  <a:pt x="0" y="3271"/>
                </a:lnTo>
                <a:lnTo>
                  <a:pt x="501" y="3271"/>
                </a:lnTo>
                <a:lnTo>
                  <a:pt x="3084" y="0"/>
                </a:lnTo>
                <a:lnTo>
                  <a:pt x="2584" y="0"/>
                </a:lnTo>
                <a:close/>
              </a:path>
            </a:pathLst>
          </a:custGeom>
          <a:solidFill>
            <a:schemeClr val="tx2"/>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25" name="Freeform 19"/>
          <p:cNvSpPr/>
          <p:nvPr>
            <p:custDataLst>
              <p:tags r:id="rId5"/>
            </p:custDataLst>
          </p:nvPr>
        </p:nvSpPr>
        <p:spPr bwMode="auto">
          <a:xfrm>
            <a:off x="4705383" y="-1588"/>
            <a:ext cx="6467431" cy="6859588"/>
          </a:xfrm>
          <a:custGeom>
            <a:avLst/>
            <a:gdLst>
              <a:gd name="T0" fmla="*/ 2584 w 3084"/>
              <a:gd name="T1" fmla="*/ 0 h 3271"/>
              <a:gd name="T2" fmla="*/ 0 w 3084"/>
              <a:gd name="T3" fmla="*/ 3271 h 3271"/>
              <a:gd name="T4" fmla="*/ 501 w 3084"/>
              <a:gd name="T5" fmla="*/ 3271 h 3271"/>
              <a:gd name="T6" fmla="*/ 3084 w 3084"/>
              <a:gd name="T7" fmla="*/ 0 h 3271"/>
              <a:gd name="T8" fmla="*/ 2584 w 3084"/>
              <a:gd name="T9" fmla="*/ 0 h 3271"/>
            </a:gdLst>
            <a:ahLst/>
            <a:cxnLst>
              <a:cxn ang="0">
                <a:pos x="T0" y="T1"/>
              </a:cxn>
              <a:cxn ang="0">
                <a:pos x="T2" y="T3"/>
              </a:cxn>
              <a:cxn ang="0">
                <a:pos x="T4" y="T5"/>
              </a:cxn>
              <a:cxn ang="0">
                <a:pos x="T6" y="T7"/>
              </a:cxn>
              <a:cxn ang="0">
                <a:pos x="T8" y="T9"/>
              </a:cxn>
            </a:cxnLst>
            <a:rect l="0" t="0" r="r" b="b"/>
            <a:pathLst>
              <a:path w="3084" h="3271">
                <a:moveTo>
                  <a:pt x="2584" y="0"/>
                </a:moveTo>
                <a:lnTo>
                  <a:pt x="0" y="3271"/>
                </a:lnTo>
                <a:lnTo>
                  <a:pt x="501" y="3271"/>
                </a:lnTo>
                <a:lnTo>
                  <a:pt x="3084" y="0"/>
                </a:lnTo>
                <a:lnTo>
                  <a:pt x="2584"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26" name="Freeform 20"/>
          <p:cNvSpPr/>
          <p:nvPr>
            <p:custDataLst>
              <p:tags r:id="rId6"/>
            </p:custDataLst>
          </p:nvPr>
        </p:nvSpPr>
        <p:spPr bwMode="auto">
          <a:xfrm>
            <a:off x="3048680" y="3431352"/>
            <a:ext cx="2711540" cy="3426648"/>
          </a:xfrm>
          <a:custGeom>
            <a:avLst/>
            <a:gdLst>
              <a:gd name="T0" fmla="*/ 1293 w 1293"/>
              <a:gd name="T1" fmla="*/ 1634 h 1634"/>
              <a:gd name="T2" fmla="*/ 0 w 1293"/>
              <a:gd name="T3" fmla="*/ 1634 h 1634"/>
              <a:gd name="T4" fmla="*/ 1293 w 1293"/>
              <a:gd name="T5" fmla="*/ 0 h 1634"/>
              <a:gd name="T6" fmla="*/ 1293 w 1293"/>
              <a:gd name="T7" fmla="*/ 1634 h 1634"/>
            </a:gdLst>
            <a:ahLst/>
            <a:cxnLst>
              <a:cxn ang="0">
                <a:pos x="T0" y="T1"/>
              </a:cxn>
              <a:cxn ang="0">
                <a:pos x="T2" y="T3"/>
              </a:cxn>
              <a:cxn ang="0">
                <a:pos x="T4" y="T5"/>
              </a:cxn>
              <a:cxn ang="0">
                <a:pos x="T6" y="T7"/>
              </a:cxn>
            </a:cxnLst>
            <a:rect l="0" t="0" r="r" b="b"/>
            <a:pathLst>
              <a:path w="1293" h="1634">
                <a:moveTo>
                  <a:pt x="1293" y="1634"/>
                </a:moveTo>
                <a:lnTo>
                  <a:pt x="0" y="1634"/>
                </a:lnTo>
                <a:lnTo>
                  <a:pt x="1293" y="0"/>
                </a:lnTo>
                <a:lnTo>
                  <a:pt x="1293" y="1634"/>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27" name="Freeform 21"/>
          <p:cNvSpPr/>
          <p:nvPr>
            <p:custDataLst>
              <p:tags r:id="rId7"/>
            </p:custDataLst>
          </p:nvPr>
        </p:nvSpPr>
        <p:spPr bwMode="auto">
          <a:xfrm>
            <a:off x="5760220" y="3431352"/>
            <a:ext cx="2707346" cy="3426648"/>
          </a:xfrm>
          <a:custGeom>
            <a:avLst/>
            <a:gdLst>
              <a:gd name="T0" fmla="*/ 0 w 1291"/>
              <a:gd name="T1" fmla="*/ 0 h 1634"/>
              <a:gd name="T2" fmla="*/ 1291 w 1291"/>
              <a:gd name="T3" fmla="*/ 0 h 1634"/>
              <a:gd name="T4" fmla="*/ 0 w 1291"/>
              <a:gd name="T5" fmla="*/ 1634 h 1634"/>
              <a:gd name="T6" fmla="*/ 0 w 1291"/>
              <a:gd name="T7" fmla="*/ 0 h 1634"/>
            </a:gdLst>
            <a:ahLst/>
            <a:cxnLst>
              <a:cxn ang="0">
                <a:pos x="T0" y="T1"/>
              </a:cxn>
              <a:cxn ang="0">
                <a:pos x="T2" y="T3"/>
              </a:cxn>
              <a:cxn ang="0">
                <a:pos x="T4" y="T5"/>
              </a:cxn>
              <a:cxn ang="0">
                <a:pos x="T6" y="T7"/>
              </a:cxn>
            </a:cxnLst>
            <a:rect l="0" t="0" r="r" b="b"/>
            <a:pathLst>
              <a:path w="1291" h="1634">
                <a:moveTo>
                  <a:pt x="0" y="0"/>
                </a:moveTo>
                <a:lnTo>
                  <a:pt x="1291" y="0"/>
                </a:lnTo>
                <a:lnTo>
                  <a:pt x="0" y="1634"/>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cxnSp>
        <p:nvCxnSpPr>
          <p:cNvPr id="13" name="直接连接符 12"/>
          <p:cNvCxnSpPr/>
          <p:nvPr>
            <p:custDataLst>
              <p:tags r:id="rId8"/>
            </p:custDataLst>
          </p:nvPr>
        </p:nvCxnSpPr>
        <p:spPr>
          <a:xfrm flipV="1">
            <a:off x="473753" y="3203338"/>
            <a:ext cx="5149854" cy="1"/>
          </a:xfrm>
          <a:prstGeom prst="line">
            <a:avLst/>
          </a:prstGeom>
          <a:ln>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sp>
        <p:nvSpPr>
          <p:cNvPr id="10" name="Freeform 10"/>
          <p:cNvSpPr/>
          <p:nvPr>
            <p:custDataLst>
              <p:tags r:id="rId9"/>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14" name="Freeform 11"/>
          <p:cNvSpPr/>
          <p:nvPr>
            <p:custDataLst>
              <p:tags r:id="rId10"/>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16" name="Freeform 12"/>
          <p:cNvSpPr/>
          <p:nvPr>
            <p:custDataLst>
              <p:tags r:id="rId11"/>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9801" name="副标题 2"/>
          <p:cNvSpPr>
            <a:spLocks noGrp="1"/>
          </p:cNvSpPr>
          <p:nvPr>
            <p:ph type="subTitle" idx="1" hasCustomPrompt="1"/>
            <p:custDataLst>
              <p:tags r:id="rId12"/>
            </p:custDataLst>
          </p:nvPr>
        </p:nvSpPr>
        <p:spPr>
          <a:xfrm>
            <a:off x="536509" y="3266668"/>
            <a:ext cx="5331375" cy="684650"/>
          </a:xfrm>
        </p:spPr>
        <p:txBody>
          <a:bodyPr lIns="90000" tIns="46800" rIns="90000" bIns="46800" anchor="t" anchorCtr="0">
            <a:normAutofit/>
          </a:bodyPr>
          <a:lstStyle>
            <a:lvl1pPr marL="0" indent="0" algn="l">
              <a:lnSpc>
                <a:spcPct val="90000"/>
              </a:lnSpc>
              <a:buNone/>
              <a:defRPr sz="2000" u="none" strike="noStrike" kern="1200" cap="none" spc="200" normalizeH="0" baseline="0">
                <a:solidFill>
                  <a:schemeClr val="tx1">
                    <a:lumMod val="85000"/>
                    <a:lumOff val="15000"/>
                  </a:schemeClr>
                </a:solidFill>
                <a:uFillTx/>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9802" name="标题 1"/>
          <p:cNvSpPr>
            <a:spLocks noGrp="1"/>
          </p:cNvSpPr>
          <p:nvPr>
            <p:ph type="ctrTitle" hasCustomPrompt="1"/>
            <p:custDataLst>
              <p:tags r:id="rId13"/>
            </p:custDataLst>
          </p:nvPr>
        </p:nvSpPr>
        <p:spPr>
          <a:xfrm>
            <a:off x="473754" y="1695418"/>
            <a:ext cx="7406222" cy="1425543"/>
          </a:xfrm>
        </p:spPr>
        <p:txBody>
          <a:bodyPr lIns="90000" tIns="46800" rIns="90000" bIns="0" anchor="b" anchorCtr="0">
            <a:normAutofit/>
          </a:bodyPr>
          <a:lstStyle>
            <a:lvl1pPr algn="l">
              <a:lnSpc>
                <a:spcPct val="90000"/>
              </a:lnSpc>
              <a:defRPr sz="66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2" name="日期占位符 1"/>
          <p:cNvSpPr>
            <a:spLocks noGrp="1"/>
          </p:cNvSpPr>
          <p:nvPr>
            <p:ph type="dt" sz="half" idx="10"/>
            <p:custDataLst>
              <p:tags r:id="rId14"/>
            </p:custDataLst>
          </p:nvPr>
        </p:nvSpPr>
        <p:spPr/>
        <p:txBody>
          <a:bodyPr/>
          <a:lstStyle>
            <a:lvl1pPr>
              <a:defRPr baseline="0">
                <a:latin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15"/>
            </p:custDataLst>
          </p:nvPr>
        </p:nvSpPr>
        <p:spPr/>
        <p:txBody>
          <a:bodyPr/>
          <a:lstStyle>
            <a:lvl1pPr>
              <a:defRPr baseline="0">
                <a:latin typeface="微软雅黑" panose="020B0503020204020204" charset="-122"/>
              </a:defRPr>
            </a:lvl1pPr>
          </a:lstStyle>
          <a:p>
            <a:endParaRPr lang="zh-CN" altLang="en-US" dirty="0"/>
          </a:p>
        </p:txBody>
      </p:sp>
      <p:sp>
        <p:nvSpPr>
          <p:cNvPr id="4" name="灯片编号占位符 3"/>
          <p:cNvSpPr>
            <a:spLocks noGrp="1"/>
          </p:cNvSpPr>
          <p:nvPr>
            <p:ph type="sldNum" sz="quarter" idx="12"/>
            <p:custDataLst>
              <p:tags r:id="rId16"/>
            </p:custDataLst>
          </p:nvPr>
        </p:nvSpPr>
        <p:spPr/>
        <p:txBody>
          <a:bodyPr/>
          <a:lstStyle>
            <a:lvl1pPr>
              <a:defRPr baseline="0">
                <a:latin typeface="微软雅黑" panose="020B0503020204020204" charset="-122"/>
              </a:defRPr>
            </a:lvl1pPr>
          </a:lstStyle>
          <a:p>
            <a:fld id="{49AE70B2-8BF9-45C0-BB95-33D1B9D3A854}"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tx2"/>
        </a:solidFill>
        <a:effectLst/>
      </p:bgPr>
    </p:bg>
    <p:spTree>
      <p:nvGrpSpPr>
        <p:cNvPr id="1" name=""/>
        <p:cNvGrpSpPr/>
        <p:nvPr/>
      </p:nvGrpSpPr>
      <p:grpSpPr>
        <a:xfrm>
          <a:off x="0" y="0"/>
          <a:ext cx="0" cy="0"/>
          <a:chOff x="0" y="0"/>
          <a:chExt cx="0" cy="0"/>
        </a:xfrm>
      </p:grpSpPr>
      <p:grpSp>
        <p:nvGrpSpPr>
          <p:cNvPr id="2" name="组合 1"/>
          <p:cNvGrpSpPr/>
          <p:nvPr>
            <p:custDataLst>
              <p:tags r:id="rId2"/>
            </p:custDataLst>
          </p:nvPr>
        </p:nvGrpSpPr>
        <p:grpSpPr>
          <a:xfrm>
            <a:off x="-1588" y="-1587"/>
            <a:ext cx="12193588" cy="6861007"/>
            <a:chOff x="-1588" y="-1587"/>
            <a:chExt cx="12193588" cy="6861007"/>
          </a:xfrm>
        </p:grpSpPr>
        <p:sp>
          <p:nvSpPr>
            <p:cNvPr id="26" name="矩形 25"/>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85000"/>
                    <a:lumOff val="15000"/>
                  </a:schemeClr>
                </a:solidFill>
                <a:latin typeface="微软雅黑" panose="020B0503020204020204" charset="-122"/>
                <a:ea typeface="微软雅黑" panose="020B0503020204020204" charset="-122"/>
              </a:endParaRPr>
            </a:p>
          </p:txBody>
        </p:sp>
        <p:grpSp>
          <p:nvGrpSpPr>
            <p:cNvPr id="17" name="组合 16"/>
            <p:cNvGrpSpPr/>
            <p:nvPr userDrawn="1"/>
          </p:nvGrpSpPr>
          <p:grpSpPr>
            <a:xfrm>
              <a:off x="-1588" y="-1587"/>
              <a:ext cx="1498522" cy="1250788"/>
              <a:chOff x="-1588" y="-1587"/>
              <a:chExt cx="1498522" cy="1250788"/>
            </a:xfrm>
          </p:grpSpPr>
          <p:sp>
            <p:nvSpPr>
              <p:cNvPr id="22" name="Freeform 10"/>
              <p:cNvSpPr/>
              <p:nvPr>
                <p:custDataLst>
                  <p:tags r:id="rId4"/>
                </p:custDataLst>
              </p:nvPr>
            </p:nvSpPr>
            <p:spPr bwMode="auto">
              <a:xfrm>
                <a:off x="-1588" y="-1587"/>
                <a:ext cx="995543" cy="1250788"/>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23" name="任意多边形: 形状 22"/>
              <p:cNvSpPr/>
              <p:nvPr>
                <p:custDataLst>
                  <p:tags r:id="rId5"/>
                </p:custDataLst>
              </p:nvPr>
            </p:nvSpPr>
            <p:spPr bwMode="auto">
              <a:xfrm>
                <a:off x="742657" y="-1587"/>
                <a:ext cx="502596" cy="316915"/>
              </a:xfrm>
              <a:custGeom>
                <a:avLst/>
                <a:gdLst>
                  <a:gd name="connsiteX0" fmla="*/ 252562 w 502596"/>
                  <a:gd name="connsiteY0" fmla="*/ 0 h 316915"/>
                  <a:gd name="connsiteX1" fmla="*/ 502596 w 502596"/>
                  <a:gd name="connsiteY1" fmla="*/ 0 h 316915"/>
                  <a:gd name="connsiteX2" fmla="*/ 502596 w 502596"/>
                  <a:gd name="connsiteY2" fmla="*/ 316915 h 316915"/>
                  <a:gd name="connsiteX3" fmla="*/ 0 w 502596"/>
                  <a:gd name="connsiteY3" fmla="*/ 316915 h 316915"/>
                </a:gdLst>
                <a:ahLst/>
                <a:cxnLst>
                  <a:cxn ang="0">
                    <a:pos x="connsiteX0" y="connsiteY0"/>
                  </a:cxn>
                  <a:cxn ang="0">
                    <a:pos x="connsiteX1" y="connsiteY1"/>
                  </a:cxn>
                  <a:cxn ang="0">
                    <a:pos x="connsiteX2" y="connsiteY2"/>
                  </a:cxn>
                  <a:cxn ang="0">
                    <a:pos x="connsiteX3" y="connsiteY3"/>
                  </a:cxn>
                </a:cxnLst>
                <a:rect l="l" t="t" r="r" b="b"/>
                <a:pathLst>
                  <a:path w="502596" h="316915">
                    <a:moveTo>
                      <a:pt x="252562" y="0"/>
                    </a:moveTo>
                    <a:lnTo>
                      <a:pt x="502596" y="0"/>
                    </a:lnTo>
                    <a:lnTo>
                      <a:pt x="502596" y="316915"/>
                    </a:lnTo>
                    <a:lnTo>
                      <a:pt x="0" y="316915"/>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24" name="任意多边形: 形状 23"/>
              <p:cNvSpPr/>
              <p:nvPr>
                <p:custDataLst>
                  <p:tags r:id="rId6"/>
                </p:custDataLst>
              </p:nvPr>
            </p:nvSpPr>
            <p:spPr bwMode="auto">
              <a:xfrm>
                <a:off x="1245253" y="-1587"/>
                <a:ext cx="251681" cy="316915"/>
              </a:xfrm>
              <a:custGeom>
                <a:avLst/>
                <a:gdLst>
                  <a:gd name="connsiteX0" fmla="*/ 0 w 251681"/>
                  <a:gd name="connsiteY0" fmla="*/ 0 h 316915"/>
                  <a:gd name="connsiteX1" fmla="*/ 251681 w 251681"/>
                  <a:gd name="connsiteY1" fmla="*/ 0 h 316915"/>
                  <a:gd name="connsiteX2" fmla="*/ 0 w 251681"/>
                  <a:gd name="connsiteY2" fmla="*/ 316915 h 316915"/>
                </a:gdLst>
                <a:ahLst/>
                <a:cxnLst>
                  <a:cxn ang="0">
                    <a:pos x="connsiteX0" y="connsiteY0"/>
                  </a:cxn>
                  <a:cxn ang="0">
                    <a:pos x="connsiteX1" y="connsiteY1"/>
                  </a:cxn>
                  <a:cxn ang="0">
                    <a:pos x="connsiteX2" y="connsiteY2"/>
                  </a:cxn>
                </a:cxnLst>
                <a:rect l="l" t="t" r="r" b="b"/>
                <a:pathLst>
                  <a:path w="251681" h="316915">
                    <a:moveTo>
                      <a:pt x="0" y="0"/>
                    </a:moveTo>
                    <a:lnTo>
                      <a:pt x="251681" y="0"/>
                    </a:lnTo>
                    <a:lnTo>
                      <a:pt x="0" y="316915"/>
                    </a:ln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grpSp>
          <p:nvGrpSpPr>
            <p:cNvPr id="18" name="组合 17"/>
            <p:cNvGrpSpPr/>
            <p:nvPr userDrawn="1"/>
          </p:nvGrpSpPr>
          <p:grpSpPr>
            <a:xfrm>
              <a:off x="10694607" y="5608632"/>
              <a:ext cx="1497393" cy="1250788"/>
              <a:chOff x="10694607" y="5608632"/>
              <a:chExt cx="1497393" cy="1250788"/>
            </a:xfrm>
          </p:grpSpPr>
          <p:sp>
            <p:nvSpPr>
              <p:cNvPr id="19" name="Freeform 10"/>
              <p:cNvSpPr/>
              <p:nvPr>
                <p:custDataLst>
                  <p:tags r:id="rId7"/>
                </p:custDataLst>
              </p:nvPr>
            </p:nvSpPr>
            <p:spPr bwMode="auto">
              <a:xfrm rot="10800000">
                <a:off x="11196457" y="5608632"/>
                <a:ext cx="995543" cy="1250788"/>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20" name="任意多边形: 形状 19"/>
              <p:cNvSpPr/>
              <p:nvPr>
                <p:custDataLst>
                  <p:tags r:id="rId8"/>
                </p:custDataLst>
              </p:nvPr>
            </p:nvSpPr>
            <p:spPr bwMode="auto">
              <a:xfrm rot="10800000">
                <a:off x="10945159" y="6542505"/>
                <a:ext cx="502596" cy="315495"/>
              </a:xfrm>
              <a:custGeom>
                <a:avLst/>
                <a:gdLst>
                  <a:gd name="connsiteX0" fmla="*/ 502596 w 502596"/>
                  <a:gd name="connsiteY0" fmla="*/ 315495 h 315495"/>
                  <a:gd name="connsiteX1" fmla="*/ 0 w 502596"/>
                  <a:gd name="connsiteY1" fmla="*/ 315495 h 315495"/>
                  <a:gd name="connsiteX2" fmla="*/ 251431 w 502596"/>
                  <a:gd name="connsiteY2" fmla="*/ 0 h 315495"/>
                  <a:gd name="connsiteX3" fmla="*/ 502596 w 502596"/>
                  <a:gd name="connsiteY3" fmla="*/ 0 h 315495"/>
                </a:gdLst>
                <a:ahLst/>
                <a:cxnLst>
                  <a:cxn ang="0">
                    <a:pos x="connsiteX0" y="connsiteY0"/>
                  </a:cxn>
                  <a:cxn ang="0">
                    <a:pos x="connsiteX1" y="connsiteY1"/>
                  </a:cxn>
                  <a:cxn ang="0">
                    <a:pos x="connsiteX2" y="connsiteY2"/>
                  </a:cxn>
                  <a:cxn ang="0">
                    <a:pos x="connsiteX3" y="connsiteY3"/>
                  </a:cxn>
                </a:cxnLst>
                <a:rect l="l" t="t" r="r" b="b"/>
                <a:pathLst>
                  <a:path w="502596" h="315495">
                    <a:moveTo>
                      <a:pt x="502596" y="315495"/>
                    </a:moveTo>
                    <a:lnTo>
                      <a:pt x="0" y="315495"/>
                    </a:lnTo>
                    <a:lnTo>
                      <a:pt x="251431" y="0"/>
                    </a:lnTo>
                    <a:lnTo>
                      <a:pt x="502596" y="0"/>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21" name="任意多边形: 形状 20"/>
              <p:cNvSpPr/>
              <p:nvPr>
                <p:custDataLst>
                  <p:tags r:id="rId9"/>
                </p:custDataLst>
              </p:nvPr>
            </p:nvSpPr>
            <p:spPr bwMode="auto">
              <a:xfrm rot="10800000">
                <a:off x="10694607" y="6542505"/>
                <a:ext cx="250553" cy="315495"/>
              </a:xfrm>
              <a:custGeom>
                <a:avLst/>
                <a:gdLst>
                  <a:gd name="connsiteX0" fmla="*/ 0 w 250553"/>
                  <a:gd name="connsiteY0" fmla="*/ 315495 h 315495"/>
                  <a:gd name="connsiteX1" fmla="*/ 0 w 250553"/>
                  <a:gd name="connsiteY1" fmla="*/ 0 h 315495"/>
                  <a:gd name="connsiteX2" fmla="*/ 250553 w 250553"/>
                  <a:gd name="connsiteY2" fmla="*/ 0 h 315495"/>
                </a:gdLst>
                <a:ahLst/>
                <a:cxnLst>
                  <a:cxn ang="0">
                    <a:pos x="connsiteX0" y="connsiteY0"/>
                  </a:cxn>
                  <a:cxn ang="0">
                    <a:pos x="connsiteX1" y="connsiteY1"/>
                  </a:cxn>
                  <a:cxn ang="0">
                    <a:pos x="connsiteX2" y="connsiteY2"/>
                  </a:cxn>
                </a:cxnLst>
                <a:rect l="l" t="t" r="r" b="b"/>
                <a:pathLst>
                  <a:path w="250553" h="315495">
                    <a:moveTo>
                      <a:pt x="0" y="315495"/>
                    </a:moveTo>
                    <a:lnTo>
                      <a:pt x="0" y="0"/>
                    </a:lnTo>
                    <a:lnTo>
                      <a:pt x="250553" y="0"/>
                    </a:ln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grpSp>
      <p:sp>
        <p:nvSpPr>
          <p:cNvPr id="3" name="日期占位符 2"/>
          <p:cNvSpPr>
            <a:spLocks noGrp="1"/>
          </p:cNvSpPr>
          <p:nvPr>
            <p:ph type="dt" sz="half" idx="10"/>
            <p:custDataLst>
              <p:tags r:id="rId10"/>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3"/>
            </p:custDataLst>
          </p:nvPr>
        </p:nvSpPr>
        <p:spPr>
          <a:xfrm>
            <a:off x="669930" y="952508"/>
            <a:ext cx="10852237" cy="5388907"/>
          </a:xfrm>
        </p:spPr>
        <p:txBody>
          <a:bodyPr/>
          <a:lstStyle>
            <a:lvl1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0" name="Freeform 6"/>
          <p:cNvSpPr/>
          <p:nvPr>
            <p:custDataLst>
              <p:tags r:id="rId2"/>
            </p:custDataLst>
          </p:nvPr>
        </p:nvSpPr>
        <p:spPr bwMode="auto">
          <a:xfrm>
            <a:off x="3277911" y="4368816"/>
            <a:ext cx="4612422" cy="2490771"/>
          </a:xfrm>
          <a:custGeom>
            <a:avLst/>
            <a:gdLst>
              <a:gd name="T0" fmla="*/ 0 w 2924"/>
              <a:gd name="T1" fmla="*/ 1579 h 1579"/>
              <a:gd name="T2" fmla="*/ 1870 w 2924"/>
              <a:gd name="T3" fmla="*/ 1579 h 1579"/>
              <a:gd name="T4" fmla="*/ 2924 w 2924"/>
              <a:gd name="T5" fmla="*/ 1165 h 1579"/>
              <a:gd name="T6" fmla="*/ 912 w 2924"/>
              <a:gd name="T7" fmla="*/ 0 h 1579"/>
              <a:gd name="T8" fmla="*/ 0 w 2924"/>
              <a:gd name="T9" fmla="*/ 1579 h 1579"/>
            </a:gdLst>
            <a:ahLst/>
            <a:cxnLst>
              <a:cxn ang="0">
                <a:pos x="T0" y="T1"/>
              </a:cxn>
              <a:cxn ang="0">
                <a:pos x="T2" y="T3"/>
              </a:cxn>
              <a:cxn ang="0">
                <a:pos x="T4" y="T5"/>
              </a:cxn>
              <a:cxn ang="0">
                <a:pos x="T6" y="T7"/>
              </a:cxn>
              <a:cxn ang="0">
                <a:pos x="T8" y="T9"/>
              </a:cxn>
            </a:cxnLst>
            <a:rect l="0" t="0" r="r" b="b"/>
            <a:pathLst>
              <a:path w="2924" h="1579">
                <a:moveTo>
                  <a:pt x="0" y="1579"/>
                </a:moveTo>
                <a:lnTo>
                  <a:pt x="1870" y="1579"/>
                </a:lnTo>
                <a:lnTo>
                  <a:pt x="2924" y="1165"/>
                </a:lnTo>
                <a:lnTo>
                  <a:pt x="912" y="0"/>
                </a:lnTo>
                <a:lnTo>
                  <a:pt x="0" y="1579"/>
                </a:lnTo>
                <a:close/>
              </a:path>
            </a:pathLst>
          </a:custGeom>
          <a:solidFill>
            <a:schemeClr val="accent2">
              <a:alpha val="61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11" name="Freeform 7"/>
          <p:cNvSpPr/>
          <p:nvPr>
            <p:custDataLst>
              <p:tags r:id="rId3"/>
            </p:custDataLst>
          </p:nvPr>
        </p:nvSpPr>
        <p:spPr bwMode="auto">
          <a:xfrm>
            <a:off x="-1" y="4368816"/>
            <a:ext cx="4716532" cy="2490771"/>
          </a:xfrm>
          <a:custGeom>
            <a:avLst/>
            <a:gdLst>
              <a:gd name="T0" fmla="*/ 0 w 2990"/>
              <a:gd name="T1" fmla="*/ 1579 h 1579"/>
              <a:gd name="T2" fmla="*/ 2078 w 2990"/>
              <a:gd name="T3" fmla="*/ 1579 h 1579"/>
              <a:gd name="T4" fmla="*/ 2990 w 2990"/>
              <a:gd name="T5" fmla="*/ 0 h 1579"/>
              <a:gd name="T6" fmla="*/ 0 w 2990"/>
              <a:gd name="T7" fmla="*/ 1178 h 1579"/>
              <a:gd name="T8" fmla="*/ 0 w 2990"/>
              <a:gd name="T9" fmla="*/ 1579 h 1579"/>
            </a:gdLst>
            <a:ahLst/>
            <a:cxnLst>
              <a:cxn ang="0">
                <a:pos x="T0" y="T1"/>
              </a:cxn>
              <a:cxn ang="0">
                <a:pos x="T2" y="T3"/>
              </a:cxn>
              <a:cxn ang="0">
                <a:pos x="T4" y="T5"/>
              </a:cxn>
              <a:cxn ang="0">
                <a:pos x="T6" y="T7"/>
              </a:cxn>
              <a:cxn ang="0">
                <a:pos x="T8" y="T9"/>
              </a:cxn>
            </a:cxnLst>
            <a:rect l="0" t="0" r="r" b="b"/>
            <a:pathLst>
              <a:path w="2990" h="1579">
                <a:moveTo>
                  <a:pt x="0" y="1579"/>
                </a:moveTo>
                <a:lnTo>
                  <a:pt x="2078" y="1579"/>
                </a:lnTo>
                <a:lnTo>
                  <a:pt x="2990" y="0"/>
                </a:lnTo>
                <a:lnTo>
                  <a:pt x="0" y="1178"/>
                </a:lnTo>
                <a:lnTo>
                  <a:pt x="0" y="1579"/>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12" name="Freeform 8"/>
          <p:cNvSpPr/>
          <p:nvPr>
            <p:custDataLst>
              <p:tags r:id="rId4"/>
            </p:custDataLst>
          </p:nvPr>
        </p:nvSpPr>
        <p:spPr bwMode="auto">
          <a:xfrm>
            <a:off x="6237180" y="4513940"/>
            <a:ext cx="5954820" cy="2345647"/>
          </a:xfrm>
          <a:custGeom>
            <a:avLst/>
            <a:gdLst>
              <a:gd name="T0" fmla="*/ 1922 w 3775"/>
              <a:gd name="T1" fmla="*/ 1487 h 1487"/>
              <a:gd name="T2" fmla="*/ 3775 w 3775"/>
              <a:gd name="T3" fmla="*/ 758 h 1487"/>
              <a:gd name="T4" fmla="*/ 3775 w 3775"/>
              <a:gd name="T5" fmla="*/ 0 h 1487"/>
              <a:gd name="T6" fmla="*/ 0 w 3775"/>
              <a:gd name="T7" fmla="*/ 1487 h 1487"/>
              <a:gd name="T8" fmla="*/ 1922 w 3775"/>
              <a:gd name="T9" fmla="*/ 1487 h 1487"/>
            </a:gdLst>
            <a:ahLst/>
            <a:cxnLst>
              <a:cxn ang="0">
                <a:pos x="T0" y="T1"/>
              </a:cxn>
              <a:cxn ang="0">
                <a:pos x="T2" y="T3"/>
              </a:cxn>
              <a:cxn ang="0">
                <a:pos x="T4" y="T5"/>
              </a:cxn>
              <a:cxn ang="0">
                <a:pos x="T6" y="T7"/>
              </a:cxn>
              <a:cxn ang="0">
                <a:pos x="T8" y="T9"/>
              </a:cxn>
            </a:cxnLst>
            <a:rect l="0" t="0" r="r" b="b"/>
            <a:pathLst>
              <a:path w="3775" h="1487">
                <a:moveTo>
                  <a:pt x="1922" y="1487"/>
                </a:moveTo>
                <a:lnTo>
                  <a:pt x="3775" y="758"/>
                </a:lnTo>
                <a:lnTo>
                  <a:pt x="3775" y="0"/>
                </a:lnTo>
                <a:lnTo>
                  <a:pt x="0" y="1487"/>
                </a:lnTo>
                <a:lnTo>
                  <a:pt x="1922" y="1487"/>
                </a:lnTo>
                <a:close/>
              </a:path>
            </a:pathLst>
          </a:custGeom>
          <a:solidFill>
            <a:schemeClr val="accent1">
              <a:lumMod val="20000"/>
              <a:lumOff val="80000"/>
              <a:alpha val="45000"/>
            </a:schemeClr>
          </a:solidFill>
          <a:ln>
            <a:noFill/>
          </a:ln>
        </p:spPr>
        <p:txBody>
          <a:bodyPr vert="horz" wrap="square" lIns="91440" tIns="45720" rIns="91440" bIns="45720" numCol="1" anchor="t" anchorCtr="0" compatLnSpc="1"/>
          <a:lstStyle/>
          <a:p>
            <a:pPr lvl="0"/>
            <a:endParaRPr lang="zh-CN" altLang="en-US" baseline="0">
              <a:latin typeface="微软雅黑" panose="020B0503020204020204" charset="-122"/>
            </a:endParaRPr>
          </a:p>
        </p:txBody>
      </p:sp>
      <p:sp>
        <p:nvSpPr>
          <p:cNvPr id="13" name="Freeform 9"/>
          <p:cNvSpPr/>
          <p:nvPr>
            <p:custDataLst>
              <p:tags r:id="rId5"/>
            </p:custDataLst>
          </p:nvPr>
        </p:nvSpPr>
        <p:spPr bwMode="auto">
          <a:xfrm>
            <a:off x="9256392" y="5704904"/>
            <a:ext cx="2935608" cy="1154683"/>
          </a:xfrm>
          <a:custGeom>
            <a:avLst/>
            <a:gdLst>
              <a:gd name="T0" fmla="*/ 1861 w 1861"/>
              <a:gd name="T1" fmla="*/ 732 h 732"/>
              <a:gd name="T2" fmla="*/ 1861 w 1861"/>
              <a:gd name="T3" fmla="*/ 0 h 732"/>
              <a:gd name="T4" fmla="*/ 0 w 1861"/>
              <a:gd name="T5" fmla="*/ 732 h 732"/>
              <a:gd name="T6" fmla="*/ 1861 w 1861"/>
              <a:gd name="T7" fmla="*/ 732 h 732"/>
            </a:gdLst>
            <a:ahLst/>
            <a:cxnLst>
              <a:cxn ang="0">
                <a:pos x="T0" y="T1"/>
              </a:cxn>
              <a:cxn ang="0">
                <a:pos x="T2" y="T3"/>
              </a:cxn>
              <a:cxn ang="0">
                <a:pos x="T4" y="T5"/>
              </a:cxn>
              <a:cxn ang="0">
                <a:pos x="T6" y="T7"/>
              </a:cxn>
            </a:cxnLst>
            <a:rect l="0" t="0" r="r" b="b"/>
            <a:pathLst>
              <a:path w="1861" h="732">
                <a:moveTo>
                  <a:pt x="1861" y="732"/>
                </a:moveTo>
                <a:lnTo>
                  <a:pt x="1861" y="0"/>
                </a:lnTo>
                <a:lnTo>
                  <a:pt x="0" y="732"/>
                </a:lnTo>
                <a:lnTo>
                  <a:pt x="1861" y="732"/>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9" name="Freeform 5"/>
          <p:cNvSpPr/>
          <p:nvPr>
            <p:custDataLst>
              <p:tags r:id="rId6"/>
            </p:custDataLst>
          </p:nvPr>
        </p:nvSpPr>
        <p:spPr bwMode="auto">
          <a:xfrm>
            <a:off x="3184842" y="3334018"/>
            <a:ext cx="9007157" cy="3525569"/>
          </a:xfrm>
          <a:custGeom>
            <a:avLst/>
            <a:gdLst>
              <a:gd name="T0" fmla="*/ 0 w 5710"/>
              <a:gd name="T1" fmla="*/ 2235 h 2235"/>
              <a:gd name="T2" fmla="*/ 1924 w 5710"/>
              <a:gd name="T3" fmla="*/ 2235 h 2235"/>
              <a:gd name="T4" fmla="*/ 5710 w 5710"/>
              <a:gd name="T5" fmla="*/ 743 h 2235"/>
              <a:gd name="T6" fmla="*/ 5710 w 5710"/>
              <a:gd name="T7" fmla="*/ 19 h 2235"/>
              <a:gd name="T8" fmla="*/ 5676 w 5710"/>
              <a:gd name="T9" fmla="*/ 0 h 2235"/>
              <a:gd name="T10" fmla="*/ 0 w 5710"/>
              <a:gd name="T11" fmla="*/ 2235 h 2235"/>
            </a:gdLst>
            <a:ahLst/>
            <a:cxnLst>
              <a:cxn ang="0">
                <a:pos x="T0" y="T1"/>
              </a:cxn>
              <a:cxn ang="0">
                <a:pos x="T2" y="T3"/>
              </a:cxn>
              <a:cxn ang="0">
                <a:pos x="T4" y="T5"/>
              </a:cxn>
              <a:cxn ang="0">
                <a:pos x="T6" y="T7"/>
              </a:cxn>
              <a:cxn ang="0">
                <a:pos x="T8" y="T9"/>
              </a:cxn>
              <a:cxn ang="0">
                <a:pos x="T10" y="T11"/>
              </a:cxn>
            </a:cxnLst>
            <a:rect l="0" t="0" r="r" b="b"/>
            <a:pathLst>
              <a:path w="5710" h="2235">
                <a:moveTo>
                  <a:pt x="0" y="2235"/>
                </a:moveTo>
                <a:lnTo>
                  <a:pt x="1924" y="2235"/>
                </a:lnTo>
                <a:lnTo>
                  <a:pt x="5710" y="743"/>
                </a:lnTo>
                <a:lnTo>
                  <a:pt x="5710" y="19"/>
                </a:lnTo>
                <a:lnTo>
                  <a:pt x="5676" y="0"/>
                </a:lnTo>
                <a:lnTo>
                  <a:pt x="0" y="2235"/>
                </a:lnTo>
                <a:close/>
              </a:path>
            </a:pathLst>
          </a:custGeom>
          <a:solidFill>
            <a:schemeClr val="accent2">
              <a:alpha val="63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26" name="标题 1"/>
          <p:cNvSpPr>
            <a:spLocks noGrp="1"/>
          </p:cNvSpPr>
          <p:nvPr>
            <p:ph type="ctrTitle" hasCustomPrompt="1"/>
            <p:custDataLst>
              <p:tags r:id="rId7"/>
            </p:custDataLst>
          </p:nvPr>
        </p:nvSpPr>
        <p:spPr>
          <a:xfrm>
            <a:off x="2717039" y="2198527"/>
            <a:ext cx="6757923" cy="1495234"/>
          </a:xfrm>
        </p:spPr>
        <p:txBody>
          <a:bodyPr anchor="ctr" anchorCtr="0">
            <a:normAutofit/>
          </a:bodyPr>
          <a:lstStyle>
            <a:lvl1pPr marL="0" indent="0" algn="ctr">
              <a:lnSpc>
                <a:spcPct val="90000"/>
              </a:lnSpc>
              <a:buFont typeface="Arial" panose="020B0604020202020204" pitchFamily="34" charset="0"/>
              <a:buNone/>
              <a:defRPr sz="72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2" name="日期占位符 1"/>
          <p:cNvSpPr>
            <a:spLocks noGrp="1"/>
          </p:cNvSpPr>
          <p:nvPr>
            <p:ph type="dt" sz="half" idx="10"/>
            <p:custDataLst>
              <p:tags r:id="rId8"/>
            </p:custDataLst>
          </p:nvPr>
        </p:nvSpPr>
        <p:spPr/>
        <p:txBody>
          <a:bodyPr/>
          <a:lstStyle>
            <a:lvl1pPr>
              <a:defRPr baseline="0">
                <a:latin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9"/>
            </p:custDataLst>
          </p:nvPr>
        </p:nvSpPr>
        <p:spPr/>
        <p:txBody>
          <a:bodyPr/>
          <a:lstStyle>
            <a:lvl1pPr>
              <a:defRPr baseline="0">
                <a:latin typeface="微软雅黑" panose="020B0503020204020204" charset="-122"/>
              </a:defRPr>
            </a:lvl1pPr>
          </a:lstStyle>
          <a:p>
            <a:endParaRPr lang="zh-CN" altLang="en-US" dirty="0"/>
          </a:p>
        </p:txBody>
      </p:sp>
      <p:sp>
        <p:nvSpPr>
          <p:cNvPr id="4" name="灯片编号占位符 3"/>
          <p:cNvSpPr>
            <a:spLocks noGrp="1"/>
          </p:cNvSpPr>
          <p:nvPr>
            <p:ph type="sldNum" sz="quarter" idx="12"/>
            <p:custDataLst>
              <p:tags r:id="rId10"/>
            </p:custDataLst>
          </p:nvPr>
        </p:nvSpPr>
        <p:spPr/>
        <p:txBody>
          <a:bodyPr/>
          <a:lstStyle>
            <a:lvl1pPr>
              <a:defRPr baseline="0">
                <a:latin typeface="微软雅黑" panose="020B0503020204020204" charset="-122"/>
              </a:defRPr>
            </a:lvl1pPr>
          </a:lstStyle>
          <a:p>
            <a:fld id="{49AE70B2-8BF9-45C0-BB95-33D1B9D3A854}"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 name="组合 12"/>
          <p:cNvGrpSpPr/>
          <p:nvPr>
            <p:custDataLst>
              <p:tags r:id="rId2"/>
            </p:custDataLst>
          </p:nvPr>
        </p:nvGrpSpPr>
        <p:grpSpPr>
          <a:xfrm>
            <a:off x="-1588" y="-1588"/>
            <a:ext cx="12193588" cy="6861175"/>
            <a:chOff x="-1588" y="-1588"/>
            <a:chExt cx="12193588" cy="6861175"/>
          </a:xfrm>
        </p:grpSpPr>
        <p:grpSp>
          <p:nvGrpSpPr>
            <p:cNvPr id="14" name="组合 13"/>
            <p:cNvGrpSpPr/>
            <p:nvPr userDrawn="1">
              <p:custDataLst>
                <p:tags r:id="rId3"/>
              </p:custDataLst>
            </p:nvPr>
          </p:nvGrpSpPr>
          <p:grpSpPr>
            <a:xfrm>
              <a:off x="-1588" y="-1588"/>
              <a:ext cx="1219689" cy="1019505"/>
              <a:chOff x="-1588" y="-1588"/>
              <a:chExt cx="2708276" cy="2263775"/>
            </a:xfrm>
          </p:grpSpPr>
          <p:sp>
            <p:nvSpPr>
              <p:cNvPr id="20"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1"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22"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grpSp>
          <p:nvGrpSpPr>
            <p:cNvPr id="15" name="组合 14"/>
            <p:cNvGrpSpPr/>
            <p:nvPr userDrawn="1">
              <p:custDataLst>
                <p:tags r:id="rId7"/>
              </p:custDataLst>
            </p:nvPr>
          </p:nvGrpSpPr>
          <p:grpSpPr>
            <a:xfrm>
              <a:off x="-1" y="5840081"/>
              <a:ext cx="12192001" cy="1019506"/>
              <a:chOff x="-1" y="3334018"/>
              <a:chExt cx="12192001" cy="3525569"/>
            </a:xfrm>
          </p:grpSpPr>
          <p:sp>
            <p:nvSpPr>
              <p:cNvPr id="16" name="Freeform 6"/>
              <p:cNvSpPr/>
              <p:nvPr userDrawn="1">
                <p:custDataLst>
                  <p:tags r:id="rId8"/>
                </p:custDataLst>
              </p:nvPr>
            </p:nvSpPr>
            <p:spPr bwMode="auto">
              <a:xfrm>
                <a:off x="3277911" y="4368816"/>
                <a:ext cx="4612422" cy="2490771"/>
              </a:xfrm>
              <a:custGeom>
                <a:avLst/>
                <a:gdLst>
                  <a:gd name="T0" fmla="*/ 0 w 2924"/>
                  <a:gd name="T1" fmla="*/ 1579 h 1579"/>
                  <a:gd name="T2" fmla="*/ 1870 w 2924"/>
                  <a:gd name="T3" fmla="*/ 1579 h 1579"/>
                  <a:gd name="T4" fmla="*/ 2924 w 2924"/>
                  <a:gd name="T5" fmla="*/ 1165 h 1579"/>
                  <a:gd name="T6" fmla="*/ 912 w 2924"/>
                  <a:gd name="T7" fmla="*/ 0 h 1579"/>
                  <a:gd name="T8" fmla="*/ 0 w 2924"/>
                  <a:gd name="T9" fmla="*/ 1579 h 1579"/>
                </a:gdLst>
                <a:ahLst/>
                <a:cxnLst>
                  <a:cxn ang="0">
                    <a:pos x="T0" y="T1"/>
                  </a:cxn>
                  <a:cxn ang="0">
                    <a:pos x="T2" y="T3"/>
                  </a:cxn>
                  <a:cxn ang="0">
                    <a:pos x="T4" y="T5"/>
                  </a:cxn>
                  <a:cxn ang="0">
                    <a:pos x="T6" y="T7"/>
                  </a:cxn>
                  <a:cxn ang="0">
                    <a:pos x="T8" y="T9"/>
                  </a:cxn>
                </a:cxnLst>
                <a:rect l="0" t="0" r="r" b="b"/>
                <a:pathLst>
                  <a:path w="2924" h="1579">
                    <a:moveTo>
                      <a:pt x="0" y="1579"/>
                    </a:moveTo>
                    <a:lnTo>
                      <a:pt x="1870" y="1579"/>
                    </a:lnTo>
                    <a:lnTo>
                      <a:pt x="2924" y="1165"/>
                    </a:lnTo>
                    <a:lnTo>
                      <a:pt x="912" y="0"/>
                    </a:lnTo>
                    <a:lnTo>
                      <a:pt x="0" y="1579"/>
                    </a:lnTo>
                    <a:close/>
                  </a:path>
                </a:pathLst>
              </a:custGeom>
              <a:solidFill>
                <a:schemeClr val="accent2">
                  <a:alpha val="61000"/>
                </a:schemeClr>
              </a:solidFill>
              <a:ln>
                <a:noFill/>
              </a:ln>
            </p:spPr>
            <p:txBody>
              <a:bodyPr vert="horz" wrap="square" lIns="91440" tIns="45720" rIns="91440" bIns="45720" numCol="1" anchor="t" anchorCtr="0" compatLnSpc="1"/>
              <a:lstStyle/>
              <a:p>
                <a:endParaRPr lang="zh-CN" altLang="en-US"/>
              </a:p>
            </p:txBody>
          </p:sp>
          <p:sp>
            <p:nvSpPr>
              <p:cNvPr id="17" name="Freeform 7"/>
              <p:cNvSpPr/>
              <p:nvPr userDrawn="1">
                <p:custDataLst>
                  <p:tags r:id="rId9"/>
                </p:custDataLst>
              </p:nvPr>
            </p:nvSpPr>
            <p:spPr bwMode="auto">
              <a:xfrm>
                <a:off x="-1" y="4368816"/>
                <a:ext cx="4716532" cy="2490771"/>
              </a:xfrm>
              <a:custGeom>
                <a:avLst/>
                <a:gdLst>
                  <a:gd name="T0" fmla="*/ 0 w 2990"/>
                  <a:gd name="T1" fmla="*/ 1579 h 1579"/>
                  <a:gd name="T2" fmla="*/ 2078 w 2990"/>
                  <a:gd name="T3" fmla="*/ 1579 h 1579"/>
                  <a:gd name="T4" fmla="*/ 2990 w 2990"/>
                  <a:gd name="T5" fmla="*/ 0 h 1579"/>
                  <a:gd name="T6" fmla="*/ 0 w 2990"/>
                  <a:gd name="T7" fmla="*/ 1178 h 1579"/>
                  <a:gd name="T8" fmla="*/ 0 w 2990"/>
                  <a:gd name="T9" fmla="*/ 1579 h 1579"/>
                </a:gdLst>
                <a:ahLst/>
                <a:cxnLst>
                  <a:cxn ang="0">
                    <a:pos x="T0" y="T1"/>
                  </a:cxn>
                  <a:cxn ang="0">
                    <a:pos x="T2" y="T3"/>
                  </a:cxn>
                  <a:cxn ang="0">
                    <a:pos x="T4" y="T5"/>
                  </a:cxn>
                  <a:cxn ang="0">
                    <a:pos x="T6" y="T7"/>
                  </a:cxn>
                  <a:cxn ang="0">
                    <a:pos x="T8" y="T9"/>
                  </a:cxn>
                </a:cxnLst>
                <a:rect l="0" t="0" r="r" b="b"/>
                <a:pathLst>
                  <a:path w="2990" h="1579">
                    <a:moveTo>
                      <a:pt x="0" y="1579"/>
                    </a:moveTo>
                    <a:lnTo>
                      <a:pt x="2078" y="1579"/>
                    </a:lnTo>
                    <a:lnTo>
                      <a:pt x="2990" y="0"/>
                    </a:lnTo>
                    <a:lnTo>
                      <a:pt x="0" y="1178"/>
                    </a:lnTo>
                    <a:lnTo>
                      <a:pt x="0" y="157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8" name="Freeform 8"/>
              <p:cNvSpPr/>
              <p:nvPr userDrawn="1">
                <p:custDataLst>
                  <p:tags r:id="rId10"/>
                </p:custDataLst>
              </p:nvPr>
            </p:nvSpPr>
            <p:spPr bwMode="auto">
              <a:xfrm>
                <a:off x="6237180" y="4513940"/>
                <a:ext cx="5954820" cy="2345647"/>
              </a:xfrm>
              <a:custGeom>
                <a:avLst/>
                <a:gdLst>
                  <a:gd name="T0" fmla="*/ 1922 w 3775"/>
                  <a:gd name="T1" fmla="*/ 1487 h 1487"/>
                  <a:gd name="T2" fmla="*/ 3775 w 3775"/>
                  <a:gd name="T3" fmla="*/ 758 h 1487"/>
                  <a:gd name="T4" fmla="*/ 3775 w 3775"/>
                  <a:gd name="T5" fmla="*/ 0 h 1487"/>
                  <a:gd name="T6" fmla="*/ 0 w 3775"/>
                  <a:gd name="T7" fmla="*/ 1487 h 1487"/>
                  <a:gd name="T8" fmla="*/ 1922 w 3775"/>
                  <a:gd name="T9" fmla="*/ 1487 h 1487"/>
                </a:gdLst>
                <a:ahLst/>
                <a:cxnLst>
                  <a:cxn ang="0">
                    <a:pos x="T0" y="T1"/>
                  </a:cxn>
                  <a:cxn ang="0">
                    <a:pos x="T2" y="T3"/>
                  </a:cxn>
                  <a:cxn ang="0">
                    <a:pos x="T4" y="T5"/>
                  </a:cxn>
                  <a:cxn ang="0">
                    <a:pos x="T6" y="T7"/>
                  </a:cxn>
                  <a:cxn ang="0">
                    <a:pos x="T8" y="T9"/>
                  </a:cxn>
                </a:cxnLst>
                <a:rect l="0" t="0" r="r" b="b"/>
                <a:pathLst>
                  <a:path w="3775" h="1487">
                    <a:moveTo>
                      <a:pt x="1922" y="1487"/>
                    </a:moveTo>
                    <a:lnTo>
                      <a:pt x="3775" y="758"/>
                    </a:lnTo>
                    <a:lnTo>
                      <a:pt x="3775" y="0"/>
                    </a:lnTo>
                    <a:lnTo>
                      <a:pt x="0" y="1487"/>
                    </a:lnTo>
                    <a:lnTo>
                      <a:pt x="1922" y="1487"/>
                    </a:lnTo>
                    <a:close/>
                  </a:path>
                </a:pathLst>
              </a:custGeom>
              <a:solidFill>
                <a:schemeClr val="accent1">
                  <a:lumMod val="20000"/>
                  <a:lumOff val="80000"/>
                  <a:alpha val="45000"/>
                </a:schemeClr>
              </a:solidFill>
              <a:ln>
                <a:noFill/>
              </a:ln>
            </p:spPr>
            <p:txBody>
              <a:bodyPr vert="horz" wrap="square" lIns="91440" tIns="45720" rIns="91440" bIns="45720" numCol="1" anchor="t" anchorCtr="0" compatLnSpc="1"/>
              <a:lstStyle/>
              <a:p>
                <a:pPr lvl="0"/>
                <a:endParaRPr lang="zh-CN" altLang="en-US"/>
              </a:p>
            </p:txBody>
          </p:sp>
          <p:sp>
            <p:nvSpPr>
              <p:cNvPr id="19" name="Freeform 5"/>
              <p:cNvSpPr/>
              <p:nvPr userDrawn="1">
                <p:custDataLst>
                  <p:tags r:id="rId11"/>
                </p:custDataLst>
              </p:nvPr>
            </p:nvSpPr>
            <p:spPr bwMode="auto">
              <a:xfrm>
                <a:off x="3184842" y="3334018"/>
                <a:ext cx="9007157" cy="3525569"/>
              </a:xfrm>
              <a:custGeom>
                <a:avLst/>
                <a:gdLst>
                  <a:gd name="T0" fmla="*/ 0 w 5710"/>
                  <a:gd name="T1" fmla="*/ 2235 h 2235"/>
                  <a:gd name="T2" fmla="*/ 1924 w 5710"/>
                  <a:gd name="T3" fmla="*/ 2235 h 2235"/>
                  <a:gd name="T4" fmla="*/ 5710 w 5710"/>
                  <a:gd name="T5" fmla="*/ 743 h 2235"/>
                  <a:gd name="T6" fmla="*/ 5710 w 5710"/>
                  <a:gd name="T7" fmla="*/ 19 h 2235"/>
                  <a:gd name="T8" fmla="*/ 5676 w 5710"/>
                  <a:gd name="T9" fmla="*/ 0 h 2235"/>
                  <a:gd name="T10" fmla="*/ 0 w 5710"/>
                  <a:gd name="T11" fmla="*/ 2235 h 2235"/>
                </a:gdLst>
                <a:ahLst/>
                <a:cxnLst>
                  <a:cxn ang="0">
                    <a:pos x="T0" y="T1"/>
                  </a:cxn>
                  <a:cxn ang="0">
                    <a:pos x="T2" y="T3"/>
                  </a:cxn>
                  <a:cxn ang="0">
                    <a:pos x="T4" y="T5"/>
                  </a:cxn>
                  <a:cxn ang="0">
                    <a:pos x="T6" y="T7"/>
                  </a:cxn>
                  <a:cxn ang="0">
                    <a:pos x="T8" y="T9"/>
                  </a:cxn>
                  <a:cxn ang="0">
                    <a:pos x="T10" y="T11"/>
                  </a:cxn>
                </a:cxnLst>
                <a:rect l="0" t="0" r="r" b="b"/>
                <a:pathLst>
                  <a:path w="5710" h="2235">
                    <a:moveTo>
                      <a:pt x="0" y="2235"/>
                    </a:moveTo>
                    <a:lnTo>
                      <a:pt x="1924" y="2235"/>
                    </a:lnTo>
                    <a:lnTo>
                      <a:pt x="5710" y="743"/>
                    </a:lnTo>
                    <a:lnTo>
                      <a:pt x="5710" y="19"/>
                    </a:lnTo>
                    <a:lnTo>
                      <a:pt x="5676" y="0"/>
                    </a:lnTo>
                    <a:lnTo>
                      <a:pt x="0" y="2235"/>
                    </a:lnTo>
                    <a:close/>
                  </a:path>
                </a:pathLst>
              </a:custGeom>
              <a:solidFill>
                <a:schemeClr val="accent2">
                  <a:alpha val="63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custDataLst>
              <p:tags r:id="rId12"/>
            </p:custDataLst>
          </p:nvPr>
        </p:nvSpPr>
        <p:spPr>
          <a:xfrm>
            <a:off x="669882" y="957036"/>
            <a:ext cx="10852237" cy="441964"/>
          </a:xfrm>
        </p:spPr>
        <p:txBody>
          <a:bodyPr lIns="100800" tIns="39600" rIns="75600" bIns="39600">
            <a:no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10" name="日期占位符 9"/>
          <p:cNvSpPr>
            <a:spLocks noGrp="1"/>
          </p:cNvSpPr>
          <p:nvPr>
            <p:ph type="dt" sz="half" idx="10"/>
            <p:custDataLst>
              <p:tags r:id="rId13"/>
            </p:custDataLst>
          </p:nvPr>
        </p:nvSpPr>
        <p:spPr/>
        <p:txBody>
          <a:bodyPr/>
          <a:lstStyle/>
          <a:p>
            <a:fld id="{760FBDFE-C587-4B4C-A407-44438C67B59E}" type="datetimeFigureOut">
              <a:rPr lang="zh-CN" altLang="en-US" smtClean="0"/>
            </a:fld>
            <a:endParaRPr lang="zh-CN" altLang="en-US"/>
          </a:p>
        </p:txBody>
      </p:sp>
      <p:sp>
        <p:nvSpPr>
          <p:cNvPr id="11" name="页脚占位符 10"/>
          <p:cNvSpPr>
            <a:spLocks noGrp="1"/>
          </p:cNvSpPr>
          <p:nvPr>
            <p:ph type="ftr" sz="quarter" idx="11"/>
            <p:custDataLst>
              <p:tags r:id="rId14"/>
            </p:custDataLst>
          </p:nvPr>
        </p:nvSpPr>
        <p:spPr/>
        <p:txBody>
          <a:bodyPr/>
          <a:lstStyle/>
          <a:p>
            <a:endParaRPr lang="zh-CN" altLang="en-US" dirty="0"/>
          </a:p>
        </p:txBody>
      </p:sp>
      <p:sp>
        <p:nvSpPr>
          <p:cNvPr id="12" name="灯片编号占位符 11"/>
          <p:cNvSpPr>
            <a:spLocks noGrp="1"/>
          </p:cNvSpPr>
          <p:nvPr>
            <p:ph type="sldNum" sz="quarter" idx="12"/>
            <p:custDataLst>
              <p:tags r:id="rId1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85000"/>
                  <a:lumOff val="15000"/>
                </a:schemeClr>
              </a:solidFill>
              <a:latin typeface="微软雅黑" panose="020B0503020204020204" charset="-122"/>
              <a:ea typeface="微软雅黑" panose="020B0503020204020204" charset="-122"/>
            </a:endParaRPr>
          </a:p>
        </p:txBody>
      </p:sp>
      <p:grpSp>
        <p:nvGrpSpPr>
          <p:cNvPr id="16" name="组合 15"/>
          <p:cNvGrpSpPr/>
          <p:nvPr>
            <p:custDataLst>
              <p:tags r:id="rId3"/>
            </p:custDataLst>
          </p:nvPr>
        </p:nvGrpSpPr>
        <p:grpSpPr>
          <a:xfrm>
            <a:off x="-1588" y="-1587"/>
            <a:ext cx="12193588" cy="6861007"/>
            <a:chOff x="-1588" y="-1587"/>
            <a:chExt cx="12193588" cy="6861007"/>
          </a:xfrm>
        </p:grpSpPr>
        <p:grpSp>
          <p:nvGrpSpPr>
            <p:cNvPr id="15" name="组合 14"/>
            <p:cNvGrpSpPr/>
            <p:nvPr userDrawn="1"/>
          </p:nvGrpSpPr>
          <p:grpSpPr>
            <a:xfrm>
              <a:off x="-1588" y="-1587"/>
              <a:ext cx="1498522" cy="1250788"/>
              <a:chOff x="-1588" y="-1587"/>
              <a:chExt cx="1498522" cy="1250788"/>
            </a:xfrm>
          </p:grpSpPr>
          <p:sp>
            <p:nvSpPr>
              <p:cNvPr id="12" name="Freeform 10"/>
              <p:cNvSpPr/>
              <p:nvPr>
                <p:custDataLst>
                  <p:tags r:id="rId4"/>
                </p:custDataLst>
              </p:nvPr>
            </p:nvSpPr>
            <p:spPr bwMode="auto">
              <a:xfrm>
                <a:off x="-1588" y="-1587"/>
                <a:ext cx="995543" cy="1250788"/>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8" name="任意多边形: 形状 17"/>
              <p:cNvSpPr/>
              <p:nvPr>
                <p:custDataLst>
                  <p:tags r:id="rId5"/>
                </p:custDataLst>
              </p:nvPr>
            </p:nvSpPr>
            <p:spPr bwMode="auto">
              <a:xfrm>
                <a:off x="742657" y="-1587"/>
                <a:ext cx="502596" cy="316915"/>
              </a:xfrm>
              <a:custGeom>
                <a:avLst/>
                <a:gdLst>
                  <a:gd name="connsiteX0" fmla="*/ 252562 w 502596"/>
                  <a:gd name="connsiteY0" fmla="*/ 0 h 316915"/>
                  <a:gd name="connsiteX1" fmla="*/ 502596 w 502596"/>
                  <a:gd name="connsiteY1" fmla="*/ 0 h 316915"/>
                  <a:gd name="connsiteX2" fmla="*/ 502596 w 502596"/>
                  <a:gd name="connsiteY2" fmla="*/ 316915 h 316915"/>
                  <a:gd name="connsiteX3" fmla="*/ 0 w 502596"/>
                  <a:gd name="connsiteY3" fmla="*/ 316915 h 316915"/>
                </a:gdLst>
                <a:ahLst/>
                <a:cxnLst>
                  <a:cxn ang="0">
                    <a:pos x="connsiteX0" y="connsiteY0"/>
                  </a:cxn>
                  <a:cxn ang="0">
                    <a:pos x="connsiteX1" y="connsiteY1"/>
                  </a:cxn>
                  <a:cxn ang="0">
                    <a:pos x="connsiteX2" y="connsiteY2"/>
                  </a:cxn>
                  <a:cxn ang="0">
                    <a:pos x="connsiteX3" y="connsiteY3"/>
                  </a:cxn>
                </a:cxnLst>
                <a:rect l="l" t="t" r="r" b="b"/>
                <a:pathLst>
                  <a:path w="502596" h="316915">
                    <a:moveTo>
                      <a:pt x="252562" y="0"/>
                    </a:moveTo>
                    <a:lnTo>
                      <a:pt x="502596" y="0"/>
                    </a:lnTo>
                    <a:lnTo>
                      <a:pt x="502596" y="316915"/>
                    </a:lnTo>
                    <a:lnTo>
                      <a:pt x="0" y="316915"/>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24" name="任意多边形: 形状 23"/>
              <p:cNvSpPr/>
              <p:nvPr>
                <p:custDataLst>
                  <p:tags r:id="rId6"/>
                </p:custDataLst>
              </p:nvPr>
            </p:nvSpPr>
            <p:spPr bwMode="auto">
              <a:xfrm>
                <a:off x="1245253" y="-1587"/>
                <a:ext cx="251681" cy="316915"/>
              </a:xfrm>
              <a:custGeom>
                <a:avLst/>
                <a:gdLst>
                  <a:gd name="connsiteX0" fmla="*/ 0 w 251681"/>
                  <a:gd name="connsiteY0" fmla="*/ 0 h 316915"/>
                  <a:gd name="connsiteX1" fmla="*/ 251681 w 251681"/>
                  <a:gd name="connsiteY1" fmla="*/ 0 h 316915"/>
                  <a:gd name="connsiteX2" fmla="*/ 0 w 251681"/>
                  <a:gd name="connsiteY2" fmla="*/ 316915 h 316915"/>
                </a:gdLst>
                <a:ahLst/>
                <a:cxnLst>
                  <a:cxn ang="0">
                    <a:pos x="connsiteX0" y="connsiteY0"/>
                  </a:cxn>
                  <a:cxn ang="0">
                    <a:pos x="connsiteX1" y="connsiteY1"/>
                  </a:cxn>
                  <a:cxn ang="0">
                    <a:pos x="connsiteX2" y="connsiteY2"/>
                  </a:cxn>
                </a:cxnLst>
                <a:rect l="l" t="t" r="r" b="b"/>
                <a:pathLst>
                  <a:path w="251681" h="316915">
                    <a:moveTo>
                      <a:pt x="0" y="0"/>
                    </a:moveTo>
                    <a:lnTo>
                      <a:pt x="251681" y="0"/>
                    </a:lnTo>
                    <a:lnTo>
                      <a:pt x="0" y="316915"/>
                    </a:ln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grpSp>
          <p:nvGrpSpPr>
            <p:cNvPr id="5" name="组合 4"/>
            <p:cNvGrpSpPr/>
            <p:nvPr userDrawn="1"/>
          </p:nvGrpSpPr>
          <p:grpSpPr>
            <a:xfrm>
              <a:off x="10694607" y="5608632"/>
              <a:ext cx="1497393" cy="1250788"/>
              <a:chOff x="10694607" y="5608632"/>
              <a:chExt cx="1497393" cy="1250788"/>
            </a:xfrm>
          </p:grpSpPr>
          <p:sp>
            <p:nvSpPr>
              <p:cNvPr id="20" name="Freeform 10"/>
              <p:cNvSpPr/>
              <p:nvPr>
                <p:custDataLst>
                  <p:tags r:id="rId7"/>
                </p:custDataLst>
              </p:nvPr>
            </p:nvSpPr>
            <p:spPr bwMode="auto">
              <a:xfrm rot="10800000">
                <a:off x="11196457" y="5608632"/>
                <a:ext cx="995543" cy="1250788"/>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28" name="任意多边形: 形状 27"/>
              <p:cNvSpPr/>
              <p:nvPr>
                <p:custDataLst>
                  <p:tags r:id="rId8"/>
                </p:custDataLst>
              </p:nvPr>
            </p:nvSpPr>
            <p:spPr bwMode="auto">
              <a:xfrm rot="10800000">
                <a:off x="10945159" y="6542505"/>
                <a:ext cx="502596" cy="315495"/>
              </a:xfrm>
              <a:custGeom>
                <a:avLst/>
                <a:gdLst>
                  <a:gd name="connsiteX0" fmla="*/ 502596 w 502596"/>
                  <a:gd name="connsiteY0" fmla="*/ 315495 h 315495"/>
                  <a:gd name="connsiteX1" fmla="*/ 0 w 502596"/>
                  <a:gd name="connsiteY1" fmla="*/ 315495 h 315495"/>
                  <a:gd name="connsiteX2" fmla="*/ 251431 w 502596"/>
                  <a:gd name="connsiteY2" fmla="*/ 0 h 315495"/>
                  <a:gd name="connsiteX3" fmla="*/ 502596 w 502596"/>
                  <a:gd name="connsiteY3" fmla="*/ 0 h 315495"/>
                </a:gdLst>
                <a:ahLst/>
                <a:cxnLst>
                  <a:cxn ang="0">
                    <a:pos x="connsiteX0" y="connsiteY0"/>
                  </a:cxn>
                  <a:cxn ang="0">
                    <a:pos x="connsiteX1" y="connsiteY1"/>
                  </a:cxn>
                  <a:cxn ang="0">
                    <a:pos x="connsiteX2" y="connsiteY2"/>
                  </a:cxn>
                  <a:cxn ang="0">
                    <a:pos x="connsiteX3" y="connsiteY3"/>
                  </a:cxn>
                </a:cxnLst>
                <a:rect l="l" t="t" r="r" b="b"/>
                <a:pathLst>
                  <a:path w="502596" h="315495">
                    <a:moveTo>
                      <a:pt x="502596" y="315495"/>
                    </a:moveTo>
                    <a:lnTo>
                      <a:pt x="0" y="315495"/>
                    </a:lnTo>
                    <a:lnTo>
                      <a:pt x="251431" y="0"/>
                    </a:lnTo>
                    <a:lnTo>
                      <a:pt x="502596" y="0"/>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26" name="任意多边形: 形状 25"/>
              <p:cNvSpPr/>
              <p:nvPr>
                <p:custDataLst>
                  <p:tags r:id="rId9"/>
                </p:custDataLst>
              </p:nvPr>
            </p:nvSpPr>
            <p:spPr bwMode="auto">
              <a:xfrm rot="10800000">
                <a:off x="10694607" y="6542505"/>
                <a:ext cx="250553" cy="315495"/>
              </a:xfrm>
              <a:custGeom>
                <a:avLst/>
                <a:gdLst>
                  <a:gd name="connsiteX0" fmla="*/ 0 w 250553"/>
                  <a:gd name="connsiteY0" fmla="*/ 315495 h 315495"/>
                  <a:gd name="connsiteX1" fmla="*/ 0 w 250553"/>
                  <a:gd name="connsiteY1" fmla="*/ 0 h 315495"/>
                  <a:gd name="connsiteX2" fmla="*/ 250553 w 250553"/>
                  <a:gd name="connsiteY2" fmla="*/ 0 h 315495"/>
                </a:gdLst>
                <a:ahLst/>
                <a:cxnLst>
                  <a:cxn ang="0">
                    <a:pos x="connsiteX0" y="connsiteY0"/>
                  </a:cxn>
                  <a:cxn ang="0">
                    <a:pos x="connsiteX1" y="connsiteY1"/>
                  </a:cxn>
                  <a:cxn ang="0">
                    <a:pos x="connsiteX2" y="connsiteY2"/>
                  </a:cxn>
                </a:cxnLst>
                <a:rect l="l" t="t" r="r" b="b"/>
                <a:pathLst>
                  <a:path w="250553" h="315495">
                    <a:moveTo>
                      <a:pt x="0" y="315495"/>
                    </a:moveTo>
                    <a:lnTo>
                      <a:pt x="0" y="0"/>
                    </a:lnTo>
                    <a:lnTo>
                      <a:pt x="250553" y="0"/>
                    </a:ln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grpSp>
      <p:sp>
        <p:nvSpPr>
          <p:cNvPr id="2" name="标题 1"/>
          <p:cNvSpPr>
            <a:spLocks noGrp="1"/>
          </p:cNvSpPr>
          <p:nvPr>
            <p:ph type="title" hasCustomPrompt="1"/>
            <p:custDataLst>
              <p:tags r:id="rId10"/>
            </p:custDataLst>
          </p:nvPr>
        </p:nvSpPr>
        <p:spPr>
          <a:xfrm>
            <a:off x="1281600" y="1249200"/>
            <a:ext cx="9626400" cy="723600"/>
          </a:xfrm>
        </p:spPr>
        <p:txBody>
          <a:bodyPr lIns="100800" tIns="39600" rIns="75600" bIns="39600" anchor="ctr">
            <a:noAutofit/>
          </a:bodyPr>
          <a:lstStyle>
            <a:lvl1pPr>
              <a:defRPr sz="32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1"/>
            </p:custDataLst>
          </p:nvPr>
        </p:nvSpPr>
        <p:spPr>
          <a:xfrm>
            <a:off x="1281113" y="2163600"/>
            <a:ext cx="9626600" cy="3445200"/>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日期占位符 5"/>
          <p:cNvSpPr>
            <a:spLocks noGrp="1"/>
          </p:cNvSpPr>
          <p:nvPr>
            <p:ph type="dt" sz="half" idx="14"/>
            <p:custDataLst>
              <p:tags r:id="rId12"/>
            </p:custDataLst>
          </p:nvPr>
        </p:nvSpPr>
        <p:spPr/>
        <p:txBody>
          <a:bodyPr/>
          <a:lstStyle/>
          <a:p>
            <a:fld id="{760FBDFE-C587-4B4C-A407-44438C67B59E}" type="datetimeFigureOut">
              <a:rPr lang="zh-CN" altLang="en-US" smtClean="0"/>
            </a:fld>
            <a:endParaRPr lang="zh-CN" altLang="en-US"/>
          </a:p>
        </p:txBody>
      </p:sp>
      <p:sp>
        <p:nvSpPr>
          <p:cNvPr id="9" name="页脚占位符 8"/>
          <p:cNvSpPr>
            <a:spLocks noGrp="1"/>
          </p:cNvSpPr>
          <p:nvPr>
            <p:ph type="ftr" sz="quarter" idx="15"/>
            <p:custDataLst>
              <p:tags r:id="rId13"/>
            </p:custDataLst>
          </p:nvPr>
        </p:nvSpPr>
        <p:spPr/>
        <p:txBody>
          <a:bodyPr/>
          <a:lstStyle/>
          <a:p>
            <a:endParaRPr lang="zh-CN" altLang="en-US" dirty="0"/>
          </a:p>
        </p:txBody>
      </p:sp>
      <p:sp>
        <p:nvSpPr>
          <p:cNvPr id="10" name="灯片编号占位符 9"/>
          <p:cNvSpPr>
            <a:spLocks noGrp="1"/>
          </p:cNvSpPr>
          <p:nvPr>
            <p:ph type="sldNum" sz="quarter" idx="16"/>
            <p:custDataLst>
              <p:tags r:id="rId14"/>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dirty="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3" name="组合 2"/>
          <p:cNvGrpSpPr/>
          <p:nvPr>
            <p:custDataLst>
              <p:tags r:id="rId3"/>
            </p:custDataLst>
          </p:nvPr>
        </p:nvGrpSpPr>
        <p:grpSpPr>
          <a:xfrm>
            <a:off x="-1588" y="-1588"/>
            <a:ext cx="12193588" cy="6859588"/>
            <a:chOff x="-1588" y="-1588"/>
            <a:chExt cx="12193588" cy="6859588"/>
          </a:xfrm>
        </p:grpSpPr>
        <p:grpSp>
          <p:nvGrpSpPr>
            <p:cNvPr id="12" name="组合 11"/>
            <p:cNvGrpSpPr/>
            <p:nvPr userDrawn="1">
              <p:custDataLst>
                <p:tags r:id="rId4"/>
              </p:custDataLst>
            </p:nvPr>
          </p:nvGrpSpPr>
          <p:grpSpPr>
            <a:xfrm>
              <a:off x="-1588" y="-1588"/>
              <a:ext cx="943697" cy="788811"/>
              <a:chOff x="-1588" y="-1588"/>
              <a:chExt cx="2708276" cy="2263775"/>
            </a:xfrm>
          </p:grpSpPr>
          <p:sp>
            <p:nvSpPr>
              <p:cNvPr id="13" name="Freeform 10"/>
              <p:cNvSpPr/>
              <p:nvPr>
                <p:custDataLst>
                  <p:tags r:id="rId5"/>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4" name="Freeform 11"/>
              <p:cNvSpPr/>
              <p:nvPr>
                <p:custDataLst>
                  <p:tags r:id="rId6"/>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5" name="Freeform 12"/>
              <p:cNvSpPr/>
              <p:nvPr>
                <p:custDataLst>
                  <p:tags r:id="rId7"/>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nvGrpSpPr>
            <p:cNvPr id="16" name="组合 15"/>
            <p:cNvGrpSpPr/>
            <p:nvPr userDrawn="1">
              <p:custDataLst>
                <p:tags r:id="rId8"/>
              </p:custDataLst>
            </p:nvPr>
          </p:nvGrpSpPr>
          <p:grpSpPr>
            <a:xfrm flipH="1" flipV="1">
              <a:off x="11248303" y="6069189"/>
              <a:ext cx="943697" cy="788811"/>
              <a:chOff x="-1588" y="-1588"/>
              <a:chExt cx="2708276" cy="2263775"/>
            </a:xfrm>
          </p:grpSpPr>
          <p:sp>
            <p:nvSpPr>
              <p:cNvPr id="17" name="Freeform 10"/>
              <p:cNvSpPr/>
              <p:nvPr>
                <p:custDataLst>
                  <p:tags r:id="rId9"/>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8" name="Freeform 11"/>
              <p:cNvSpPr/>
              <p:nvPr>
                <p:custDataLst>
                  <p:tags r:id="rId10"/>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9" name="Freeform 12"/>
              <p:cNvSpPr/>
              <p:nvPr>
                <p:custDataLst>
                  <p:tags r:id="rId11"/>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sp>
        <p:nvSpPr>
          <p:cNvPr id="2" name="标题 1"/>
          <p:cNvSpPr>
            <a:spLocks noGrp="1"/>
          </p:cNvSpPr>
          <p:nvPr>
            <p:ph type="title" hasCustomPrompt="1"/>
            <p:custDataLst>
              <p:tags r:id="rId12"/>
            </p:custDataLst>
          </p:nvPr>
        </p:nvSpPr>
        <p:spPr>
          <a:xfrm>
            <a:off x="583200" y="770400"/>
            <a:ext cx="3960000" cy="882000"/>
          </a:xfrm>
        </p:spPr>
        <p:txBody>
          <a:bodyPr lIns="100800" tIns="39600" rIns="75600" bIns="39600" anchor="ctr">
            <a:noAutofit/>
          </a:bodyPr>
          <a:lstStyle>
            <a:lvl1pPr>
              <a:defRPr sz="3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7" name="文本占位符 6"/>
          <p:cNvSpPr>
            <a:spLocks noGrp="1"/>
          </p:cNvSpPr>
          <p:nvPr>
            <p:ph type="body" sz="quarter" idx="13"/>
            <p:custDataLst>
              <p:tags r:id="rId13"/>
            </p:custDataLst>
          </p:nvPr>
        </p:nvSpPr>
        <p:spPr>
          <a:xfrm>
            <a:off x="586800" y="1764000"/>
            <a:ext cx="3956400" cy="4093200"/>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5101200" y="769938"/>
            <a:ext cx="6480000" cy="5087937"/>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日期占位符 5"/>
          <p:cNvSpPr>
            <a:spLocks noGrp="1"/>
          </p:cNvSpPr>
          <p:nvPr>
            <p:ph type="dt" sz="half" idx="15"/>
            <p:custDataLst>
              <p:tags r:id="rId15"/>
            </p:custDataLst>
          </p:nvPr>
        </p:nvSpPr>
        <p:spPr/>
        <p:txBody>
          <a:bodyPr/>
          <a:lstStyle/>
          <a:p>
            <a:fld id="{760FBDFE-C587-4B4C-A407-44438C67B59E}" type="datetimeFigureOut">
              <a:rPr lang="zh-CN" altLang="en-US" smtClean="0"/>
            </a:fld>
            <a:endParaRPr lang="zh-CN" altLang="en-US"/>
          </a:p>
        </p:txBody>
      </p:sp>
      <p:sp>
        <p:nvSpPr>
          <p:cNvPr id="10" name="页脚占位符 9"/>
          <p:cNvSpPr>
            <a:spLocks noGrp="1"/>
          </p:cNvSpPr>
          <p:nvPr>
            <p:ph type="ftr" sz="quarter" idx="16"/>
            <p:custDataLst>
              <p:tags r:id="rId16"/>
            </p:custDataLst>
          </p:nvPr>
        </p:nvSpPr>
        <p:spPr/>
        <p:txBody>
          <a:bodyPr/>
          <a:lstStyle/>
          <a:p>
            <a:endParaRPr lang="zh-CN" altLang="en-US" dirty="0"/>
          </a:p>
        </p:txBody>
      </p:sp>
      <p:sp>
        <p:nvSpPr>
          <p:cNvPr id="11" name="灯片编号占位符 10"/>
          <p:cNvSpPr>
            <a:spLocks noGrp="1"/>
          </p:cNvSpPr>
          <p:nvPr>
            <p:ph type="sldNum" sz="quarter" idx="17"/>
            <p:custDataLst>
              <p:tags r:id="rId1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12" name="组合 11"/>
          <p:cNvGrpSpPr/>
          <p:nvPr>
            <p:custDataLst>
              <p:tags r:id="rId3"/>
            </p:custDataLst>
          </p:nvPr>
        </p:nvGrpSpPr>
        <p:grpSpPr>
          <a:xfrm>
            <a:off x="-1588" y="-1588"/>
            <a:ext cx="943697" cy="788811"/>
            <a:chOff x="-1588" y="-1588"/>
            <a:chExt cx="2708276" cy="2263775"/>
          </a:xfrm>
        </p:grpSpPr>
        <p:sp>
          <p:nvSpPr>
            <p:cNvPr id="13"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4"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5"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nvGrpSpPr>
          <p:cNvPr id="16" name="组合 15"/>
          <p:cNvGrpSpPr/>
          <p:nvPr>
            <p:custDataLst>
              <p:tags r:id="rId7"/>
            </p:custDataLst>
          </p:nvPr>
        </p:nvGrpSpPr>
        <p:grpSpPr>
          <a:xfrm flipH="1" flipV="1">
            <a:off x="11248303" y="6069189"/>
            <a:ext cx="943697" cy="788811"/>
            <a:chOff x="-1588" y="-1588"/>
            <a:chExt cx="2708276" cy="2263775"/>
          </a:xfrm>
        </p:grpSpPr>
        <p:sp>
          <p:nvSpPr>
            <p:cNvPr id="17" name="Freeform 10"/>
            <p:cNvSpPr/>
            <p:nvPr>
              <p:custDataLst>
                <p:tags r:id="rId8"/>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8" name="Freeform 11"/>
            <p:cNvSpPr/>
            <p:nvPr>
              <p:custDataLst>
                <p:tags r:id="rId9"/>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9" name="Freeform 12"/>
            <p:cNvSpPr/>
            <p:nvPr>
              <p:custDataLst>
                <p:tags r:id="rId10"/>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11"/>
            </p:custDataLst>
          </p:nvPr>
        </p:nvSpPr>
        <p:spPr>
          <a:xfrm>
            <a:off x="612000" y="781200"/>
            <a:ext cx="10976400" cy="626400"/>
          </a:xfrm>
        </p:spPr>
        <p:txBody>
          <a:bodyPr lIns="100800" tIns="39600" rIns="75600" bIns="39600" anchor="ctr">
            <a:noAutofit/>
          </a:bodyPr>
          <a:lstStyle>
            <a:lvl1pPr algn="ctr">
              <a:defRPr sz="3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7" name="文本占位符 6"/>
          <p:cNvSpPr>
            <a:spLocks noGrp="1"/>
          </p:cNvSpPr>
          <p:nvPr>
            <p:ph type="body" sz="quarter" idx="13"/>
            <p:custDataLst>
              <p:tags r:id="rId12"/>
            </p:custDataLst>
          </p:nvPr>
        </p:nvSpPr>
        <p:spPr>
          <a:xfrm>
            <a:off x="612000" y="1659600"/>
            <a:ext cx="10975975" cy="828000"/>
          </a:xfrm>
        </p:spPr>
        <p:txBody>
          <a:bodyPr lIns="100800" tIns="0" rIns="82800" bIns="0"/>
          <a:lstStyle>
            <a:lvl1pPr marL="0" indent="0" algn="ctr">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3"/>
            </p:custDataLst>
          </p:nvPr>
        </p:nvSpPr>
        <p:spPr>
          <a:xfrm>
            <a:off x="612775" y="2808000"/>
            <a:ext cx="10965600" cy="3430800"/>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日期占位符 5"/>
          <p:cNvSpPr>
            <a:spLocks noGrp="1"/>
          </p:cNvSpPr>
          <p:nvPr>
            <p:ph type="dt" sz="half" idx="15"/>
            <p:custDataLst>
              <p:tags r:id="rId14"/>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6"/>
            <p:custDataLst>
              <p:tags r:id="rId15"/>
            </p:custDataLst>
          </p:nvPr>
        </p:nvSpPr>
        <p:spPr/>
        <p:txBody>
          <a:bodyPr/>
          <a:lstStyle/>
          <a:p>
            <a:endParaRPr lang="zh-CN" altLang="en-US" dirty="0"/>
          </a:p>
        </p:txBody>
      </p:sp>
      <p:sp>
        <p:nvSpPr>
          <p:cNvPr id="11" name="灯片编号占位符 10"/>
          <p:cNvSpPr>
            <a:spLocks noGrp="1"/>
          </p:cNvSpPr>
          <p:nvPr>
            <p:ph type="sldNum" sz="quarter" idx="17"/>
            <p:custDataLst>
              <p:tags r:id="rId1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12" name="组合 11"/>
          <p:cNvGrpSpPr/>
          <p:nvPr>
            <p:custDataLst>
              <p:tags r:id="rId3"/>
            </p:custDataLst>
          </p:nvPr>
        </p:nvGrpSpPr>
        <p:grpSpPr>
          <a:xfrm>
            <a:off x="-1588" y="-1588"/>
            <a:ext cx="943697" cy="788811"/>
            <a:chOff x="-1588" y="-1588"/>
            <a:chExt cx="2708276" cy="2263775"/>
          </a:xfrm>
        </p:grpSpPr>
        <p:sp>
          <p:nvSpPr>
            <p:cNvPr id="13"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4"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5"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nvGrpSpPr>
          <p:cNvPr id="16" name="组合 15"/>
          <p:cNvGrpSpPr/>
          <p:nvPr>
            <p:custDataLst>
              <p:tags r:id="rId7"/>
            </p:custDataLst>
          </p:nvPr>
        </p:nvGrpSpPr>
        <p:grpSpPr>
          <a:xfrm flipH="1" flipV="1">
            <a:off x="11248303" y="6069189"/>
            <a:ext cx="943697" cy="788811"/>
            <a:chOff x="-1588" y="-1588"/>
            <a:chExt cx="2708276" cy="2263775"/>
          </a:xfrm>
        </p:grpSpPr>
        <p:sp>
          <p:nvSpPr>
            <p:cNvPr id="17" name="Freeform 10"/>
            <p:cNvSpPr/>
            <p:nvPr>
              <p:custDataLst>
                <p:tags r:id="rId8"/>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8" name="Freeform 11"/>
            <p:cNvSpPr/>
            <p:nvPr>
              <p:custDataLst>
                <p:tags r:id="rId9"/>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9" name="Freeform 12"/>
            <p:cNvSpPr/>
            <p:nvPr>
              <p:custDataLst>
                <p:tags r:id="rId10"/>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11"/>
            </p:custDataLst>
          </p:nvPr>
        </p:nvSpPr>
        <p:spPr>
          <a:xfrm>
            <a:off x="604800" y="669600"/>
            <a:ext cx="10976400" cy="565200"/>
          </a:xfrm>
        </p:spPr>
        <p:txBody>
          <a:bodyPr lIns="100800" tIns="39600" rIns="75600" bIns="39600" anchor="ctr">
            <a:noAutofit/>
          </a:bodyPr>
          <a:lstStyle>
            <a:lvl1pPr algn="ctr">
              <a:defRPr sz="32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12"/>
            </p:custDataLst>
          </p:nvPr>
        </p:nvSpPr>
        <p:spPr>
          <a:xfrm>
            <a:off x="604837" y="1681200"/>
            <a:ext cx="10990800" cy="3211200"/>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3"/>
            </p:custDataLst>
          </p:nvPr>
        </p:nvSpPr>
        <p:spPr>
          <a:xfrm>
            <a:off x="594000" y="5180400"/>
            <a:ext cx="11001600" cy="1011600"/>
          </a:xfrm>
        </p:spPr>
        <p:txBody>
          <a:bodyPr lIns="100800" tIns="0" rIns="82800" bIns="0"/>
          <a:lstStyle>
            <a:lvl1pPr marL="0" indent="0">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6" name="日期占位符 5"/>
          <p:cNvSpPr>
            <a:spLocks noGrp="1"/>
          </p:cNvSpPr>
          <p:nvPr>
            <p:ph type="dt" sz="half" idx="15"/>
            <p:custDataLst>
              <p:tags r:id="rId14"/>
            </p:custDataLst>
          </p:nvPr>
        </p:nvSpPr>
        <p:spPr/>
        <p:txBody>
          <a:bodyPr/>
          <a:lstStyle/>
          <a:p>
            <a:fld id="{760FBDFE-C587-4B4C-A407-44438C67B59E}" type="datetimeFigureOut">
              <a:rPr lang="zh-CN" altLang="en-US" smtClean="0"/>
            </a:fld>
            <a:endParaRPr lang="zh-CN" altLang="en-US"/>
          </a:p>
        </p:txBody>
      </p:sp>
      <p:sp>
        <p:nvSpPr>
          <p:cNvPr id="10" name="页脚占位符 9"/>
          <p:cNvSpPr>
            <a:spLocks noGrp="1"/>
          </p:cNvSpPr>
          <p:nvPr>
            <p:ph type="ftr" sz="quarter" idx="16"/>
            <p:custDataLst>
              <p:tags r:id="rId15"/>
            </p:custDataLst>
          </p:nvPr>
        </p:nvSpPr>
        <p:spPr/>
        <p:txBody>
          <a:bodyPr/>
          <a:lstStyle/>
          <a:p>
            <a:endParaRPr lang="zh-CN" altLang="en-US" dirty="0"/>
          </a:p>
        </p:txBody>
      </p:sp>
      <p:sp>
        <p:nvSpPr>
          <p:cNvPr id="11" name="灯片编号占位符 10"/>
          <p:cNvSpPr>
            <a:spLocks noGrp="1"/>
          </p:cNvSpPr>
          <p:nvPr>
            <p:ph type="sldNum" sz="quarter" idx="17"/>
            <p:custDataLst>
              <p:tags r:id="rId1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14" name="组合 13"/>
          <p:cNvGrpSpPr/>
          <p:nvPr>
            <p:custDataLst>
              <p:tags r:id="rId3"/>
            </p:custDataLst>
          </p:nvPr>
        </p:nvGrpSpPr>
        <p:grpSpPr>
          <a:xfrm>
            <a:off x="-1588" y="-1588"/>
            <a:ext cx="943697" cy="788811"/>
            <a:chOff x="-1588" y="-1588"/>
            <a:chExt cx="2708276" cy="2263775"/>
          </a:xfrm>
        </p:grpSpPr>
        <p:sp>
          <p:nvSpPr>
            <p:cNvPr id="15"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6"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7"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nvGrpSpPr>
          <p:cNvPr id="18" name="组合 17"/>
          <p:cNvGrpSpPr/>
          <p:nvPr>
            <p:custDataLst>
              <p:tags r:id="rId7"/>
            </p:custDataLst>
          </p:nvPr>
        </p:nvGrpSpPr>
        <p:grpSpPr>
          <a:xfrm flipH="1" flipV="1">
            <a:off x="11248303" y="6069189"/>
            <a:ext cx="943697" cy="788811"/>
            <a:chOff x="-1588" y="-1588"/>
            <a:chExt cx="2708276" cy="2263775"/>
          </a:xfrm>
        </p:grpSpPr>
        <p:sp>
          <p:nvSpPr>
            <p:cNvPr id="19" name="Freeform 10"/>
            <p:cNvSpPr/>
            <p:nvPr>
              <p:custDataLst>
                <p:tags r:id="rId8"/>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20" name="Freeform 11"/>
            <p:cNvSpPr/>
            <p:nvPr>
              <p:custDataLst>
                <p:tags r:id="rId9"/>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21" name="Freeform 12"/>
            <p:cNvSpPr/>
            <p:nvPr>
              <p:custDataLst>
                <p:tags r:id="rId10"/>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11"/>
            </p:custDataLst>
          </p:nvPr>
        </p:nvSpPr>
        <p:spPr>
          <a:xfrm>
            <a:off x="579600" y="237600"/>
            <a:ext cx="11037600" cy="441964"/>
          </a:xfrm>
        </p:spPr>
        <p:txBody>
          <a:bodyPr lIns="100800" tIns="39600" rIns="75600" bIns="39600">
            <a:noAutofit/>
          </a:bodyPr>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7" name="内容占位符 6"/>
          <p:cNvSpPr>
            <a:spLocks noGrp="1"/>
          </p:cNvSpPr>
          <p:nvPr>
            <p:ph sz="quarter" idx="13"/>
            <p:custDataLst>
              <p:tags r:id="rId12"/>
            </p:custDataLst>
          </p:nvPr>
        </p:nvSpPr>
        <p:spPr>
          <a:xfrm>
            <a:off x="579600" y="1663200"/>
            <a:ext cx="5342400" cy="2894400"/>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3"/>
            </p:custDataLst>
          </p:nvPr>
        </p:nvSpPr>
        <p:spPr>
          <a:xfrm>
            <a:off x="6242400" y="1663200"/>
            <a:ext cx="5367600" cy="2894400"/>
          </a:xfrm>
        </p:spPr>
        <p:txBody>
          <a:bodyPr lIns="100800" tIns="0" rIns="82800" bIns="0"/>
          <a:lstStyle>
            <a:lvl1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4"/>
            </p:custDataLst>
          </p:nvPr>
        </p:nvSpPr>
        <p:spPr>
          <a:xfrm>
            <a:off x="572400" y="4816800"/>
            <a:ext cx="5342400" cy="781200"/>
          </a:xfrm>
        </p:spPr>
        <p:txBody>
          <a:bodyPr lIns="100800" tIns="0" rIns="82800" bIns="0"/>
          <a:lstStyle>
            <a:lvl1pPr marL="0" indent="0">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5"/>
            </p:custDataLst>
          </p:nvPr>
        </p:nvSpPr>
        <p:spPr>
          <a:xfrm>
            <a:off x="6253200" y="4813200"/>
            <a:ext cx="5367600" cy="781200"/>
          </a:xfrm>
        </p:spPr>
        <p:txBody>
          <a:bodyPr lIns="100800" tIns="0" rIns="82800" bIns="0"/>
          <a:lstStyle>
            <a:lvl1pPr marL="0" indent="0">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6" name="日期占位符 5"/>
          <p:cNvSpPr>
            <a:spLocks noGrp="1"/>
          </p:cNvSpPr>
          <p:nvPr>
            <p:ph type="dt" sz="half" idx="17"/>
            <p:custDataLst>
              <p:tags r:id="rId16"/>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8"/>
            <p:custDataLst>
              <p:tags r:id="rId17"/>
            </p:custDataLst>
          </p:nvPr>
        </p:nvSpPr>
        <p:spPr/>
        <p:txBody>
          <a:bodyPr/>
          <a:lstStyle/>
          <a:p>
            <a:endParaRPr lang="zh-CN" altLang="en-US" dirty="0"/>
          </a:p>
        </p:txBody>
      </p:sp>
      <p:sp>
        <p:nvSpPr>
          <p:cNvPr id="12" name="灯片编号占位符 11"/>
          <p:cNvSpPr>
            <a:spLocks noGrp="1"/>
          </p:cNvSpPr>
          <p:nvPr>
            <p:ph type="sldNum" sz="quarter" idx="19"/>
            <p:custDataLst>
              <p:tags r:id="rId1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baseline="0">
              <a:solidFill>
                <a:schemeClr val="tx1">
                  <a:lumMod val="85000"/>
                  <a:lumOff val="15000"/>
                </a:schemeClr>
              </a:solidFill>
              <a:latin typeface="微软雅黑" panose="020B0503020204020204" charset="-122"/>
              <a:ea typeface="微软雅黑" panose="020B0503020204020204" charset="-122"/>
              <a:sym typeface="+mn-ea"/>
            </a:endParaRPr>
          </a:p>
        </p:txBody>
      </p:sp>
      <p:grpSp>
        <p:nvGrpSpPr>
          <p:cNvPr id="11" name="组合 10"/>
          <p:cNvGrpSpPr/>
          <p:nvPr>
            <p:custDataLst>
              <p:tags r:id="rId3"/>
            </p:custDataLst>
          </p:nvPr>
        </p:nvGrpSpPr>
        <p:grpSpPr>
          <a:xfrm>
            <a:off x="-1588" y="-1588"/>
            <a:ext cx="12193588" cy="6861175"/>
            <a:chOff x="-1588" y="-1588"/>
            <a:chExt cx="12193588" cy="6861175"/>
          </a:xfrm>
        </p:grpSpPr>
        <p:grpSp>
          <p:nvGrpSpPr>
            <p:cNvPr id="12" name="组合 11"/>
            <p:cNvGrpSpPr/>
            <p:nvPr userDrawn="1">
              <p:custDataLst>
                <p:tags r:id="rId4"/>
              </p:custDataLst>
            </p:nvPr>
          </p:nvGrpSpPr>
          <p:grpSpPr>
            <a:xfrm>
              <a:off x="-1588" y="-1588"/>
              <a:ext cx="1219689" cy="1019505"/>
              <a:chOff x="-1588" y="-1588"/>
              <a:chExt cx="2708276" cy="2263775"/>
            </a:xfrm>
          </p:grpSpPr>
          <p:sp>
            <p:nvSpPr>
              <p:cNvPr id="18" name="Freeform 10"/>
              <p:cNvSpPr/>
              <p:nvPr>
                <p:custDataLst>
                  <p:tags r:id="rId5"/>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9" name="Freeform 11"/>
              <p:cNvSpPr/>
              <p:nvPr>
                <p:custDataLst>
                  <p:tags r:id="rId6"/>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20" name="Freeform 12"/>
              <p:cNvSpPr/>
              <p:nvPr>
                <p:custDataLst>
                  <p:tags r:id="rId7"/>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grpSp>
          <p:nvGrpSpPr>
            <p:cNvPr id="13" name="组合 12"/>
            <p:cNvGrpSpPr/>
            <p:nvPr userDrawn="1">
              <p:custDataLst>
                <p:tags r:id="rId8"/>
              </p:custDataLst>
            </p:nvPr>
          </p:nvGrpSpPr>
          <p:grpSpPr>
            <a:xfrm>
              <a:off x="-1" y="5840081"/>
              <a:ext cx="12192001" cy="1019506"/>
              <a:chOff x="-1" y="3334018"/>
              <a:chExt cx="12192001" cy="3525569"/>
            </a:xfrm>
          </p:grpSpPr>
          <p:sp>
            <p:nvSpPr>
              <p:cNvPr id="14" name="Freeform 6"/>
              <p:cNvSpPr/>
              <p:nvPr userDrawn="1">
                <p:custDataLst>
                  <p:tags r:id="rId9"/>
                </p:custDataLst>
              </p:nvPr>
            </p:nvSpPr>
            <p:spPr bwMode="auto">
              <a:xfrm>
                <a:off x="3277911" y="4368816"/>
                <a:ext cx="4612422" cy="2490771"/>
              </a:xfrm>
              <a:custGeom>
                <a:avLst/>
                <a:gdLst>
                  <a:gd name="T0" fmla="*/ 0 w 2924"/>
                  <a:gd name="T1" fmla="*/ 1579 h 1579"/>
                  <a:gd name="T2" fmla="*/ 1870 w 2924"/>
                  <a:gd name="T3" fmla="*/ 1579 h 1579"/>
                  <a:gd name="T4" fmla="*/ 2924 w 2924"/>
                  <a:gd name="T5" fmla="*/ 1165 h 1579"/>
                  <a:gd name="T6" fmla="*/ 912 w 2924"/>
                  <a:gd name="T7" fmla="*/ 0 h 1579"/>
                  <a:gd name="T8" fmla="*/ 0 w 2924"/>
                  <a:gd name="T9" fmla="*/ 1579 h 1579"/>
                </a:gdLst>
                <a:ahLst/>
                <a:cxnLst>
                  <a:cxn ang="0">
                    <a:pos x="T0" y="T1"/>
                  </a:cxn>
                  <a:cxn ang="0">
                    <a:pos x="T2" y="T3"/>
                  </a:cxn>
                  <a:cxn ang="0">
                    <a:pos x="T4" y="T5"/>
                  </a:cxn>
                  <a:cxn ang="0">
                    <a:pos x="T6" y="T7"/>
                  </a:cxn>
                  <a:cxn ang="0">
                    <a:pos x="T8" y="T9"/>
                  </a:cxn>
                </a:cxnLst>
                <a:rect l="0" t="0" r="r" b="b"/>
                <a:pathLst>
                  <a:path w="2924" h="1579">
                    <a:moveTo>
                      <a:pt x="0" y="1579"/>
                    </a:moveTo>
                    <a:lnTo>
                      <a:pt x="1870" y="1579"/>
                    </a:lnTo>
                    <a:lnTo>
                      <a:pt x="2924" y="1165"/>
                    </a:lnTo>
                    <a:lnTo>
                      <a:pt x="912" y="0"/>
                    </a:lnTo>
                    <a:lnTo>
                      <a:pt x="0" y="1579"/>
                    </a:lnTo>
                    <a:close/>
                  </a:path>
                </a:pathLst>
              </a:custGeom>
              <a:solidFill>
                <a:schemeClr val="accent2">
                  <a:alpha val="61000"/>
                </a:schemeClr>
              </a:solidFill>
              <a:ln>
                <a:noFill/>
              </a:ln>
            </p:spPr>
            <p:txBody>
              <a:bodyPr vert="horz" wrap="square" lIns="91440" tIns="45720" rIns="91440" bIns="45720" numCol="1" anchor="t" anchorCtr="0" compatLnSpc="1"/>
              <a:lstStyle/>
              <a:p>
                <a:endParaRPr lang="zh-CN" altLang="en-US"/>
              </a:p>
            </p:txBody>
          </p:sp>
          <p:sp>
            <p:nvSpPr>
              <p:cNvPr id="15" name="Freeform 7"/>
              <p:cNvSpPr/>
              <p:nvPr userDrawn="1">
                <p:custDataLst>
                  <p:tags r:id="rId10"/>
                </p:custDataLst>
              </p:nvPr>
            </p:nvSpPr>
            <p:spPr bwMode="auto">
              <a:xfrm>
                <a:off x="-1" y="4368816"/>
                <a:ext cx="4716532" cy="2490771"/>
              </a:xfrm>
              <a:custGeom>
                <a:avLst/>
                <a:gdLst>
                  <a:gd name="T0" fmla="*/ 0 w 2990"/>
                  <a:gd name="T1" fmla="*/ 1579 h 1579"/>
                  <a:gd name="T2" fmla="*/ 2078 w 2990"/>
                  <a:gd name="T3" fmla="*/ 1579 h 1579"/>
                  <a:gd name="T4" fmla="*/ 2990 w 2990"/>
                  <a:gd name="T5" fmla="*/ 0 h 1579"/>
                  <a:gd name="T6" fmla="*/ 0 w 2990"/>
                  <a:gd name="T7" fmla="*/ 1178 h 1579"/>
                  <a:gd name="T8" fmla="*/ 0 w 2990"/>
                  <a:gd name="T9" fmla="*/ 1579 h 1579"/>
                </a:gdLst>
                <a:ahLst/>
                <a:cxnLst>
                  <a:cxn ang="0">
                    <a:pos x="T0" y="T1"/>
                  </a:cxn>
                  <a:cxn ang="0">
                    <a:pos x="T2" y="T3"/>
                  </a:cxn>
                  <a:cxn ang="0">
                    <a:pos x="T4" y="T5"/>
                  </a:cxn>
                  <a:cxn ang="0">
                    <a:pos x="T6" y="T7"/>
                  </a:cxn>
                  <a:cxn ang="0">
                    <a:pos x="T8" y="T9"/>
                  </a:cxn>
                </a:cxnLst>
                <a:rect l="0" t="0" r="r" b="b"/>
                <a:pathLst>
                  <a:path w="2990" h="1579">
                    <a:moveTo>
                      <a:pt x="0" y="1579"/>
                    </a:moveTo>
                    <a:lnTo>
                      <a:pt x="2078" y="1579"/>
                    </a:lnTo>
                    <a:lnTo>
                      <a:pt x="2990" y="0"/>
                    </a:lnTo>
                    <a:lnTo>
                      <a:pt x="0" y="1178"/>
                    </a:lnTo>
                    <a:lnTo>
                      <a:pt x="0" y="157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Freeform 8"/>
              <p:cNvSpPr/>
              <p:nvPr userDrawn="1">
                <p:custDataLst>
                  <p:tags r:id="rId11"/>
                </p:custDataLst>
              </p:nvPr>
            </p:nvSpPr>
            <p:spPr bwMode="auto">
              <a:xfrm>
                <a:off x="6237180" y="4513940"/>
                <a:ext cx="5954820" cy="2345647"/>
              </a:xfrm>
              <a:custGeom>
                <a:avLst/>
                <a:gdLst>
                  <a:gd name="T0" fmla="*/ 1922 w 3775"/>
                  <a:gd name="T1" fmla="*/ 1487 h 1487"/>
                  <a:gd name="T2" fmla="*/ 3775 w 3775"/>
                  <a:gd name="T3" fmla="*/ 758 h 1487"/>
                  <a:gd name="T4" fmla="*/ 3775 w 3775"/>
                  <a:gd name="T5" fmla="*/ 0 h 1487"/>
                  <a:gd name="T6" fmla="*/ 0 w 3775"/>
                  <a:gd name="T7" fmla="*/ 1487 h 1487"/>
                  <a:gd name="T8" fmla="*/ 1922 w 3775"/>
                  <a:gd name="T9" fmla="*/ 1487 h 1487"/>
                </a:gdLst>
                <a:ahLst/>
                <a:cxnLst>
                  <a:cxn ang="0">
                    <a:pos x="T0" y="T1"/>
                  </a:cxn>
                  <a:cxn ang="0">
                    <a:pos x="T2" y="T3"/>
                  </a:cxn>
                  <a:cxn ang="0">
                    <a:pos x="T4" y="T5"/>
                  </a:cxn>
                  <a:cxn ang="0">
                    <a:pos x="T6" y="T7"/>
                  </a:cxn>
                  <a:cxn ang="0">
                    <a:pos x="T8" y="T9"/>
                  </a:cxn>
                </a:cxnLst>
                <a:rect l="0" t="0" r="r" b="b"/>
                <a:pathLst>
                  <a:path w="3775" h="1487">
                    <a:moveTo>
                      <a:pt x="1922" y="1487"/>
                    </a:moveTo>
                    <a:lnTo>
                      <a:pt x="3775" y="758"/>
                    </a:lnTo>
                    <a:lnTo>
                      <a:pt x="3775" y="0"/>
                    </a:lnTo>
                    <a:lnTo>
                      <a:pt x="0" y="1487"/>
                    </a:lnTo>
                    <a:lnTo>
                      <a:pt x="1922" y="1487"/>
                    </a:lnTo>
                    <a:close/>
                  </a:path>
                </a:pathLst>
              </a:custGeom>
              <a:solidFill>
                <a:schemeClr val="accent1">
                  <a:lumMod val="20000"/>
                  <a:lumOff val="80000"/>
                  <a:alpha val="45000"/>
                </a:schemeClr>
              </a:solidFill>
              <a:ln>
                <a:noFill/>
              </a:ln>
            </p:spPr>
            <p:txBody>
              <a:bodyPr vert="horz" wrap="square" lIns="91440" tIns="45720" rIns="91440" bIns="45720" numCol="1" anchor="t" anchorCtr="0" compatLnSpc="1"/>
              <a:lstStyle/>
              <a:p>
                <a:pPr lvl="0"/>
                <a:endParaRPr lang="zh-CN" altLang="en-US"/>
              </a:p>
            </p:txBody>
          </p:sp>
          <p:sp>
            <p:nvSpPr>
              <p:cNvPr id="17" name="Freeform 5"/>
              <p:cNvSpPr/>
              <p:nvPr userDrawn="1">
                <p:custDataLst>
                  <p:tags r:id="rId12"/>
                </p:custDataLst>
              </p:nvPr>
            </p:nvSpPr>
            <p:spPr bwMode="auto">
              <a:xfrm>
                <a:off x="3184842" y="3334018"/>
                <a:ext cx="9007157" cy="3525569"/>
              </a:xfrm>
              <a:custGeom>
                <a:avLst/>
                <a:gdLst>
                  <a:gd name="T0" fmla="*/ 0 w 5710"/>
                  <a:gd name="T1" fmla="*/ 2235 h 2235"/>
                  <a:gd name="T2" fmla="*/ 1924 w 5710"/>
                  <a:gd name="T3" fmla="*/ 2235 h 2235"/>
                  <a:gd name="T4" fmla="*/ 5710 w 5710"/>
                  <a:gd name="T5" fmla="*/ 743 h 2235"/>
                  <a:gd name="T6" fmla="*/ 5710 w 5710"/>
                  <a:gd name="T7" fmla="*/ 19 h 2235"/>
                  <a:gd name="T8" fmla="*/ 5676 w 5710"/>
                  <a:gd name="T9" fmla="*/ 0 h 2235"/>
                  <a:gd name="T10" fmla="*/ 0 w 5710"/>
                  <a:gd name="T11" fmla="*/ 2235 h 2235"/>
                </a:gdLst>
                <a:ahLst/>
                <a:cxnLst>
                  <a:cxn ang="0">
                    <a:pos x="T0" y="T1"/>
                  </a:cxn>
                  <a:cxn ang="0">
                    <a:pos x="T2" y="T3"/>
                  </a:cxn>
                  <a:cxn ang="0">
                    <a:pos x="T4" y="T5"/>
                  </a:cxn>
                  <a:cxn ang="0">
                    <a:pos x="T6" y="T7"/>
                  </a:cxn>
                  <a:cxn ang="0">
                    <a:pos x="T8" y="T9"/>
                  </a:cxn>
                  <a:cxn ang="0">
                    <a:pos x="T10" y="T11"/>
                  </a:cxn>
                </a:cxnLst>
                <a:rect l="0" t="0" r="r" b="b"/>
                <a:pathLst>
                  <a:path w="5710" h="2235">
                    <a:moveTo>
                      <a:pt x="0" y="2235"/>
                    </a:moveTo>
                    <a:lnTo>
                      <a:pt x="1924" y="2235"/>
                    </a:lnTo>
                    <a:lnTo>
                      <a:pt x="5710" y="743"/>
                    </a:lnTo>
                    <a:lnTo>
                      <a:pt x="5710" y="19"/>
                    </a:lnTo>
                    <a:lnTo>
                      <a:pt x="5676" y="0"/>
                    </a:lnTo>
                    <a:lnTo>
                      <a:pt x="0" y="2235"/>
                    </a:lnTo>
                    <a:close/>
                  </a:path>
                </a:pathLst>
              </a:custGeom>
              <a:solidFill>
                <a:schemeClr val="accent2">
                  <a:alpha val="63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hasCustomPrompt="1"/>
            <p:custDataLst>
              <p:tags r:id="rId13"/>
            </p:custDataLst>
          </p:nvPr>
        </p:nvSpPr>
        <p:spPr>
          <a:xfrm>
            <a:off x="1522800" y="1339200"/>
            <a:ext cx="9144000" cy="2386800"/>
          </a:xfrm>
        </p:spPr>
        <p:txBody>
          <a:bodyPr lIns="100800" tIns="39600" rIns="75600" bIns="39600" anchor="b">
            <a:noAutofit/>
          </a:bodyPr>
          <a:lstStyle>
            <a:lvl1pPr algn="ctr">
              <a:defRPr sz="60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文本占位符 6"/>
          <p:cNvSpPr>
            <a:spLocks noGrp="1"/>
          </p:cNvSpPr>
          <p:nvPr>
            <p:ph type="body" sz="quarter" idx="13"/>
            <p:custDataLst>
              <p:tags r:id="rId14"/>
            </p:custDataLst>
          </p:nvPr>
        </p:nvSpPr>
        <p:spPr>
          <a:xfrm>
            <a:off x="1522413" y="3862800"/>
            <a:ext cx="9144000" cy="1656000"/>
          </a:xfrm>
        </p:spPr>
        <p:txBody>
          <a:bodyPr lIns="100800" tIns="0" rIns="82800" bIns="0"/>
          <a:lstStyle>
            <a:lvl1pPr marL="0" indent="0" algn="ctr">
              <a:buNone/>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6" name="日期占位符 5"/>
          <p:cNvSpPr>
            <a:spLocks noGrp="1"/>
          </p:cNvSpPr>
          <p:nvPr>
            <p:ph type="dt" sz="half" idx="14"/>
            <p:custDataLst>
              <p:tags r:id="rId1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5"/>
            <p:custDataLst>
              <p:tags r:id="rId16"/>
            </p:custDataLst>
          </p:nvPr>
        </p:nvSpPr>
        <p:spPr/>
        <p:txBody>
          <a:bodyPr/>
          <a:lstStyle/>
          <a:p>
            <a:endParaRPr lang="zh-CN" altLang="en-US" dirty="0"/>
          </a:p>
        </p:txBody>
      </p:sp>
      <p:sp>
        <p:nvSpPr>
          <p:cNvPr id="9" name="灯片编号占位符 8"/>
          <p:cNvSpPr>
            <a:spLocks noGrp="1"/>
          </p:cNvSpPr>
          <p:nvPr>
            <p:ph type="sldNum" sz="quarter" idx="16"/>
            <p:custDataLst>
              <p:tags r:id="rId1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553807" y="45077"/>
            <a:ext cx="315644" cy="768350"/>
          </a:xfrm>
          <a:prstGeom prst="rect">
            <a:avLst/>
          </a:prstGeom>
          <a:noFill/>
          <a:ln w="9525">
            <a:noFill/>
            <a:miter lim="800000"/>
          </a:ln>
        </p:spPr>
        <p:txBody>
          <a:bodyPr>
            <a:spAutoFit/>
          </a:bodyPr>
          <a:lstStyle/>
          <a:p>
            <a:r>
              <a:rPr lang="zh-CN" altLang="en-US" sz="4400" b="1" dirty="0">
                <a:solidFill>
                  <a:srgbClr val="005292"/>
                </a:solidFill>
                <a:latin typeface="Impact" panose="020B0806030902050204" pitchFamily="34" charset="0"/>
              </a:rPr>
              <a:t>二</a:t>
            </a:r>
            <a:endParaRPr lang="zh-CN" altLang="en-US" sz="4400" b="1" dirty="0">
              <a:solidFill>
                <a:srgbClr val="005292"/>
              </a:solidFill>
              <a:latin typeface="Impact" panose="020B0806030902050204" pitchFamily="34" charset="0"/>
            </a:endParaRPr>
          </a:p>
        </p:txBody>
      </p:sp>
      <p:sp>
        <p:nvSpPr>
          <p:cNvPr id="8" name="矩形 7"/>
          <p:cNvSpPr/>
          <p:nvPr userDrawn="1"/>
        </p:nvSpPr>
        <p:spPr>
          <a:xfrm>
            <a:off x="1" y="762896"/>
            <a:ext cx="12184385" cy="45711"/>
          </a:xfrm>
          <a:prstGeom prst="rect">
            <a:avLst/>
          </a:prstGeom>
          <a:solidFill>
            <a:srgbClr val="005292"/>
          </a:solidFill>
          <a:ln>
            <a:solidFill>
              <a:srgbClr val="005292"/>
            </a:solidFill>
          </a:ln>
        </p:spPr>
        <p:style>
          <a:lnRef idx="2">
            <a:schemeClr val="accent1">
              <a:shade val="50000"/>
            </a:schemeClr>
          </a:lnRef>
          <a:fillRef idx="1">
            <a:schemeClr val="accent1"/>
          </a:fillRef>
          <a:effectRef idx="0">
            <a:schemeClr val="accent1"/>
          </a:effectRef>
          <a:fontRef idx="minor">
            <a:schemeClr val="lt1"/>
          </a:fontRef>
        </p:style>
        <p:txBody>
          <a:bodyPr lIns="121875" tIns="60936" rIns="121875" bIns="60936" anchor="ctr"/>
          <a:lstStyle/>
          <a:p>
            <a:pPr algn="ctr" fontAlgn="auto">
              <a:spcBef>
                <a:spcPts val="0"/>
              </a:spcBef>
              <a:spcAft>
                <a:spcPts val="0"/>
              </a:spcAft>
              <a:defRPr/>
            </a:pP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29" name="组合 28"/>
          <p:cNvGrpSpPr/>
          <p:nvPr>
            <p:custDataLst>
              <p:tags r:id="rId2"/>
            </p:custDataLst>
          </p:nvPr>
        </p:nvGrpSpPr>
        <p:grpSpPr>
          <a:xfrm>
            <a:off x="-1588" y="-1588"/>
            <a:ext cx="12193588" cy="6861175"/>
            <a:chOff x="-1588" y="-1588"/>
            <a:chExt cx="12193588" cy="6861175"/>
          </a:xfrm>
        </p:grpSpPr>
        <p:grpSp>
          <p:nvGrpSpPr>
            <p:cNvPr id="30" name="组合 29"/>
            <p:cNvGrpSpPr/>
            <p:nvPr userDrawn="1">
              <p:custDataLst>
                <p:tags r:id="rId3"/>
              </p:custDataLst>
            </p:nvPr>
          </p:nvGrpSpPr>
          <p:grpSpPr>
            <a:xfrm>
              <a:off x="-1588" y="-1588"/>
              <a:ext cx="1219689" cy="1019505"/>
              <a:chOff x="-1588" y="-1588"/>
              <a:chExt cx="2708276" cy="2263775"/>
            </a:xfrm>
          </p:grpSpPr>
          <p:sp>
            <p:nvSpPr>
              <p:cNvPr id="36"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7"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38"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grpSp>
          <p:nvGrpSpPr>
            <p:cNvPr id="31" name="组合 30"/>
            <p:cNvGrpSpPr/>
            <p:nvPr userDrawn="1">
              <p:custDataLst>
                <p:tags r:id="rId7"/>
              </p:custDataLst>
            </p:nvPr>
          </p:nvGrpSpPr>
          <p:grpSpPr>
            <a:xfrm>
              <a:off x="-1" y="5840081"/>
              <a:ext cx="12192001" cy="1019506"/>
              <a:chOff x="-1" y="3334018"/>
              <a:chExt cx="12192001" cy="3525569"/>
            </a:xfrm>
          </p:grpSpPr>
          <p:sp>
            <p:nvSpPr>
              <p:cNvPr id="32" name="Freeform 6"/>
              <p:cNvSpPr/>
              <p:nvPr userDrawn="1">
                <p:custDataLst>
                  <p:tags r:id="rId8"/>
                </p:custDataLst>
              </p:nvPr>
            </p:nvSpPr>
            <p:spPr bwMode="auto">
              <a:xfrm>
                <a:off x="3277911" y="4368816"/>
                <a:ext cx="4612422" cy="2490771"/>
              </a:xfrm>
              <a:custGeom>
                <a:avLst/>
                <a:gdLst>
                  <a:gd name="T0" fmla="*/ 0 w 2924"/>
                  <a:gd name="T1" fmla="*/ 1579 h 1579"/>
                  <a:gd name="T2" fmla="*/ 1870 w 2924"/>
                  <a:gd name="T3" fmla="*/ 1579 h 1579"/>
                  <a:gd name="T4" fmla="*/ 2924 w 2924"/>
                  <a:gd name="T5" fmla="*/ 1165 h 1579"/>
                  <a:gd name="T6" fmla="*/ 912 w 2924"/>
                  <a:gd name="T7" fmla="*/ 0 h 1579"/>
                  <a:gd name="T8" fmla="*/ 0 w 2924"/>
                  <a:gd name="T9" fmla="*/ 1579 h 1579"/>
                </a:gdLst>
                <a:ahLst/>
                <a:cxnLst>
                  <a:cxn ang="0">
                    <a:pos x="T0" y="T1"/>
                  </a:cxn>
                  <a:cxn ang="0">
                    <a:pos x="T2" y="T3"/>
                  </a:cxn>
                  <a:cxn ang="0">
                    <a:pos x="T4" y="T5"/>
                  </a:cxn>
                  <a:cxn ang="0">
                    <a:pos x="T6" y="T7"/>
                  </a:cxn>
                  <a:cxn ang="0">
                    <a:pos x="T8" y="T9"/>
                  </a:cxn>
                </a:cxnLst>
                <a:rect l="0" t="0" r="r" b="b"/>
                <a:pathLst>
                  <a:path w="2924" h="1579">
                    <a:moveTo>
                      <a:pt x="0" y="1579"/>
                    </a:moveTo>
                    <a:lnTo>
                      <a:pt x="1870" y="1579"/>
                    </a:lnTo>
                    <a:lnTo>
                      <a:pt x="2924" y="1165"/>
                    </a:lnTo>
                    <a:lnTo>
                      <a:pt x="912" y="0"/>
                    </a:lnTo>
                    <a:lnTo>
                      <a:pt x="0" y="1579"/>
                    </a:lnTo>
                    <a:close/>
                  </a:path>
                </a:pathLst>
              </a:custGeom>
              <a:solidFill>
                <a:schemeClr val="accent2">
                  <a:alpha val="61000"/>
                </a:schemeClr>
              </a:solidFill>
              <a:ln>
                <a:noFill/>
              </a:ln>
            </p:spPr>
            <p:txBody>
              <a:bodyPr vert="horz" wrap="square" lIns="91440" tIns="45720" rIns="91440" bIns="45720" numCol="1" anchor="t" anchorCtr="0" compatLnSpc="1"/>
              <a:lstStyle/>
              <a:p>
                <a:endParaRPr lang="zh-CN" altLang="en-US"/>
              </a:p>
            </p:txBody>
          </p:sp>
          <p:sp>
            <p:nvSpPr>
              <p:cNvPr id="33" name="Freeform 7"/>
              <p:cNvSpPr/>
              <p:nvPr userDrawn="1">
                <p:custDataLst>
                  <p:tags r:id="rId9"/>
                </p:custDataLst>
              </p:nvPr>
            </p:nvSpPr>
            <p:spPr bwMode="auto">
              <a:xfrm>
                <a:off x="-1" y="4368816"/>
                <a:ext cx="4716532" cy="2490771"/>
              </a:xfrm>
              <a:custGeom>
                <a:avLst/>
                <a:gdLst>
                  <a:gd name="T0" fmla="*/ 0 w 2990"/>
                  <a:gd name="T1" fmla="*/ 1579 h 1579"/>
                  <a:gd name="T2" fmla="*/ 2078 w 2990"/>
                  <a:gd name="T3" fmla="*/ 1579 h 1579"/>
                  <a:gd name="T4" fmla="*/ 2990 w 2990"/>
                  <a:gd name="T5" fmla="*/ 0 h 1579"/>
                  <a:gd name="T6" fmla="*/ 0 w 2990"/>
                  <a:gd name="T7" fmla="*/ 1178 h 1579"/>
                  <a:gd name="T8" fmla="*/ 0 w 2990"/>
                  <a:gd name="T9" fmla="*/ 1579 h 1579"/>
                </a:gdLst>
                <a:ahLst/>
                <a:cxnLst>
                  <a:cxn ang="0">
                    <a:pos x="T0" y="T1"/>
                  </a:cxn>
                  <a:cxn ang="0">
                    <a:pos x="T2" y="T3"/>
                  </a:cxn>
                  <a:cxn ang="0">
                    <a:pos x="T4" y="T5"/>
                  </a:cxn>
                  <a:cxn ang="0">
                    <a:pos x="T6" y="T7"/>
                  </a:cxn>
                  <a:cxn ang="0">
                    <a:pos x="T8" y="T9"/>
                  </a:cxn>
                </a:cxnLst>
                <a:rect l="0" t="0" r="r" b="b"/>
                <a:pathLst>
                  <a:path w="2990" h="1579">
                    <a:moveTo>
                      <a:pt x="0" y="1579"/>
                    </a:moveTo>
                    <a:lnTo>
                      <a:pt x="2078" y="1579"/>
                    </a:lnTo>
                    <a:lnTo>
                      <a:pt x="2990" y="0"/>
                    </a:lnTo>
                    <a:lnTo>
                      <a:pt x="0" y="1178"/>
                    </a:lnTo>
                    <a:lnTo>
                      <a:pt x="0" y="157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4" name="Freeform 8"/>
              <p:cNvSpPr/>
              <p:nvPr userDrawn="1">
                <p:custDataLst>
                  <p:tags r:id="rId10"/>
                </p:custDataLst>
              </p:nvPr>
            </p:nvSpPr>
            <p:spPr bwMode="auto">
              <a:xfrm>
                <a:off x="6237180" y="4513940"/>
                <a:ext cx="5954820" cy="2345647"/>
              </a:xfrm>
              <a:custGeom>
                <a:avLst/>
                <a:gdLst>
                  <a:gd name="T0" fmla="*/ 1922 w 3775"/>
                  <a:gd name="T1" fmla="*/ 1487 h 1487"/>
                  <a:gd name="T2" fmla="*/ 3775 w 3775"/>
                  <a:gd name="T3" fmla="*/ 758 h 1487"/>
                  <a:gd name="T4" fmla="*/ 3775 w 3775"/>
                  <a:gd name="T5" fmla="*/ 0 h 1487"/>
                  <a:gd name="T6" fmla="*/ 0 w 3775"/>
                  <a:gd name="T7" fmla="*/ 1487 h 1487"/>
                  <a:gd name="T8" fmla="*/ 1922 w 3775"/>
                  <a:gd name="T9" fmla="*/ 1487 h 1487"/>
                </a:gdLst>
                <a:ahLst/>
                <a:cxnLst>
                  <a:cxn ang="0">
                    <a:pos x="T0" y="T1"/>
                  </a:cxn>
                  <a:cxn ang="0">
                    <a:pos x="T2" y="T3"/>
                  </a:cxn>
                  <a:cxn ang="0">
                    <a:pos x="T4" y="T5"/>
                  </a:cxn>
                  <a:cxn ang="0">
                    <a:pos x="T6" y="T7"/>
                  </a:cxn>
                  <a:cxn ang="0">
                    <a:pos x="T8" y="T9"/>
                  </a:cxn>
                </a:cxnLst>
                <a:rect l="0" t="0" r="r" b="b"/>
                <a:pathLst>
                  <a:path w="3775" h="1487">
                    <a:moveTo>
                      <a:pt x="1922" y="1487"/>
                    </a:moveTo>
                    <a:lnTo>
                      <a:pt x="3775" y="758"/>
                    </a:lnTo>
                    <a:lnTo>
                      <a:pt x="3775" y="0"/>
                    </a:lnTo>
                    <a:lnTo>
                      <a:pt x="0" y="1487"/>
                    </a:lnTo>
                    <a:lnTo>
                      <a:pt x="1922" y="1487"/>
                    </a:lnTo>
                    <a:close/>
                  </a:path>
                </a:pathLst>
              </a:custGeom>
              <a:solidFill>
                <a:schemeClr val="accent1">
                  <a:lumMod val="20000"/>
                  <a:lumOff val="80000"/>
                  <a:alpha val="45000"/>
                </a:schemeClr>
              </a:solidFill>
              <a:ln>
                <a:noFill/>
              </a:ln>
            </p:spPr>
            <p:txBody>
              <a:bodyPr vert="horz" wrap="square" lIns="91440" tIns="45720" rIns="91440" bIns="45720" numCol="1" anchor="t" anchorCtr="0" compatLnSpc="1"/>
              <a:lstStyle/>
              <a:p>
                <a:pPr lvl="0"/>
                <a:endParaRPr lang="zh-CN" altLang="en-US"/>
              </a:p>
            </p:txBody>
          </p:sp>
          <p:sp>
            <p:nvSpPr>
              <p:cNvPr id="35" name="Freeform 5"/>
              <p:cNvSpPr/>
              <p:nvPr userDrawn="1">
                <p:custDataLst>
                  <p:tags r:id="rId11"/>
                </p:custDataLst>
              </p:nvPr>
            </p:nvSpPr>
            <p:spPr bwMode="auto">
              <a:xfrm>
                <a:off x="3184842" y="3334018"/>
                <a:ext cx="9007157" cy="3525569"/>
              </a:xfrm>
              <a:custGeom>
                <a:avLst/>
                <a:gdLst>
                  <a:gd name="T0" fmla="*/ 0 w 5710"/>
                  <a:gd name="T1" fmla="*/ 2235 h 2235"/>
                  <a:gd name="T2" fmla="*/ 1924 w 5710"/>
                  <a:gd name="T3" fmla="*/ 2235 h 2235"/>
                  <a:gd name="T4" fmla="*/ 5710 w 5710"/>
                  <a:gd name="T5" fmla="*/ 743 h 2235"/>
                  <a:gd name="T6" fmla="*/ 5710 w 5710"/>
                  <a:gd name="T7" fmla="*/ 19 h 2235"/>
                  <a:gd name="T8" fmla="*/ 5676 w 5710"/>
                  <a:gd name="T9" fmla="*/ 0 h 2235"/>
                  <a:gd name="T10" fmla="*/ 0 w 5710"/>
                  <a:gd name="T11" fmla="*/ 2235 h 2235"/>
                </a:gdLst>
                <a:ahLst/>
                <a:cxnLst>
                  <a:cxn ang="0">
                    <a:pos x="T0" y="T1"/>
                  </a:cxn>
                  <a:cxn ang="0">
                    <a:pos x="T2" y="T3"/>
                  </a:cxn>
                  <a:cxn ang="0">
                    <a:pos x="T4" y="T5"/>
                  </a:cxn>
                  <a:cxn ang="0">
                    <a:pos x="T6" y="T7"/>
                  </a:cxn>
                  <a:cxn ang="0">
                    <a:pos x="T8" y="T9"/>
                  </a:cxn>
                  <a:cxn ang="0">
                    <a:pos x="T10" y="T11"/>
                  </a:cxn>
                </a:cxnLst>
                <a:rect l="0" t="0" r="r" b="b"/>
                <a:pathLst>
                  <a:path w="5710" h="2235">
                    <a:moveTo>
                      <a:pt x="0" y="2235"/>
                    </a:moveTo>
                    <a:lnTo>
                      <a:pt x="1924" y="2235"/>
                    </a:lnTo>
                    <a:lnTo>
                      <a:pt x="5710" y="743"/>
                    </a:lnTo>
                    <a:lnTo>
                      <a:pt x="5710" y="19"/>
                    </a:lnTo>
                    <a:lnTo>
                      <a:pt x="5676" y="0"/>
                    </a:lnTo>
                    <a:lnTo>
                      <a:pt x="0" y="2235"/>
                    </a:lnTo>
                    <a:close/>
                  </a:path>
                </a:pathLst>
              </a:custGeom>
              <a:solidFill>
                <a:schemeClr val="accent2">
                  <a:alpha val="63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custDataLst>
              <p:tags r:id="rId12"/>
            </p:custDataLst>
          </p:nvPr>
        </p:nvSpPr>
        <p:spPr>
          <a:xfrm>
            <a:off x="669882" y="443234"/>
            <a:ext cx="10852237" cy="441964"/>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3"/>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14"/>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5"/>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6"/>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609600" indent="0" algn="ctr">
              <a:buNone/>
              <a:defRPr/>
            </a:lvl2pPr>
            <a:lvl3pPr marL="1219200" indent="0" algn="ctr">
              <a:buNone/>
              <a:defRPr/>
            </a:lvl3pPr>
            <a:lvl4pPr marL="1828800" indent="0" algn="ctr">
              <a:buNone/>
              <a:defRPr/>
            </a:lvl4pPr>
            <a:lvl5pPr marL="2438400" indent="0" algn="ctr">
              <a:buNone/>
              <a:defRPr/>
            </a:lvl5pPr>
            <a:lvl6pPr marL="3048000" indent="0" algn="ctr">
              <a:buNone/>
              <a:defRPr/>
            </a:lvl6pPr>
            <a:lvl7pPr marL="3657600" indent="0" algn="ctr">
              <a:buNone/>
              <a:defRPr/>
            </a:lvl7pPr>
            <a:lvl8pPr marL="4267200" indent="0" algn="ctr">
              <a:buNone/>
              <a:defRPr/>
            </a:lvl8pPr>
            <a:lvl9pPr marL="4876800" indent="0" algn="ctr">
              <a:buNone/>
              <a:defRPr/>
            </a:lvl9pPr>
          </a:lstStyle>
          <a:p>
            <a:r>
              <a:rPr lang="zh-CN" altLang="en-US" smtClean="0"/>
              <a:t>单击此处编辑母版副标题样式</a:t>
            </a:r>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lvl1pPr>
            <a:lvl2pPr marL="609600" indent="0">
              <a:buNone/>
              <a:defRPr sz="2400"/>
            </a:lvl2pPr>
            <a:lvl3pPr marL="1219200" indent="0">
              <a:buNone/>
              <a:defRPr sz="2135"/>
            </a:lvl3pPr>
            <a:lvl4pPr marL="1828800" indent="0">
              <a:buNone/>
              <a:defRPr sz="1865"/>
            </a:lvl4pPr>
            <a:lvl5pPr marL="2438400" indent="0">
              <a:buNone/>
              <a:defRPr sz="1865"/>
            </a:lvl5pPr>
            <a:lvl6pPr marL="3048000" indent="0">
              <a:buNone/>
              <a:defRPr sz="1865"/>
            </a:lvl6pPr>
            <a:lvl7pPr marL="3657600" indent="0">
              <a:buNone/>
              <a:defRPr sz="1865"/>
            </a:lvl7pPr>
            <a:lvl8pPr marL="4267200" indent="0">
              <a:buNone/>
              <a:defRPr sz="1865"/>
            </a:lvl8pPr>
            <a:lvl9pPr marL="4876800" indent="0">
              <a:buNone/>
              <a:defRPr sz="1865"/>
            </a:lvl9pPr>
          </a:lstStyle>
          <a:p>
            <a:pPr lvl="0"/>
            <a:r>
              <a:rPr lang="zh-CN" altLang="en-US" smtClean="0"/>
              <a:t>单击此处编辑母版文本样式</a:t>
            </a:r>
            <a:endParaRPr lang="zh-CN" altLang="en-US" smtClean="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6" name="Freeform 9"/>
          <p:cNvSpPr/>
          <p:nvPr>
            <p:custDataLst>
              <p:tags r:id="rId2"/>
            </p:custDataLst>
          </p:nvPr>
        </p:nvSpPr>
        <p:spPr bwMode="auto">
          <a:xfrm>
            <a:off x="9256392" y="5704904"/>
            <a:ext cx="2935608" cy="1154683"/>
          </a:xfrm>
          <a:custGeom>
            <a:avLst/>
            <a:gdLst>
              <a:gd name="T0" fmla="*/ 1861 w 1861"/>
              <a:gd name="T1" fmla="*/ 732 h 732"/>
              <a:gd name="T2" fmla="*/ 1861 w 1861"/>
              <a:gd name="T3" fmla="*/ 0 h 732"/>
              <a:gd name="T4" fmla="*/ 0 w 1861"/>
              <a:gd name="T5" fmla="*/ 732 h 732"/>
              <a:gd name="T6" fmla="*/ 1861 w 1861"/>
              <a:gd name="T7" fmla="*/ 732 h 732"/>
            </a:gdLst>
            <a:ahLst/>
            <a:cxnLst>
              <a:cxn ang="0">
                <a:pos x="T0" y="T1"/>
              </a:cxn>
              <a:cxn ang="0">
                <a:pos x="T2" y="T3"/>
              </a:cxn>
              <a:cxn ang="0">
                <a:pos x="T4" y="T5"/>
              </a:cxn>
              <a:cxn ang="0">
                <a:pos x="T6" y="T7"/>
              </a:cxn>
            </a:cxnLst>
            <a:rect l="0" t="0" r="r" b="b"/>
            <a:pathLst>
              <a:path w="1861" h="732">
                <a:moveTo>
                  <a:pt x="1861" y="732"/>
                </a:moveTo>
                <a:lnTo>
                  <a:pt x="1861" y="0"/>
                </a:lnTo>
                <a:lnTo>
                  <a:pt x="0" y="732"/>
                </a:lnTo>
                <a:lnTo>
                  <a:pt x="1861" y="732"/>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ndParaRPr>
          </a:p>
        </p:txBody>
      </p:sp>
      <p:grpSp>
        <p:nvGrpSpPr>
          <p:cNvPr id="5" name="组合 4"/>
          <p:cNvGrpSpPr/>
          <p:nvPr>
            <p:custDataLst>
              <p:tags r:id="rId3"/>
            </p:custDataLst>
          </p:nvPr>
        </p:nvGrpSpPr>
        <p:grpSpPr>
          <a:xfrm>
            <a:off x="-1589" y="-1588"/>
            <a:ext cx="4826265" cy="4034145"/>
            <a:chOff x="-1588" y="-1588"/>
            <a:chExt cx="2708276" cy="2263775"/>
          </a:xfrm>
        </p:grpSpPr>
        <p:sp>
          <p:nvSpPr>
            <p:cNvPr id="10"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11"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aseline="0">
                <a:latin typeface="微软雅黑" panose="020B0503020204020204" charset="-122"/>
              </a:endParaRPr>
            </a:p>
          </p:txBody>
        </p:sp>
        <p:sp>
          <p:nvSpPr>
            <p:cNvPr id="12"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baseline="0">
                <a:latin typeface="微软雅黑" panose="020B0503020204020204" charset="-122"/>
              </a:endParaRPr>
            </a:p>
          </p:txBody>
        </p:sp>
      </p:grpSp>
      <p:cxnSp>
        <p:nvCxnSpPr>
          <p:cNvPr id="32" name="直接连接符 31"/>
          <p:cNvCxnSpPr/>
          <p:nvPr>
            <p:custDataLst>
              <p:tags r:id="rId7"/>
            </p:custDataLst>
          </p:nvPr>
        </p:nvCxnSpPr>
        <p:spPr>
          <a:xfrm>
            <a:off x="3489325" y="4352290"/>
            <a:ext cx="52133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8"/>
            </p:custDataLst>
          </p:nvPr>
        </p:nvSpPr>
        <p:spPr>
          <a:xfrm>
            <a:off x="3489325" y="3466468"/>
            <a:ext cx="5213350" cy="816796"/>
          </a:xfrm>
        </p:spPr>
        <p:txBody>
          <a:bodyPr bIns="0" anchor="b" anchorCtr="0">
            <a:normAutofit/>
          </a:bodyPr>
          <a:lstStyle>
            <a:lvl1pPr>
              <a:lnSpc>
                <a:spcPct val="90000"/>
              </a:lnSpc>
              <a:defRPr sz="4400" b="1" u="none" strike="noStrike" kern="1200" cap="none" spc="200" normalizeH="0" baseline="0">
                <a:solidFill>
                  <a:schemeClr val="tx1">
                    <a:lumMod val="85000"/>
                    <a:lumOff val="1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9"/>
            </p:custDataLst>
          </p:nvPr>
        </p:nvSpPr>
        <p:spPr>
          <a:xfrm>
            <a:off x="3489396" y="4432300"/>
            <a:ext cx="5213208" cy="1292225"/>
          </a:xfrm>
        </p:spPr>
        <p:txBody>
          <a:bodyPr anchor="t">
            <a:normAutofit/>
          </a:bodyPr>
          <a:lstStyle>
            <a:lvl1pPr marL="0" indent="0">
              <a:lnSpc>
                <a:spcPct val="90000"/>
              </a:lnSpc>
              <a:buNone/>
              <a:defRPr sz="1800" u="none" strike="noStrike" kern="1200" cap="none" spc="200" normalizeH="0" baseline="0">
                <a:solidFill>
                  <a:schemeClr val="tx1">
                    <a:lumMod val="85000"/>
                    <a:lumOff val="15000"/>
                  </a:schemeClr>
                </a:solidFill>
                <a:uFillTx/>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9" name="日期占位符 3"/>
          <p:cNvSpPr>
            <a:spLocks noGrp="1"/>
          </p:cNvSpPr>
          <p:nvPr>
            <p:ph type="dt" sz="half" idx="10"/>
            <p:custDataLst>
              <p:tags r:id="rId10"/>
            </p:custDataLst>
          </p:nvPr>
        </p:nvSpPr>
        <p:spPr>
          <a:xfrm>
            <a:off x="879742" y="6349833"/>
            <a:ext cx="2700000" cy="316800"/>
          </a:xfrm>
        </p:spPr>
        <p:txBody>
          <a:bodyPr/>
          <a:lstStyle>
            <a:lvl1pPr>
              <a:defRPr baseline="0">
                <a:latin typeface="微软雅黑" panose="020B0503020204020204" charset="-122"/>
              </a:defRPr>
            </a:lvl1pPr>
          </a:lstStyle>
          <a:p>
            <a:fld id="{760FBDFE-C587-4B4C-A407-44438C67B59E}" type="datetimeFigureOut">
              <a:rPr lang="zh-CN" altLang="en-US" smtClean="0"/>
            </a:fld>
            <a:endParaRPr lang="zh-CN" altLang="en-US"/>
          </a:p>
        </p:txBody>
      </p:sp>
      <p:sp>
        <p:nvSpPr>
          <p:cNvPr id="13" name="页脚占位符 4"/>
          <p:cNvSpPr>
            <a:spLocks noGrp="1"/>
          </p:cNvSpPr>
          <p:nvPr>
            <p:ph type="ftr" sz="quarter" idx="11"/>
            <p:custDataLst>
              <p:tags r:id="rId11"/>
            </p:custDataLst>
          </p:nvPr>
        </p:nvSpPr>
        <p:spPr>
          <a:xfrm>
            <a:off x="4116000" y="6349833"/>
            <a:ext cx="3960000" cy="316800"/>
          </a:xfrm>
        </p:spPr>
        <p:txBody>
          <a:bodyPr/>
          <a:lstStyle>
            <a:lvl1pPr>
              <a:defRPr baseline="0">
                <a:latin typeface="微软雅黑" panose="020B0503020204020204" charset="-122"/>
              </a:defRPr>
            </a:lvl1pPr>
          </a:lstStyle>
          <a:p>
            <a:endParaRPr lang="zh-CN" altLang="en-US" dirty="0"/>
          </a:p>
        </p:txBody>
      </p:sp>
      <p:sp>
        <p:nvSpPr>
          <p:cNvPr id="14" name="灯片编号占位符 5"/>
          <p:cNvSpPr>
            <a:spLocks noGrp="1"/>
          </p:cNvSpPr>
          <p:nvPr>
            <p:ph type="sldNum" sz="quarter" idx="12"/>
            <p:custDataLst>
              <p:tags r:id="rId12"/>
            </p:custDataLst>
          </p:nvPr>
        </p:nvSpPr>
        <p:spPr>
          <a:xfrm>
            <a:off x="8610600" y="6349833"/>
            <a:ext cx="2700000" cy="316800"/>
          </a:xfrm>
        </p:spPr>
        <p:txBody>
          <a:bodyPr/>
          <a:lstStyle>
            <a:lvl1pPr>
              <a:defRPr baseline="0">
                <a:latin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18" name="组合 17"/>
          <p:cNvGrpSpPr/>
          <p:nvPr>
            <p:custDataLst>
              <p:tags r:id="rId2"/>
            </p:custDataLst>
          </p:nvPr>
        </p:nvGrpSpPr>
        <p:grpSpPr>
          <a:xfrm>
            <a:off x="-1588" y="-1588"/>
            <a:ext cx="12193588" cy="6861175"/>
            <a:chOff x="-1588" y="-1588"/>
            <a:chExt cx="12193588" cy="6861175"/>
          </a:xfrm>
        </p:grpSpPr>
        <p:grpSp>
          <p:nvGrpSpPr>
            <p:cNvPr id="19" name="组合 18"/>
            <p:cNvGrpSpPr/>
            <p:nvPr userDrawn="1">
              <p:custDataLst>
                <p:tags r:id="rId3"/>
              </p:custDataLst>
            </p:nvPr>
          </p:nvGrpSpPr>
          <p:grpSpPr>
            <a:xfrm>
              <a:off x="-1588" y="-1588"/>
              <a:ext cx="1219689" cy="1019505"/>
              <a:chOff x="-1588" y="-1588"/>
              <a:chExt cx="2708276" cy="2263775"/>
            </a:xfrm>
          </p:grpSpPr>
          <p:sp>
            <p:nvSpPr>
              <p:cNvPr id="25"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6"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37"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grpSp>
          <p:nvGrpSpPr>
            <p:cNvPr id="20" name="组合 19"/>
            <p:cNvGrpSpPr/>
            <p:nvPr userDrawn="1">
              <p:custDataLst>
                <p:tags r:id="rId7"/>
              </p:custDataLst>
            </p:nvPr>
          </p:nvGrpSpPr>
          <p:grpSpPr>
            <a:xfrm>
              <a:off x="-1" y="5840081"/>
              <a:ext cx="12192001" cy="1019506"/>
              <a:chOff x="-1" y="3334018"/>
              <a:chExt cx="12192001" cy="3525569"/>
            </a:xfrm>
          </p:grpSpPr>
          <p:sp>
            <p:nvSpPr>
              <p:cNvPr id="21" name="Freeform 6"/>
              <p:cNvSpPr/>
              <p:nvPr userDrawn="1">
                <p:custDataLst>
                  <p:tags r:id="rId8"/>
                </p:custDataLst>
              </p:nvPr>
            </p:nvSpPr>
            <p:spPr bwMode="auto">
              <a:xfrm>
                <a:off x="3277911" y="4368816"/>
                <a:ext cx="4612422" cy="2490771"/>
              </a:xfrm>
              <a:custGeom>
                <a:avLst/>
                <a:gdLst>
                  <a:gd name="T0" fmla="*/ 0 w 2924"/>
                  <a:gd name="T1" fmla="*/ 1579 h 1579"/>
                  <a:gd name="T2" fmla="*/ 1870 w 2924"/>
                  <a:gd name="T3" fmla="*/ 1579 h 1579"/>
                  <a:gd name="T4" fmla="*/ 2924 w 2924"/>
                  <a:gd name="T5" fmla="*/ 1165 h 1579"/>
                  <a:gd name="T6" fmla="*/ 912 w 2924"/>
                  <a:gd name="T7" fmla="*/ 0 h 1579"/>
                  <a:gd name="T8" fmla="*/ 0 w 2924"/>
                  <a:gd name="T9" fmla="*/ 1579 h 1579"/>
                </a:gdLst>
                <a:ahLst/>
                <a:cxnLst>
                  <a:cxn ang="0">
                    <a:pos x="T0" y="T1"/>
                  </a:cxn>
                  <a:cxn ang="0">
                    <a:pos x="T2" y="T3"/>
                  </a:cxn>
                  <a:cxn ang="0">
                    <a:pos x="T4" y="T5"/>
                  </a:cxn>
                  <a:cxn ang="0">
                    <a:pos x="T6" y="T7"/>
                  </a:cxn>
                  <a:cxn ang="0">
                    <a:pos x="T8" y="T9"/>
                  </a:cxn>
                </a:cxnLst>
                <a:rect l="0" t="0" r="r" b="b"/>
                <a:pathLst>
                  <a:path w="2924" h="1579">
                    <a:moveTo>
                      <a:pt x="0" y="1579"/>
                    </a:moveTo>
                    <a:lnTo>
                      <a:pt x="1870" y="1579"/>
                    </a:lnTo>
                    <a:lnTo>
                      <a:pt x="2924" y="1165"/>
                    </a:lnTo>
                    <a:lnTo>
                      <a:pt x="912" y="0"/>
                    </a:lnTo>
                    <a:lnTo>
                      <a:pt x="0" y="1579"/>
                    </a:lnTo>
                    <a:close/>
                  </a:path>
                </a:pathLst>
              </a:custGeom>
              <a:solidFill>
                <a:schemeClr val="accent2">
                  <a:alpha val="61000"/>
                </a:schemeClr>
              </a:solidFill>
              <a:ln>
                <a:noFill/>
              </a:ln>
            </p:spPr>
            <p:txBody>
              <a:bodyPr vert="horz" wrap="square" lIns="91440" tIns="45720" rIns="91440" bIns="45720" numCol="1" anchor="t" anchorCtr="0" compatLnSpc="1"/>
              <a:lstStyle/>
              <a:p>
                <a:endParaRPr lang="zh-CN" altLang="en-US"/>
              </a:p>
            </p:txBody>
          </p:sp>
          <p:sp>
            <p:nvSpPr>
              <p:cNvPr id="22" name="Freeform 7"/>
              <p:cNvSpPr/>
              <p:nvPr userDrawn="1">
                <p:custDataLst>
                  <p:tags r:id="rId9"/>
                </p:custDataLst>
              </p:nvPr>
            </p:nvSpPr>
            <p:spPr bwMode="auto">
              <a:xfrm>
                <a:off x="-1" y="4368816"/>
                <a:ext cx="4716532" cy="2490771"/>
              </a:xfrm>
              <a:custGeom>
                <a:avLst/>
                <a:gdLst>
                  <a:gd name="T0" fmla="*/ 0 w 2990"/>
                  <a:gd name="T1" fmla="*/ 1579 h 1579"/>
                  <a:gd name="T2" fmla="*/ 2078 w 2990"/>
                  <a:gd name="T3" fmla="*/ 1579 h 1579"/>
                  <a:gd name="T4" fmla="*/ 2990 w 2990"/>
                  <a:gd name="T5" fmla="*/ 0 h 1579"/>
                  <a:gd name="T6" fmla="*/ 0 w 2990"/>
                  <a:gd name="T7" fmla="*/ 1178 h 1579"/>
                  <a:gd name="T8" fmla="*/ 0 w 2990"/>
                  <a:gd name="T9" fmla="*/ 1579 h 1579"/>
                </a:gdLst>
                <a:ahLst/>
                <a:cxnLst>
                  <a:cxn ang="0">
                    <a:pos x="T0" y="T1"/>
                  </a:cxn>
                  <a:cxn ang="0">
                    <a:pos x="T2" y="T3"/>
                  </a:cxn>
                  <a:cxn ang="0">
                    <a:pos x="T4" y="T5"/>
                  </a:cxn>
                  <a:cxn ang="0">
                    <a:pos x="T6" y="T7"/>
                  </a:cxn>
                  <a:cxn ang="0">
                    <a:pos x="T8" y="T9"/>
                  </a:cxn>
                </a:cxnLst>
                <a:rect l="0" t="0" r="r" b="b"/>
                <a:pathLst>
                  <a:path w="2990" h="1579">
                    <a:moveTo>
                      <a:pt x="0" y="1579"/>
                    </a:moveTo>
                    <a:lnTo>
                      <a:pt x="2078" y="1579"/>
                    </a:lnTo>
                    <a:lnTo>
                      <a:pt x="2990" y="0"/>
                    </a:lnTo>
                    <a:lnTo>
                      <a:pt x="0" y="1178"/>
                    </a:lnTo>
                    <a:lnTo>
                      <a:pt x="0" y="157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3" name="Freeform 8"/>
              <p:cNvSpPr/>
              <p:nvPr userDrawn="1">
                <p:custDataLst>
                  <p:tags r:id="rId10"/>
                </p:custDataLst>
              </p:nvPr>
            </p:nvSpPr>
            <p:spPr bwMode="auto">
              <a:xfrm>
                <a:off x="6237180" y="4513940"/>
                <a:ext cx="5954820" cy="2345647"/>
              </a:xfrm>
              <a:custGeom>
                <a:avLst/>
                <a:gdLst>
                  <a:gd name="T0" fmla="*/ 1922 w 3775"/>
                  <a:gd name="T1" fmla="*/ 1487 h 1487"/>
                  <a:gd name="T2" fmla="*/ 3775 w 3775"/>
                  <a:gd name="T3" fmla="*/ 758 h 1487"/>
                  <a:gd name="T4" fmla="*/ 3775 w 3775"/>
                  <a:gd name="T5" fmla="*/ 0 h 1487"/>
                  <a:gd name="T6" fmla="*/ 0 w 3775"/>
                  <a:gd name="T7" fmla="*/ 1487 h 1487"/>
                  <a:gd name="T8" fmla="*/ 1922 w 3775"/>
                  <a:gd name="T9" fmla="*/ 1487 h 1487"/>
                </a:gdLst>
                <a:ahLst/>
                <a:cxnLst>
                  <a:cxn ang="0">
                    <a:pos x="T0" y="T1"/>
                  </a:cxn>
                  <a:cxn ang="0">
                    <a:pos x="T2" y="T3"/>
                  </a:cxn>
                  <a:cxn ang="0">
                    <a:pos x="T4" y="T5"/>
                  </a:cxn>
                  <a:cxn ang="0">
                    <a:pos x="T6" y="T7"/>
                  </a:cxn>
                  <a:cxn ang="0">
                    <a:pos x="T8" y="T9"/>
                  </a:cxn>
                </a:cxnLst>
                <a:rect l="0" t="0" r="r" b="b"/>
                <a:pathLst>
                  <a:path w="3775" h="1487">
                    <a:moveTo>
                      <a:pt x="1922" y="1487"/>
                    </a:moveTo>
                    <a:lnTo>
                      <a:pt x="3775" y="758"/>
                    </a:lnTo>
                    <a:lnTo>
                      <a:pt x="3775" y="0"/>
                    </a:lnTo>
                    <a:lnTo>
                      <a:pt x="0" y="1487"/>
                    </a:lnTo>
                    <a:lnTo>
                      <a:pt x="1922" y="1487"/>
                    </a:lnTo>
                    <a:close/>
                  </a:path>
                </a:pathLst>
              </a:custGeom>
              <a:solidFill>
                <a:schemeClr val="accent1">
                  <a:lumMod val="20000"/>
                  <a:lumOff val="80000"/>
                  <a:alpha val="45000"/>
                </a:schemeClr>
              </a:solidFill>
              <a:ln>
                <a:noFill/>
              </a:ln>
            </p:spPr>
            <p:txBody>
              <a:bodyPr vert="horz" wrap="square" lIns="91440" tIns="45720" rIns="91440" bIns="45720" numCol="1" anchor="t" anchorCtr="0" compatLnSpc="1"/>
              <a:lstStyle/>
              <a:p>
                <a:pPr lvl="0"/>
                <a:endParaRPr lang="zh-CN" altLang="en-US"/>
              </a:p>
            </p:txBody>
          </p:sp>
          <p:sp>
            <p:nvSpPr>
              <p:cNvPr id="24" name="Freeform 5"/>
              <p:cNvSpPr/>
              <p:nvPr userDrawn="1">
                <p:custDataLst>
                  <p:tags r:id="rId11"/>
                </p:custDataLst>
              </p:nvPr>
            </p:nvSpPr>
            <p:spPr bwMode="auto">
              <a:xfrm>
                <a:off x="3184842" y="3334018"/>
                <a:ext cx="9007157" cy="3525569"/>
              </a:xfrm>
              <a:custGeom>
                <a:avLst/>
                <a:gdLst>
                  <a:gd name="T0" fmla="*/ 0 w 5710"/>
                  <a:gd name="T1" fmla="*/ 2235 h 2235"/>
                  <a:gd name="T2" fmla="*/ 1924 w 5710"/>
                  <a:gd name="T3" fmla="*/ 2235 h 2235"/>
                  <a:gd name="T4" fmla="*/ 5710 w 5710"/>
                  <a:gd name="T5" fmla="*/ 743 h 2235"/>
                  <a:gd name="T6" fmla="*/ 5710 w 5710"/>
                  <a:gd name="T7" fmla="*/ 19 h 2235"/>
                  <a:gd name="T8" fmla="*/ 5676 w 5710"/>
                  <a:gd name="T9" fmla="*/ 0 h 2235"/>
                  <a:gd name="T10" fmla="*/ 0 w 5710"/>
                  <a:gd name="T11" fmla="*/ 2235 h 2235"/>
                </a:gdLst>
                <a:ahLst/>
                <a:cxnLst>
                  <a:cxn ang="0">
                    <a:pos x="T0" y="T1"/>
                  </a:cxn>
                  <a:cxn ang="0">
                    <a:pos x="T2" y="T3"/>
                  </a:cxn>
                  <a:cxn ang="0">
                    <a:pos x="T4" y="T5"/>
                  </a:cxn>
                  <a:cxn ang="0">
                    <a:pos x="T6" y="T7"/>
                  </a:cxn>
                  <a:cxn ang="0">
                    <a:pos x="T8" y="T9"/>
                  </a:cxn>
                  <a:cxn ang="0">
                    <a:pos x="T10" y="T11"/>
                  </a:cxn>
                </a:cxnLst>
                <a:rect l="0" t="0" r="r" b="b"/>
                <a:pathLst>
                  <a:path w="5710" h="2235">
                    <a:moveTo>
                      <a:pt x="0" y="2235"/>
                    </a:moveTo>
                    <a:lnTo>
                      <a:pt x="1924" y="2235"/>
                    </a:lnTo>
                    <a:lnTo>
                      <a:pt x="5710" y="743"/>
                    </a:lnTo>
                    <a:lnTo>
                      <a:pt x="5710" y="19"/>
                    </a:lnTo>
                    <a:lnTo>
                      <a:pt x="5676" y="0"/>
                    </a:lnTo>
                    <a:lnTo>
                      <a:pt x="0" y="2235"/>
                    </a:lnTo>
                    <a:close/>
                  </a:path>
                </a:pathLst>
              </a:custGeom>
              <a:solidFill>
                <a:schemeClr val="accent2">
                  <a:alpha val="63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custDataLst>
              <p:tags r:id="rId1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1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4"/>
            </p:custDataLst>
          </p:nvPr>
        </p:nvSpPr>
        <p:spPr>
          <a:xfrm>
            <a:off x="6238877" y="952508"/>
            <a:ext cx="5283242" cy="5388907"/>
          </a:xfrm>
        </p:spPr>
        <p:txBody>
          <a:bodyPr>
            <a:noAutofit/>
          </a:bodyPr>
          <a:lstStyle>
            <a:lvl1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a:defRPr sz="160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5"/>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6"/>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7"/>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20" name="组合 19"/>
          <p:cNvGrpSpPr/>
          <p:nvPr>
            <p:custDataLst>
              <p:tags r:id="rId2"/>
            </p:custDataLst>
          </p:nvPr>
        </p:nvGrpSpPr>
        <p:grpSpPr>
          <a:xfrm>
            <a:off x="-1588" y="-1588"/>
            <a:ext cx="12193588" cy="6861175"/>
            <a:chOff x="-1588" y="-1588"/>
            <a:chExt cx="12193588" cy="6861175"/>
          </a:xfrm>
        </p:grpSpPr>
        <p:grpSp>
          <p:nvGrpSpPr>
            <p:cNvPr id="21" name="组合 20"/>
            <p:cNvGrpSpPr/>
            <p:nvPr userDrawn="1">
              <p:custDataLst>
                <p:tags r:id="rId3"/>
              </p:custDataLst>
            </p:nvPr>
          </p:nvGrpSpPr>
          <p:grpSpPr>
            <a:xfrm>
              <a:off x="-1588" y="-1588"/>
              <a:ext cx="1219689" cy="1019505"/>
              <a:chOff x="-1588" y="-1588"/>
              <a:chExt cx="2708276" cy="2263775"/>
            </a:xfrm>
          </p:grpSpPr>
          <p:sp>
            <p:nvSpPr>
              <p:cNvPr id="37" name="Freeform 10"/>
              <p:cNvSpPr/>
              <p:nvPr>
                <p:custDataLst>
                  <p:tags r:id="rId4"/>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8" name="Freeform 11"/>
              <p:cNvSpPr/>
              <p:nvPr>
                <p:custDataLst>
                  <p:tags r:id="rId5"/>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p>
            </p:txBody>
          </p:sp>
          <p:sp>
            <p:nvSpPr>
              <p:cNvPr id="39" name="Freeform 12"/>
              <p:cNvSpPr/>
              <p:nvPr>
                <p:custDataLst>
                  <p:tags r:id="rId6"/>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grpSp>
          <p:nvGrpSpPr>
            <p:cNvPr id="32" name="组合 31"/>
            <p:cNvGrpSpPr/>
            <p:nvPr userDrawn="1">
              <p:custDataLst>
                <p:tags r:id="rId7"/>
              </p:custDataLst>
            </p:nvPr>
          </p:nvGrpSpPr>
          <p:grpSpPr>
            <a:xfrm>
              <a:off x="-1" y="5840081"/>
              <a:ext cx="12192001" cy="1019506"/>
              <a:chOff x="-1" y="3334018"/>
              <a:chExt cx="12192001" cy="3525569"/>
            </a:xfrm>
          </p:grpSpPr>
          <p:sp>
            <p:nvSpPr>
              <p:cNvPr id="33" name="Freeform 6"/>
              <p:cNvSpPr/>
              <p:nvPr userDrawn="1">
                <p:custDataLst>
                  <p:tags r:id="rId8"/>
                </p:custDataLst>
              </p:nvPr>
            </p:nvSpPr>
            <p:spPr bwMode="auto">
              <a:xfrm>
                <a:off x="3277911" y="4368816"/>
                <a:ext cx="4612422" cy="2490771"/>
              </a:xfrm>
              <a:custGeom>
                <a:avLst/>
                <a:gdLst>
                  <a:gd name="T0" fmla="*/ 0 w 2924"/>
                  <a:gd name="T1" fmla="*/ 1579 h 1579"/>
                  <a:gd name="T2" fmla="*/ 1870 w 2924"/>
                  <a:gd name="T3" fmla="*/ 1579 h 1579"/>
                  <a:gd name="T4" fmla="*/ 2924 w 2924"/>
                  <a:gd name="T5" fmla="*/ 1165 h 1579"/>
                  <a:gd name="T6" fmla="*/ 912 w 2924"/>
                  <a:gd name="T7" fmla="*/ 0 h 1579"/>
                  <a:gd name="T8" fmla="*/ 0 w 2924"/>
                  <a:gd name="T9" fmla="*/ 1579 h 1579"/>
                </a:gdLst>
                <a:ahLst/>
                <a:cxnLst>
                  <a:cxn ang="0">
                    <a:pos x="T0" y="T1"/>
                  </a:cxn>
                  <a:cxn ang="0">
                    <a:pos x="T2" y="T3"/>
                  </a:cxn>
                  <a:cxn ang="0">
                    <a:pos x="T4" y="T5"/>
                  </a:cxn>
                  <a:cxn ang="0">
                    <a:pos x="T6" y="T7"/>
                  </a:cxn>
                  <a:cxn ang="0">
                    <a:pos x="T8" y="T9"/>
                  </a:cxn>
                </a:cxnLst>
                <a:rect l="0" t="0" r="r" b="b"/>
                <a:pathLst>
                  <a:path w="2924" h="1579">
                    <a:moveTo>
                      <a:pt x="0" y="1579"/>
                    </a:moveTo>
                    <a:lnTo>
                      <a:pt x="1870" y="1579"/>
                    </a:lnTo>
                    <a:lnTo>
                      <a:pt x="2924" y="1165"/>
                    </a:lnTo>
                    <a:lnTo>
                      <a:pt x="912" y="0"/>
                    </a:lnTo>
                    <a:lnTo>
                      <a:pt x="0" y="1579"/>
                    </a:lnTo>
                    <a:close/>
                  </a:path>
                </a:pathLst>
              </a:custGeom>
              <a:solidFill>
                <a:schemeClr val="accent2">
                  <a:alpha val="61000"/>
                </a:schemeClr>
              </a:solidFill>
              <a:ln>
                <a:noFill/>
              </a:ln>
            </p:spPr>
            <p:txBody>
              <a:bodyPr vert="horz" wrap="square" lIns="91440" tIns="45720" rIns="91440" bIns="45720" numCol="1" anchor="t" anchorCtr="0" compatLnSpc="1"/>
              <a:lstStyle/>
              <a:p>
                <a:endParaRPr lang="zh-CN" altLang="en-US"/>
              </a:p>
            </p:txBody>
          </p:sp>
          <p:sp>
            <p:nvSpPr>
              <p:cNvPr id="34" name="Freeform 7"/>
              <p:cNvSpPr/>
              <p:nvPr userDrawn="1">
                <p:custDataLst>
                  <p:tags r:id="rId9"/>
                </p:custDataLst>
              </p:nvPr>
            </p:nvSpPr>
            <p:spPr bwMode="auto">
              <a:xfrm>
                <a:off x="-1" y="4368816"/>
                <a:ext cx="4716532" cy="2490771"/>
              </a:xfrm>
              <a:custGeom>
                <a:avLst/>
                <a:gdLst>
                  <a:gd name="T0" fmla="*/ 0 w 2990"/>
                  <a:gd name="T1" fmla="*/ 1579 h 1579"/>
                  <a:gd name="T2" fmla="*/ 2078 w 2990"/>
                  <a:gd name="T3" fmla="*/ 1579 h 1579"/>
                  <a:gd name="T4" fmla="*/ 2990 w 2990"/>
                  <a:gd name="T5" fmla="*/ 0 h 1579"/>
                  <a:gd name="T6" fmla="*/ 0 w 2990"/>
                  <a:gd name="T7" fmla="*/ 1178 h 1579"/>
                  <a:gd name="T8" fmla="*/ 0 w 2990"/>
                  <a:gd name="T9" fmla="*/ 1579 h 1579"/>
                </a:gdLst>
                <a:ahLst/>
                <a:cxnLst>
                  <a:cxn ang="0">
                    <a:pos x="T0" y="T1"/>
                  </a:cxn>
                  <a:cxn ang="0">
                    <a:pos x="T2" y="T3"/>
                  </a:cxn>
                  <a:cxn ang="0">
                    <a:pos x="T4" y="T5"/>
                  </a:cxn>
                  <a:cxn ang="0">
                    <a:pos x="T6" y="T7"/>
                  </a:cxn>
                  <a:cxn ang="0">
                    <a:pos x="T8" y="T9"/>
                  </a:cxn>
                </a:cxnLst>
                <a:rect l="0" t="0" r="r" b="b"/>
                <a:pathLst>
                  <a:path w="2990" h="1579">
                    <a:moveTo>
                      <a:pt x="0" y="1579"/>
                    </a:moveTo>
                    <a:lnTo>
                      <a:pt x="2078" y="1579"/>
                    </a:lnTo>
                    <a:lnTo>
                      <a:pt x="2990" y="0"/>
                    </a:lnTo>
                    <a:lnTo>
                      <a:pt x="0" y="1178"/>
                    </a:lnTo>
                    <a:lnTo>
                      <a:pt x="0" y="1579"/>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5" name="Freeform 8"/>
              <p:cNvSpPr/>
              <p:nvPr userDrawn="1">
                <p:custDataLst>
                  <p:tags r:id="rId10"/>
                </p:custDataLst>
              </p:nvPr>
            </p:nvSpPr>
            <p:spPr bwMode="auto">
              <a:xfrm>
                <a:off x="6237180" y="4513940"/>
                <a:ext cx="5954820" cy="2345647"/>
              </a:xfrm>
              <a:custGeom>
                <a:avLst/>
                <a:gdLst>
                  <a:gd name="T0" fmla="*/ 1922 w 3775"/>
                  <a:gd name="T1" fmla="*/ 1487 h 1487"/>
                  <a:gd name="T2" fmla="*/ 3775 w 3775"/>
                  <a:gd name="T3" fmla="*/ 758 h 1487"/>
                  <a:gd name="T4" fmla="*/ 3775 w 3775"/>
                  <a:gd name="T5" fmla="*/ 0 h 1487"/>
                  <a:gd name="T6" fmla="*/ 0 w 3775"/>
                  <a:gd name="T7" fmla="*/ 1487 h 1487"/>
                  <a:gd name="T8" fmla="*/ 1922 w 3775"/>
                  <a:gd name="T9" fmla="*/ 1487 h 1487"/>
                </a:gdLst>
                <a:ahLst/>
                <a:cxnLst>
                  <a:cxn ang="0">
                    <a:pos x="T0" y="T1"/>
                  </a:cxn>
                  <a:cxn ang="0">
                    <a:pos x="T2" y="T3"/>
                  </a:cxn>
                  <a:cxn ang="0">
                    <a:pos x="T4" y="T5"/>
                  </a:cxn>
                  <a:cxn ang="0">
                    <a:pos x="T6" y="T7"/>
                  </a:cxn>
                  <a:cxn ang="0">
                    <a:pos x="T8" y="T9"/>
                  </a:cxn>
                </a:cxnLst>
                <a:rect l="0" t="0" r="r" b="b"/>
                <a:pathLst>
                  <a:path w="3775" h="1487">
                    <a:moveTo>
                      <a:pt x="1922" y="1487"/>
                    </a:moveTo>
                    <a:lnTo>
                      <a:pt x="3775" y="758"/>
                    </a:lnTo>
                    <a:lnTo>
                      <a:pt x="3775" y="0"/>
                    </a:lnTo>
                    <a:lnTo>
                      <a:pt x="0" y="1487"/>
                    </a:lnTo>
                    <a:lnTo>
                      <a:pt x="1922" y="1487"/>
                    </a:lnTo>
                    <a:close/>
                  </a:path>
                </a:pathLst>
              </a:custGeom>
              <a:solidFill>
                <a:schemeClr val="accent1">
                  <a:lumMod val="20000"/>
                  <a:lumOff val="80000"/>
                  <a:alpha val="45000"/>
                </a:schemeClr>
              </a:solidFill>
              <a:ln>
                <a:noFill/>
              </a:ln>
            </p:spPr>
            <p:txBody>
              <a:bodyPr vert="horz" wrap="square" lIns="91440" tIns="45720" rIns="91440" bIns="45720" numCol="1" anchor="t" anchorCtr="0" compatLnSpc="1"/>
              <a:lstStyle/>
              <a:p>
                <a:pPr lvl="0"/>
                <a:endParaRPr lang="zh-CN" altLang="en-US"/>
              </a:p>
            </p:txBody>
          </p:sp>
          <p:sp>
            <p:nvSpPr>
              <p:cNvPr id="36" name="Freeform 5"/>
              <p:cNvSpPr/>
              <p:nvPr userDrawn="1">
                <p:custDataLst>
                  <p:tags r:id="rId11"/>
                </p:custDataLst>
              </p:nvPr>
            </p:nvSpPr>
            <p:spPr bwMode="auto">
              <a:xfrm>
                <a:off x="3184842" y="3334018"/>
                <a:ext cx="9007157" cy="3525569"/>
              </a:xfrm>
              <a:custGeom>
                <a:avLst/>
                <a:gdLst>
                  <a:gd name="T0" fmla="*/ 0 w 5710"/>
                  <a:gd name="T1" fmla="*/ 2235 h 2235"/>
                  <a:gd name="T2" fmla="*/ 1924 w 5710"/>
                  <a:gd name="T3" fmla="*/ 2235 h 2235"/>
                  <a:gd name="T4" fmla="*/ 5710 w 5710"/>
                  <a:gd name="T5" fmla="*/ 743 h 2235"/>
                  <a:gd name="T6" fmla="*/ 5710 w 5710"/>
                  <a:gd name="T7" fmla="*/ 19 h 2235"/>
                  <a:gd name="T8" fmla="*/ 5676 w 5710"/>
                  <a:gd name="T9" fmla="*/ 0 h 2235"/>
                  <a:gd name="T10" fmla="*/ 0 w 5710"/>
                  <a:gd name="T11" fmla="*/ 2235 h 2235"/>
                </a:gdLst>
                <a:ahLst/>
                <a:cxnLst>
                  <a:cxn ang="0">
                    <a:pos x="T0" y="T1"/>
                  </a:cxn>
                  <a:cxn ang="0">
                    <a:pos x="T2" y="T3"/>
                  </a:cxn>
                  <a:cxn ang="0">
                    <a:pos x="T4" y="T5"/>
                  </a:cxn>
                  <a:cxn ang="0">
                    <a:pos x="T6" y="T7"/>
                  </a:cxn>
                  <a:cxn ang="0">
                    <a:pos x="T8" y="T9"/>
                  </a:cxn>
                  <a:cxn ang="0">
                    <a:pos x="T10" y="T11"/>
                  </a:cxn>
                </a:cxnLst>
                <a:rect l="0" t="0" r="r" b="b"/>
                <a:pathLst>
                  <a:path w="5710" h="2235">
                    <a:moveTo>
                      <a:pt x="0" y="2235"/>
                    </a:moveTo>
                    <a:lnTo>
                      <a:pt x="1924" y="2235"/>
                    </a:lnTo>
                    <a:lnTo>
                      <a:pt x="5710" y="743"/>
                    </a:lnTo>
                    <a:lnTo>
                      <a:pt x="5710" y="19"/>
                    </a:lnTo>
                    <a:lnTo>
                      <a:pt x="5676" y="0"/>
                    </a:lnTo>
                    <a:lnTo>
                      <a:pt x="0" y="2235"/>
                    </a:lnTo>
                    <a:close/>
                  </a:path>
                </a:pathLst>
              </a:custGeom>
              <a:solidFill>
                <a:schemeClr val="accent2">
                  <a:alpha val="63000"/>
                </a:schemeClr>
              </a:solidFill>
              <a:ln>
                <a:noFill/>
              </a:ln>
            </p:spPr>
            <p:txBody>
              <a:bodyPr vert="horz" wrap="square" lIns="91440" tIns="45720" rIns="91440" bIns="45720" numCol="1" anchor="t" anchorCtr="0" compatLnSpc="1"/>
              <a:lstStyle/>
              <a:p>
                <a:endParaRPr lang="zh-CN" altLang="en-US"/>
              </a:p>
            </p:txBody>
          </p:sp>
        </p:grpSp>
      </p:grpSp>
      <p:sp>
        <p:nvSpPr>
          <p:cNvPr id="2" name="标题 1"/>
          <p:cNvSpPr>
            <a:spLocks noGrp="1"/>
          </p:cNvSpPr>
          <p:nvPr>
            <p:ph type="title"/>
            <p:custDataLst>
              <p:tags r:id="rId1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1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7"/>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8"/>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9"/>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1588" y="-1588"/>
            <a:ext cx="943697" cy="788811"/>
            <a:chOff x="-1588" y="-1588"/>
            <a:chExt cx="2708276" cy="2263775"/>
          </a:xfrm>
        </p:grpSpPr>
        <p:sp>
          <p:nvSpPr>
            <p:cNvPr id="7" name="Freeform 10"/>
            <p:cNvSpPr/>
            <p:nvPr>
              <p:custDataLst>
                <p:tags r:id="rId3"/>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8" name="Freeform 11"/>
            <p:cNvSpPr/>
            <p:nvPr>
              <p:custDataLst>
                <p:tags r:id="rId4"/>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9" name="Freeform 12"/>
            <p:cNvSpPr/>
            <p:nvPr>
              <p:custDataLst>
                <p:tags r:id="rId5"/>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nvGrpSpPr>
          <p:cNvPr id="10" name="组合 9"/>
          <p:cNvGrpSpPr/>
          <p:nvPr>
            <p:custDataLst>
              <p:tags r:id="rId6"/>
            </p:custDataLst>
          </p:nvPr>
        </p:nvGrpSpPr>
        <p:grpSpPr>
          <a:xfrm flipH="1" flipV="1">
            <a:off x="11248303" y="6069189"/>
            <a:ext cx="943697" cy="788811"/>
            <a:chOff x="-1588" y="-1588"/>
            <a:chExt cx="2708276" cy="2263775"/>
          </a:xfrm>
        </p:grpSpPr>
        <p:sp>
          <p:nvSpPr>
            <p:cNvPr id="11" name="Freeform 10"/>
            <p:cNvSpPr/>
            <p:nvPr>
              <p:custDataLst>
                <p:tags r:id="rId7"/>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2" name="Freeform 11"/>
            <p:cNvSpPr/>
            <p:nvPr>
              <p:custDataLst>
                <p:tags r:id="rId8"/>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3" name="Freeform 12"/>
            <p:cNvSpPr/>
            <p:nvPr>
              <p:custDataLst>
                <p:tags r:id="rId9"/>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10"/>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1"/>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3"/>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1588" y="-1588"/>
            <a:ext cx="943697" cy="788811"/>
            <a:chOff x="-1588" y="-1588"/>
            <a:chExt cx="2708276" cy="2263775"/>
          </a:xfrm>
        </p:grpSpPr>
        <p:sp>
          <p:nvSpPr>
            <p:cNvPr id="9" name="Freeform 10"/>
            <p:cNvSpPr/>
            <p:nvPr>
              <p:custDataLst>
                <p:tags r:id="rId3"/>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0" name="Freeform 11"/>
            <p:cNvSpPr/>
            <p:nvPr>
              <p:custDataLst>
                <p:tags r:id="rId4"/>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1" name="Freeform 12"/>
            <p:cNvSpPr/>
            <p:nvPr>
              <p:custDataLst>
                <p:tags r:id="rId5"/>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grpSp>
        <p:nvGrpSpPr>
          <p:cNvPr id="12" name="组合 11"/>
          <p:cNvGrpSpPr/>
          <p:nvPr>
            <p:custDataLst>
              <p:tags r:id="rId6"/>
            </p:custDataLst>
          </p:nvPr>
        </p:nvGrpSpPr>
        <p:grpSpPr>
          <a:xfrm flipH="1" flipV="1">
            <a:off x="11248303" y="6069189"/>
            <a:ext cx="943697" cy="788811"/>
            <a:chOff x="-1588" y="-1588"/>
            <a:chExt cx="2708276" cy="2263775"/>
          </a:xfrm>
        </p:grpSpPr>
        <p:sp>
          <p:nvSpPr>
            <p:cNvPr id="13" name="Freeform 10"/>
            <p:cNvSpPr/>
            <p:nvPr>
              <p:custDataLst>
                <p:tags r:id="rId7"/>
              </p:custDataLst>
            </p:nvPr>
          </p:nvSpPr>
          <p:spPr bwMode="auto">
            <a:xfrm>
              <a:off x="-1588" y="-1588"/>
              <a:ext cx="1801813" cy="2263775"/>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4" name="Freeform 11"/>
            <p:cNvSpPr/>
            <p:nvPr>
              <p:custDataLst>
                <p:tags r:id="rId8"/>
              </p:custDataLst>
            </p:nvPr>
          </p:nvSpPr>
          <p:spPr bwMode="auto">
            <a:xfrm>
              <a:off x="890588" y="-1588"/>
              <a:ext cx="909638" cy="1141413"/>
            </a:xfrm>
            <a:custGeom>
              <a:avLst/>
              <a:gdLst>
                <a:gd name="T0" fmla="*/ 573 w 573"/>
                <a:gd name="T1" fmla="*/ 719 h 719"/>
                <a:gd name="T2" fmla="*/ 0 w 573"/>
                <a:gd name="T3" fmla="*/ 719 h 719"/>
                <a:gd name="T4" fmla="*/ 573 w 573"/>
                <a:gd name="T5" fmla="*/ 0 h 719"/>
                <a:gd name="T6" fmla="*/ 573 w 573"/>
                <a:gd name="T7" fmla="*/ 719 h 719"/>
              </a:gdLst>
              <a:ahLst/>
              <a:cxnLst>
                <a:cxn ang="0">
                  <a:pos x="T0" y="T1"/>
                </a:cxn>
                <a:cxn ang="0">
                  <a:pos x="T2" y="T3"/>
                </a:cxn>
                <a:cxn ang="0">
                  <a:pos x="T4" y="T5"/>
                </a:cxn>
                <a:cxn ang="0">
                  <a:pos x="T6" y="T7"/>
                </a:cxn>
              </a:cxnLst>
              <a:rect l="0" t="0" r="r" b="b"/>
              <a:pathLst>
                <a:path w="573" h="719">
                  <a:moveTo>
                    <a:pt x="573" y="719"/>
                  </a:moveTo>
                  <a:lnTo>
                    <a:pt x="0" y="719"/>
                  </a:lnTo>
                  <a:lnTo>
                    <a:pt x="573" y="0"/>
                  </a:lnTo>
                  <a:lnTo>
                    <a:pt x="573" y="719"/>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15" name="Freeform 12"/>
            <p:cNvSpPr/>
            <p:nvPr>
              <p:custDataLst>
                <p:tags r:id="rId9"/>
              </p:custDataLst>
            </p:nvPr>
          </p:nvSpPr>
          <p:spPr bwMode="auto">
            <a:xfrm>
              <a:off x="1800225" y="-1588"/>
              <a:ext cx="906463" cy="1141413"/>
            </a:xfrm>
            <a:custGeom>
              <a:avLst/>
              <a:gdLst>
                <a:gd name="T0" fmla="*/ 0 w 571"/>
                <a:gd name="T1" fmla="*/ 0 h 719"/>
                <a:gd name="T2" fmla="*/ 571 w 571"/>
                <a:gd name="T3" fmla="*/ 0 h 719"/>
                <a:gd name="T4" fmla="*/ 0 w 571"/>
                <a:gd name="T5" fmla="*/ 719 h 719"/>
                <a:gd name="T6" fmla="*/ 0 w 571"/>
                <a:gd name="T7" fmla="*/ 0 h 719"/>
              </a:gdLst>
              <a:ahLst/>
              <a:cxnLst>
                <a:cxn ang="0">
                  <a:pos x="T0" y="T1"/>
                </a:cxn>
                <a:cxn ang="0">
                  <a:pos x="T2" y="T3"/>
                </a:cxn>
                <a:cxn ang="0">
                  <a:pos x="T4" y="T5"/>
                </a:cxn>
                <a:cxn ang="0">
                  <a:pos x="T6" y="T7"/>
                </a:cxn>
              </a:cxnLst>
              <a:rect l="0" t="0" r="r" b="b"/>
              <a:pathLst>
                <a:path w="571" h="719">
                  <a:moveTo>
                    <a:pt x="0" y="0"/>
                  </a:moveTo>
                  <a:lnTo>
                    <a:pt x="571" y="0"/>
                  </a:lnTo>
                  <a:lnTo>
                    <a:pt x="0" y="719"/>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grpSp>
      <p:sp>
        <p:nvSpPr>
          <p:cNvPr id="2" name="标题 1"/>
          <p:cNvSpPr>
            <a:spLocks noGrp="1"/>
          </p:cNvSpPr>
          <p:nvPr>
            <p:ph type="title"/>
            <p:custDataLst>
              <p:tags r:id="rId10"/>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11"/>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微软雅黑" panose="020B0503020204020204" charset="-122"/>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12"/>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3"/>
            </p:custDataLst>
          </p:nvPr>
        </p:nvSpPr>
        <p:spPr/>
        <p:txBody>
          <a:bodyPr/>
          <a:lstStyle>
            <a:lvl1pPr>
              <a:defRPr baseline="0">
                <a:latin typeface="微软雅黑" panose="020B0503020204020204" charset="-122"/>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4"/>
            </p:custDataLst>
          </p:nvPr>
        </p:nvSpPr>
        <p:spPr/>
        <p:txBody>
          <a:bodyPr/>
          <a:lstStyle>
            <a:lvl1pPr>
              <a:defRPr baseline="0">
                <a:latin typeface="微软雅黑" panose="020B0503020204020204" charset="-122"/>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5"/>
            </p:custDataLst>
          </p:nvPr>
        </p:nvSpPr>
        <p:spPr/>
        <p:txBody>
          <a:bodyPr/>
          <a:lstStyle>
            <a:lvl1pPr>
              <a:defRPr baseline="0">
                <a:latin typeface="微软雅黑" panose="020B0503020204020204" charset="-122"/>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tx2"/>
        </a:solidFill>
        <a:effectLst/>
      </p:bgPr>
    </p:bg>
    <p:spTree>
      <p:nvGrpSpPr>
        <p:cNvPr id="1" name=""/>
        <p:cNvGrpSpPr/>
        <p:nvPr/>
      </p:nvGrpSpPr>
      <p:grpSpPr>
        <a:xfrm>
          <a:off x="0" y="0"/>
          <a:ext cx="0" cy="0"/>
          <a:chOff x="0" y="0"/>
          <a:chExt cx="0" cy="0"/>
        </a:xfrm>
      </p:grpSpPr>
      <p:grpSp>
        <p:nvGrpSpPr>
          <p:cNvPr id="17" name="组合 16"/>
          <p:cNvGrpSpPr/>
          <p:nvPr>
            <p:custDataLst>
              <p:tags r:id="rId2"/>
            </p:custDataLst>
          </p:nvPr>
        </p:nvGrpSpPr>
        <p:grpSpPr>
          <a:xfrm>
            <a:off x="-1588" y="-1587"/>
            <a:ext cx="12193588" cy="6861007"/>
            <a:chOff x="-1588" y="-1587"/>
            <a:chExt cx="12193588" cy="6861007"/>
          </a:xfrm>
        </p:grpSpPr>
        <p:sp>
          <p:nvSpPr>
            <p:cNvPr id="18" name="矩形 17"/>
            <p:cNvSpPr/>
            <p:nvPr userDrawn="1">
              <p:custDataLst>
                <p:tags r:id="rId3"/>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0">
                <a:solidFill>
                  <a:schemeClr val="tx1">
                    <a:lumMod val="85000"/>
                    <a:lumOff val="15000"/>
                  </a:schemeClr>
                </a:solidFill>
                <a:latin typeface="微软雅黑" panose="020B0503020204020204" charset="-122"/>
                <a:ea typeface="微软雅黑" panose="020B0503020204020204" charset="-122"/>
              </a:endParaRPr>
            </a:p>
          </p:txBody>
        </p:sp>
        <p:grpSp>
          <p:nvGrpSpPr>
            <p:cNvPr id="19" name="组合 18"/>
            <p:cNvGrpSpPr/>
            <p:nvPr userDrawn="1"/>
          </p:nvGrpSpPr>
          <p:grpSpPr>
            <a:xfrm>
              <a:off x="-1588" y="-1587"/>
              <a:ext cx="1498522" cy="1250788"/>
              <a:chOff x="-1588" y="-1587"/>
              <a:chExt cx="1498522" cy="1250788"/>
            </a:xfrm>
          </p:grpSpPr>
          <p:sp>
            <p:nvSpPr>
              <p:cNvPr id="34" name="Freeform 10"/>
              <p:cNvSpPr/>
              <p:nvPr>
                <p:custDataLst>
                  <p:tags r:id="rId4"/>
                </p:custDataLst>
              </p:nvPr>
            </p:nvSpPr>
            <p:spPr bwMode="auto">
              <a:xfrm>
                <a:off x="-1588" y="-1587"/>
                <a:ext cx="995543" cy="1250788"/>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35" name="任意多边形: 形状 34"/>
              <p:cNvSpPr/>
              <p:nvPr>
                <p:custDataLst>
                  <p:tags r:id="rId5"/>
                </p:custDataLst>
              </p:nvPr>
            </p:nvSpPr>
            <p:spPr bwMode="auto">
              <a:xfrm>
                <a:off x="742657" y="-1587"/>
                <a:ext cx="502596" cy="316915"/>
              </a:xfrm>
              <a:custGeom>
                <a:avLst/>
                <a:gdLst>
                  <a:gd name="connsiteX0" fmla="*/ 252562 w 502596"/>
                  <a:gd name="connsiteY0" fmla="*/ 0 h 316915"/>
                  <a:gd name="connsiteX1" fmla="*/ 502596 w 502596"/>
                  <a:gd name="connsiteY1" fmla="*/ 0 h 316915"/>
                  <a:gd name="connsiteX2" fmla="*/ 502596 w 502596"/>
                  <a:gd name="connsiteY2" fmla="*/ 316915 h 316915"/>
                  <a:gd name="connsiteX3" fmla="*/ 0 w 502596"/>
                  <a:gd name="connsiteY3" fmla="*/ 316915 h 316915"/>
                </a:gdLst>
                <a:ahLst/>
                <a:cxnLst>
                  <a:cxn ang="0">
                    <a:pos x="connsiteX0" y="connsiteY0"/>
                  </a:cxn>
                  <a:cxn ang="0">
                    <a:pos x="connsiteX1" y="connsiteY1"/>
                  </a:cxn>
                  <a:cxn ang="0">
                    <a:pos x="connsiteX2" y="connsiteY2"/>
                  </a:cxn>
                  <a:cxn ang="0">
                    <a:pos x="connsiteX3" y="connsiteY3"/>
                  </a:cxn>
                </a:cxnLst>
                <a:rect l="l" t="t" r="r" b="b"/>
                <a:pathLst>
                  <a:path w="502596" h="316915">
                    <a:moveTo>
                      <a:pt x="252562" y="0"/>
                    </a:moveTo>
                    <a:lnTo>
                      <a:pt x="502596" y="0"/>
                    </a:lnTo>
                    <a:lnTo>
                      <a:pt x="502596" y="316915"/>
                    </a:lnTo>
                    <a:lnTo>
                      <a:pt x="0" y="316915"/>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36" name="任意多边形: 形状 35"/>
              <p:cNvSpPr/>
              <p:nvPr>
                <p:custDataLst>
                  <p:tags r:id="rId6"/>
                </p:custDataLst>
              </p:nvPr>
            </p:nvSpPr>
            <p:spPr bwMode="auto">
              <a:xfrm>
                <a:off x="1245253" y="-1587"/>
                <a:ext cx="251681" cy="316915"/>
              </a:xfrm>
              <a:custGeom>
                <a:avLst/>
                <a:gdLst>
                  <a:gd name="connsiteX0" fmla="*/ 0 w 251681"/>
                  <a:gd name="connsiteY0" fmla="*/ 0 h 316915"/>
                  <a:gd name="connsiteX1" fmla="*/ 251681 w 251681"/>
                  <a:gd name="connsiteY1" fmla="*/ 0 h 316915"/>
                  <a:gd name="connsiteX2" fmla="*/ 0 w 251681"/>
                  <a:gd name="connsiteY2" fmla="*/ 316915 h 316915"/>
                </a:gdLst>
                <a:ahLst/>
                <a:cxnLst>
                  <a:cxn ang="0">
                    <a:pos x="connsiteX0" y="connsiteY0"/>
                  </a:cxn>
                  <a:cxn ang="0">
                    <a:pos x="connsiteX1" y="connsiteY1"/>
                  </a:cxn>
                  <a:cxn ang="0">
                    <a:pos x="connsiteX2" y="connsiteY2"/>
                  </a:cxn>
                </a:cxnLst>
                <a:rect l="l" t="t" r="r" b="b"/>
                <a:pathLst>
                  <a:path w="251681" h="316915">
                    <a:moveTo>
                      <a:pt x="0" y="0"/>
                    </a:moveTo>
                    <a:lnTo>
                      <a:pt x="251681" y="0"/>
                    </a:lnTo>
                    <a:lnTo>
                      <a:pt x="0" y="316915"/>
                    </a:ln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grpSp>
          <p:nvGrpSpPr>
            <p:cNvPr id="20" name="组合 19"/>
            <p:cNvGrpSpPr/>
            <p:nvPr userDrawn="1"/>
          </p:nvGrpSpPr>
          <p:grpSpPr>
            <a:xfrm>
              <a:off x="10694607" y="5608632"/>
              <a:ext cx="1497393" cy="1250788"/>
              <a:chOff x="10694607" y="5608632"/>
              <a:chExt cx="1497393" cy="1250788"/>
            </a:xfrm>
          </p:grpSpPr>
          <p:sp>
            <p:nvSpPr>
              <p:cNvPr id="31" name="Freeform 10"/>
              <p:cNvSpPr/>
              <p:nvPr>
                <p:custDataLst>
                  <p:tags r:id="rId7"/>
                </p:custDataLst>
              </p:nvPr>
            </p:nvSpPr>
            <p:spPr bwMode="auto">
              <a:xfrm rot="10800000">
                <a:off x="11196457" y="5608632"/>
                <a:ext cx="995543" cy="1250788"/>
              </a:xfrm>
              <a:custGeom>
                <a:avLst/>
                <a:gdLst>
                  <a:gd name="T0" fmla="*/ 0 w 1135"/>
                  <a:gd name="T1" fmla="*/ 0 h 1426"/>
                  <a:gd name="T2" fmla="*/ 1135 w 1135"/>
                  <a:gd name="T3" fmla="*/ 0 h 1426"/>
                  <a:gd name="T4" fmla="*/ 0 w 1135"/>
                  <a:gd name="T5" fmla="*/ 1426 h 1426"/>
                  <a:gd name="T6" fmla="*/ 0 w 1135"/>
                  <a:gd name="T7" fmla="*/ 0 h 1426"/>
                </a:gdLst>
                <a:ahLst/>
                <a:cxnLst>
                  <a:cxn ang="0">
                    <a:pos x="T0" y="T1"/>
                  </a:cxn>
                  <a:cxn ang="0">
                    <a:pos x="T2" y="T3"/>
                  </a:cxn>
                  <a:cxn ang="0">
                    <a:pos x="T4" y="T5"/>
                  </a:cxn>
                  <a:cxn ang="0">
                    <a:pos x="T6" y="T7"/>
                  </a:cxn>
                </a:cxnLst>
                <a:rect l="0" t="0" r="r" b="b"/>
                <a:pathLst>
                  <a:path w="1135" h="1426">
                    <a:moveTo>
                      <a:pt x="0" y="0"/>
                    </a:moveTo>
                    <a:lnTo>
                      <a:pt x="1135" y="0"/>
                    </a:lnTo>
                    <a:lnTo>
                      <a:pt x="0" y="1426"/>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baseline="0">
                  <a:latin typeface="微软雅黑" panose="020B0503020204020204" charset="-122"/>
                  <a:ea typeface="微软雅黑" panose="020B0503020204020204" charset="-122"/>
                </a:endParaRPr>
              </a:p>
            </p:txBody>
          </p:sp>
          <p:sp>
            <p:nvSpPr>
              <p:cNvPr id="32" name="任意多边形: 形状 31"/>
              <p:cNvSpPr/>
              <p:nvPr>
                <p:custDataLst>
                  <p:tags r:id="rId8"/>
                </p:custDataLst>
              </p:nvPr>
            </p:nvSpPr>
            <p:spPr bwMode="auto">
              <a:xfrm rot="10800000">
                <a:off x="10945159" y="6542505"/>
                <a:ext cx="502596" cy="315495"/>
              </a:xfrm>
              <a:custGeom>
                <a:avLst/>
                <a:gdLst>
                  <a:gd name="connsiteX0" fmla="*/ 502596 w 502596"/>
                  <a:gd name="connsiteY0" fmla="*/ 315495 h 315495"/>
                  <a:gd name="connsiteX1" fmla="*/ 0 w 502596"/>
                  <a:gd name="connsiteY1" fmla="*/ 315495 h 315495"/>
                  <a:gd name="connsiteX2" fmla="*/ 251431 w 502596"/>
                  <a:gd name="connsiteY2" fmla="*/ 0 h 315495"/>
                  <a:gd name="connsiteX3" fmla="*/ 502596 w 502596"/>
                  <a:gd name="connsiteY3" fmla="*/ 0 h 315495"/>
                </a:gdLst>
                <a:ahLst/>
                <a:cxnLst>
                  <a:cxn ang="0">
                    <a:pos x="connsiteX0" y="connsiteY0"/>
                  </a:cxn>
                  <a:cxn ang="0">
                    <a:pos x="connsiteX1" y="connsiteY1"/>
                  </a:cxn>
                  <a:cxn ang="0">
                    <a:pos x="connsiteX2" y="connsiteY2"/>
                  </a:cxn>
                  <a:cxn ang="0">
                    <a:pos x="connsiteX3" y="connsiteY3"/>
                  </a:cxn>
                </a:cxnLst>
                <a:rect l="l" t="t" r="r" b="b"/>
                <a:pathLst>
                  <a:path w="502596" h="315495">
                    <a:moveTo>
                      <a:pt x="502596" y="315495"/>
                    </a:moveTo>
                    <a:lnTo>
                      <a:pt x="0" y="315495"/>
                    </a:lnTo>
                    <a:lnTo>
                      <a:pt x="251431" y="0"/>
                    </a:lnTo>
                    <a:lnTo>
                      <a:pt x="502596" y="0"/>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sp>
            <p:nvSpPr>
              <p:cNvPr id="33" name="任意多边形: 形状 32"/>
              <p:cNvSpPr/>
              <p:nvPr>
                <p:custDataLst>
                  <p:tags r:id="rId9"/>
                </p:custDataLst>
              </p:nvPr>
            </p:nvSpPr>
            <p:spPr bwMode="auto">
              <a:xfrm rot="10800000">
                <a:off x="10694607" y="6542505"/>
                <a:ext cx="250553" cy="315495"/>
              </a:xfrm>
              <a:custGeom>
                <a:avLst/>
                <a:gdLst>
                  <a:gd name="connsiteX0" fmla="*/ 0 w 250553"/>
                  <a:gd name="connsiteY0" fmla="*/ 315495 h 315495"/>
                  <a:gd name="connsiteX1" fmla="*/ 0 w 250553"/>
                  <a:gd name="connsiteY1" fmla="*/ 0 h 315495"/>
                  <a:gd name="connsiteX2" fmla="*/ 250553 w 250553"/>
                  <a:gd name="connsiteY2" fmla="*/ 0 h 315495"/>
                </a:gdLst>
                <a:ahLst/>
                <a:cxnLst>
                  <a:cxn ang="0">
                    <a:pos x="connsiteX0" y="connsiteY0"/>
                  </a:cxn>
                  <a:cxn ang="0">
                    <a:pos x="connsiteX1" y="connsiteY1"/>
                  </a:cxn>
                  <a:cxn ang="0">
                    <a:pos x="connsiteX2" y="connsiteY2"/>
                  </a:cxn>
                </a:cxnLst>
                <a:rect l="l" t="t" r="r" b="b"/>
                <a:pathLst>
                  <a:path w="250553" h="315495">
                    <a:moveTo>
                      <a:pt x="0" y="315495"/>
                    </a:moveTo>
                    <a:lnTo>
                      <a:pt x="0" y="0"/>
                    </a:lnTo>
                    <a:lnTo>
                      <a:pt x="250553" y="0"/>
                    </a:ln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baseline="0">
                  <a:latin typeface="微软雅黑" panose="020B0503020204020204" charset="-122"/>
                  <a:ea typeface="微软雅黑" panose="020B0503020204020204" charset="-122"/>
                </a:endParaRPr>
              </a:p>
            </p:txBody>
          </p:sp>
        </p:grpSp>
      </p:grpSp>
      <p:sp>
        <p:nvSpPr>
          <p:cNvPr id="2" name="竖排标题 1"/>
          <p:cNvSpPr>
            <a:spLocks noGrp="1"/>
          </p:cNvSpPr>
          <p:nvPr>
            <p:ph type="title" orient="vert"/>
            <p:custDataLst>
              <p:tags r:id="rId10"/>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1"/>
            </p:custDataLst>
          </p:nvPr>
        </p:nvSpPr>
        <p:spPr>
          <a:xfrm>
            <a:off x="669925" y="952500"/>
            <a:ext cx="9828101" cy="5388907"/>
          </a:xfrm>
        </p:spPr>
        <p:txBody>
          <a:bodyPr vert="eaVert"/>
          <a:lstStyle>
            <a:lvl1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2pPr>
            <a:lvl3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3pPr>
            <a:lvl4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4pPr>
            <a:lvl5pPr indent="0" eaLnBrk="1" fontAlgn="auto" latinLnBrk="0" hangingPunct="1">
              <a:defRPr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2"/>
            </p:custDataLst>
          </p:nvPr>
        </p:nvSpPr>
        <p:spPr/>
        <p:txBody>
          <a:bodyPr/>
          <a:lstStyle>
            <a:lvl1pPr>
              <a:defRPr baseline="0">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3"/>
            </p:custDataLst>
          </p:nvPr>
        </p:nvSpPr>
        <p:spPr/>
        <p:txBody>
          <a:bodyPr/>
          <a:lstStyle>
            <a:lvl1pPr>
              <a:defRPr baseline="0">
                <a:latin typeface="微软雅黑" panose="020B0503020204020204" charset="-122"/>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4"/>
            </p:custDataLst>
          </p:nvPr>
        </p:nvSpPr>
        <p:spPr/>
        <p:txBody>
          <a:bodyPr/>
          <a:lstStyle>
            <a:lvl1pPr>
              <a:defRPr baseline="0">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tags" Target="../tags/tag249.xml"/><Relationship Id="rId24" Type="http://schemas.openxmlformats.org/officeDocument/2006/relationships/tags" Target="../tags/tag248.xml"/><Relationship Id="rId23" Type="http://schemas.openxmlformats.org/officeDocument/2006/relationships/tags" Target="../tags/tag247.xml"/><Relationship Id="rId22" Type="http://schemas.openxmlformats.org/officeDocument/2006/relationships/tags" Target="../tags/tag246.xml"/><Relationship Id="rId21" Type="http://schemas.openxmlformats.org/officeDocument/2006/relationships/tags" Target="../tags/tag245.xml"/><Relationship Id="rId20" Type="http://schemas.openxmlformats.org/officeDocument/2006/relationships/tags" Target="../tags/tag244.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lIns="90000" tIns="46800" rIns="90000" bIns="46800" rtlCol="0" anchor="t"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52508"/>
            <a:ext cx="10852237" cy="5388907"/>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tint val="75000"/>
                  </a:schemeClr>
                </a:solidFill>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tint val="75000"/>
                  </a:schemeClr>
                </a:solidFill>
                <a:latin typeface="微软雅黑" panose="020B0503020204020204" charset="-122"/>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tint val="75000"/>
                  </a:schemeClr>
                </a:solidFill>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p:nvPr>
        </p:nvSpPr>
        <p:spPr bwMode="auto">
          <a:xfrm>
            <a:off x="609601" y="274637"/>
            <a:ext cx="8439151" cy="65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smtClean="0"/>
              <a:t>国家数字复合出版系统工程项目</a:t>
            </a:r>
            <a:endParaRPr lang="zh-CN" altLang="zh-CN" smtClean="0"/>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iming>
    <p:tnLst>
      <p:par>
        <p:cTn id="1" dur="indefinite" restart="never" nodeType="tmRoot"/>
      </p:par>
    </p:tnLst>
  </p:timing>
  <p:txStyles>
    <p:titleStyle>
      <a:lvl1pPr algn="ctr" rtl="0" eaLnBrk="0" fontAlgn="base" hangingPunct="0">
        <a:spcBef>
          <a:spcPct val="0"/>
        </a:spcBef>
        <a:spcAft>
          <a:spcPct val="0"/>
        </a:spcAft>
        <a:defRPr sz="3465">
          <a:solidFill>
            <a:srgbClr val="1D5AAC"/>
          </a:solidFill>
          <a:latin typeface="+mj-lt"/>
          <a:ea typeface="+mj-ea"/>
          <a:cs typeface="+mj-cs"/>
        </a:defRPr>
      </a:lvl1pPr>
      <a:lvl2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2pPr>
      <a:lvl3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3pPr>
      <a:lvl4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4pPr>
      <a:lvl5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5pPr>
      <a:lvl6pPr marL="6096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6pPr>
      <a:lvl7pPr marL="12192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7pPr>
      <a:lvl8pPr marL="18288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8pPr>
      <a:lvl9pPr marL="24384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265">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35">
          <a:solidFill>
            <a:schemeClr val="tx1"/>
          </a:solidFill>
          <a:latin typeface="+mn-lt"/>
          <a:ea typeface="+mn-ea"/>
        </a:defRPr>
      </a:lvl2pPr>
      <a:lvl3pPr marL="1524000" indent="-3048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defRPr>
      </a:lvl3pPr>
      <a:lvl4pPr marL="21336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4pPr>
      <a:lvl5pPr marL="27432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5pPr>
      <a:lvl6pPr marL="33528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6pPr>
      <a:lvl7pPr marL="39624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7pPr>
      <a:lvl8pPr marL="45720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8pPr>
      <a:lvl9pPr marL="51816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0.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3.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4.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76.xml"/><Relationship Id="rId4" Type="http://schemas.openxmlformats.org/officeDocument/2006/relationships/image" Target="../media/image3.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275.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7.xml"/><Relationship Id="rId2" Type="http://schemas.openxmlformats.org/officeDocument/2006/relationships/image" Target="../media/image3.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8.xml"/><Relationship Id="rId2" Type="http://schemas.openxmlformats.org/officeDocument/2006/relationships/image" Target="../media/image3.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79.xml"/><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0.xml"/><Relationship Id="rId2" Type="http://schemas.openxmlformats.org/officeDocument/2006/relationships/image" Target="../media/image3.png"/><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1.xml"/><Relationship Id="rId2" Type="http://schemas.openxmlformats.org/officeDocument/2006/relationships/image" Target="../media/image3.png"/><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82.xml"/><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tags" Target="../tags/tag257.xml"/><Relationship Id="rId6" Type="http://schemas.openxmlformats.org/officeDocument/2006/relationships/tags" Target="../tags/tag256.xml"/><Relationship Id="rId5" Type="http://schemas.openxmlformats.org/officeDocument/2006/relationships/tags" Target="../tags/tag255.xml"/><Relationship Id="rId4" Type="http://schemas.openxmlformats.org/officeDocument/2006/relationships/tags" Target="../tags/tag254.xml"/><Relationship Id="rId3" Type="http://schemas.openxmlformats.org/officeDocument/2006/relationships/tags" Target="../tags/tag253.xml"/><Relationship Id="rId2" Type="http://schemas.openxmlformats.org/officeDocument/2006/relationships/tags" Target="../tags/tag252.xml"/><Relationship Id="rId12" Type="http://schemas.openxmlformats.org/officeDocument/2006/relationships/slideLayout" Target="../slideLayouts/slideLayout2.xml"/><Relationship Id="rId11" Type="http://schemas.openxmlformats.org/officeDocument/2006/relationships/tags" Target="../tags/tag260.xml"/><Relationship Id="rId10" Type="http://schemas.openxmlformats.org/officeDocument/2006/relationships/image" Target="../media/image3.png"/><Relationship Id="rId1" Type="http://schemas.openxmlformats.org/officeDocument/2006/relationships/tags" Target="../tags/tag25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3.xml"/><Relationship Id="rId2" Type="http://schemas.openxmlformats.org/officeDocument/2006/relationships/image" Target="../media/image3.png"/><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84.xml"/><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5.xml"/><Relationship Id="rId2" Type="http://schemas.openxmlformats.org/officeDocument/2006/relationships/image" Target="../media/image3.png"/><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6.xml"/><Relationship Id="rId2" Type="http://schemas.openxmlformats.org/officeDocument/2006/relationships/image" Target="../media/image3.png"/><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87.xml"/><Relationship Id="rId4" Type="http://schemas.openxmlformats.org/officeDocument/2006/relationships/image" Target="../media/image3.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88.xml"/><Relationship Id="rId5" Type="http://schemas.openxmlformats.org/officeDocument/2006/relationships/image" Target="../media/image3.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89.xml"/><Relationship Id="rId2" Type="http://schemas.openxmlformats.org/officeDocument/2006/relationships/image" Target="../media/image3.png"/><Relationship Id="rId1" Type="http://schemas.openxmlformats.org/officeDocument/2006/relationships/image" Target="../media/image34.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91.xml"/><Relationship Id="rId4" Type="http://schemas.openxmlformats.org/officeDocument/2006/relationships/image" Target="../media/image3.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tags" Target="../tags/tag290.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92.xml"/><Relationship Id="rId2" Type="http://schemas.openxmlformats.org/officeDocument/2006/relationships/image" Target="../media/image3.png"/><Relationship Id="rId1" Type="http://schemas.openxmlformats.org/officeDocument/2006/relationships/image" Target="../media/image37.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93.xml"/><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1.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4.xml"/><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95.xml"/><Relationship Id="rId2" Type="http://schemas.openxmlformats.org/officeDocument/2006/relationships/image" Target="../media/image3.png"/><Relationship Id="rId1"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6.xml"/><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97.xml"/><Relationship Id="rId2" Type="http://schemas.openxmlformats.org/officeDocument/2006/relationships/image" Target="../media/image3.png"/><Relationship Id="rId1" Type="http://schemas.openxmlformats.org/officeDocument/2006/relationships/image" Target="../media/image41.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98.xml"/><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image" Target="../media/image42.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99.xml"/><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image" Target="../media/image44.pn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00.xml"/><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image" Target="../media/image46.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01.xml"/><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02.xml"/><Relationship Id="rId4" Type="http://schemas.openxmlformats.org/officeDocument/2006/relationships/image" Target="../media/image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03.xml"/><Relationship Id="rId2" Type="http://schemas.openxmlformats.org/officeDocument/2006/relationships/image" Target="../media/image3.png"/><Relationship Id="rId1" Type="http://schemas.openxmlformats.org/officeDocument/2006/relationships/image" Target="../media/image53.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04.xml"/><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image" Target="../media/image54.png"/></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05.xml"/><Relationship Id="rId4" Type="http://schemas.openxmlformats.org/officeDocument/2006/relationships/image" Target="../media/image3.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6.xml"/><Relationship Id="rId2" Type="http://schemas.openxmlformats.org/officeDocument/2006/relationships/tags" Target="../tags/tag306.xml"/><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png"/><Relationship Id="rId1" Type="http://schemas.openxmlformats.org/officeDocument/2006/relationships/image" Target="../media/image61.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image" Target="../media/image62.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image" Target="../media/image64.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3.png"/><Relationship Id="rId2" Type="http://schemas.openxmlformats.org/officeDocument/2006/relationships/image" Target="../media/image67.png"/><Relationship Id="rId1"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7.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tags" Target="../tags/tag26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8.xml"/><Relationship Id="rId1" Type="http://schemas.openxmlformats.org/officeDocument/2006/relationships/image" Target="../media/image3.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image" Target="../media/image68.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71.png"/><Relationship Id="rId1" Type="http://schemas.openxmlformats.org/officeDocument/2006/relationships/image" Target="../media/image70.png"/></Relationships>
</file>

<file path=ppt/slides/_rels/slide53.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tags" Target="../tags/tag309.xml"/><Relationship Id="rId7" Type="http://schemas.openxmlformats.org/officeDocument/2006/relationships/image" Target="../media/image3.png"/><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54.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310.xml"/><Relationship Id="rId4" Type="http://schemas.openxmlformats.org/officeDocument/2006/relationships/image" Target="../media/image3.png"/><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11.xml"/><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5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1.png"/><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9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6.png"/><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98.png"/><Relationship Id="rId1" Type="http://schemas.openxmlformats.org/officeDocument/2006/relationships/image" Target="../media/image97.png"/></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12.xml"/><Relationship Id="rId3" Type="http://schemas.openxmlformats.org/officeDocument/2006/relationships/image" Target="../media/image3.png"/><Relationship Id="rId2" Type="http://schemas.openxmlformats.org/officeDocument/2006/relationships/image" Target="../media/image100.png"/><Relationship Id="rId1" Type="http://schemas.openxmlformats.org/officeDocument/2006/relationships/image" Target="../media/image99.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1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101.png"/><Relationship Id="rId1" Type="http://schemas.openxmlformats.org/officeDocument/2006/relationships/tags" Target="../tags/tag31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63.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tags" Target="../tags/tag265.xml"/><Relationship Id="rId11" Type="http://schemas.openxmlformats.org/officeDocument/2006/relationships/slideLayout" Target="../slideLayouts/slideLayout2.xml"/><Relationship Id="rId10" Type="http://schemas.openxmlformats.org/officeDocument/2006/relationships/tags" Target="../tags/tag270.xml"/><Relationship Id="rId1" Type="http://schemas.openxmlformats.org/officeDocument/2006/relationships/tags" Target="../tags/tag264.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72.xml"/><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tags" Target="../tags/tag2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 name="标题 49"/>
          <p:cNvSpPr>
            <a:spLocks noGrp="1"/>
          </p:cNvSpPr>
          <p:nvPr>
            <p:ph type="ctrTitle"/>
          </p:nvPr>
        </p:nvSpPr>
        <p:spPr>
          <a:xfrm>
            <a:off x="60325" y="1379220"/>
            <a:ext cx="8374380" cy="1852295"/>
          </a:xfrm>
        </p:spPr>
        <p:txBody>
          <a:bodyPr>
            <a:normAutofit/>
          </a:bodyPr>
          <a:p>
            <a:r>
              <a:rPr lang="zh-CN" altLang="en-US" sz="4400">
                <a:solidFill>
                  <a:schemeClr val="accent1">
                    <a:lumMod val="75000"/>
                  </a:schemeClr>
                </a:solidFill>
              </a:rPr>
              <a:t>巧用中国知网 助力论文写作</a:t>
            </a:r>
            <a:endParaRPr lang="zh-CN" altLang="en-US" sz="4400">
              <a:solidFill>
                <a:schemeClr val="accent1">
                  <a:lumMod val="75000"/>
                </a:schemeClr>
              </a:solidFill>
            </a:endParaRPr>
          </a:p>
        </p:txBody>
      </p:sp>
      <p:sp>
        <p:nvSpPr>
          <p:cNvPr id="52" name="副标题 51"/>
          <p:cNvSpPr>
            <a:spLocks noGrp="1"/>
          </p:cNvSpPr>
          <p:nvPr>
            <p:ph type="subTitle" idx="1"/>
          </p:nvPr>
        </p:nvSpPr>
        <p:spPr>
          <a:xfrm>
            <a:off x="60259" y="3822928"/>
            <a:ext cx="5331375" cy="684650"/>
          </a:xfrm>
        </p:spPr>
        <p:txBody>
          <a:bodyPr>
            <a:noAutofit/>
          </a:bodyPr>
          <a:p>
            <a:pPr algn="ctr"/>
            <a:r>
              <a:rPr lang="zh-CN" altLang="en-US" sz="1900"/>
              <a:t>同方知网（北京）技术有限公司</a:t>
            </a:r>
            <a:endParaRPr lang="zh-CN" altLang="en-US" sz="1900"/>
          </a:p>
          <a:p>
            <a:pPr algn="ctr"/>
            <a:r>
              <a:rPr lang="zh-CN" altLang="en-US" sz="1900"/>
              <a:t>安徽分公司</a:t>
            </a:r>
            <a:endParaRPr lang="zh-CN" altLang="en-US" sz="1900"/>
          </a:p>
          <a:p>
            <a:pPr algn="ctr"/>
            <a:r>
              <a:rPr lang="zh-CN" altLang="en-US" sz="1900"/>
              <a:t>培训师：胡琪琳</a:t>
            </a:r>
            <a:endParaRPr lang="zh-CN" altLang="en-US" sz="1000"/>
          </a:p>
        </p:txBody>
      </p:sp>
      <p:pic>
        <p:nvPicPr>
          <p:cNvPr id="10" name="图片 9" descr="微信图片_20200226153904"/>
          <p:cNvPicPr>
            <a:picLocks noChangeAspect="1"/>
          </p:cNvPicPr>
          <p:nvPr/>
        </p:nvPicPr>
        <p:blipFill>
          <a:blip r:embed="rId1"/>
          <a:stretch>
            <a:fillRect/>
          </a:stretch>
        </p:blipFill>
        <p:spPr>
          <a:xfrm>
            <a:off x="10226675" y="321945"/>
            <a:ext cx="1567815" cy="534670"/>
          </a:xfrm>
          <a:prstGeom prst="rect">
            <a:avLst/>
          </a:prstGeom>
        </p:spPr>
      </p:pic>
      <p:sp>
        <p:nvSpPr>
          <p:cNvPr id="2" name="文本框 1"/>
          <p:cNvSpPr txBox="1"/>
          <p:nvPr/>
        </p:nvSpPr>
        <p:spPr>
          <a:xfrm>
            <a:off x="10309225" y="6349365"/>
            <a:ext cx="1402715" cy="368300"/>
          </a:xfrm>
          <a:prstGeom prst="rect">
            <a:avLst/>
          </a:prstGeom>
          <a:noFill/>
        </p:spPr>
        <p:txBody>
          <a:bodyPr wrap="square" rtlCol="0">
            <a:spAutoFit/>
          </a:bodyPr>
          <a:p>
            <a:r>
              <a:rPr lang="en-US" altLang="zh-CN"/>
              <a:t>2020.3</a:t>
            </a:r>
            <a:endParaRPr lang="en-US" altLang="zh-CN"/>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椭圆 3"/>
          <p:cNvSpPr/>
          <p:nvPr/>
        </p:nvSpPr>
        <p:spPr>
          <a:xfrm>
            <a:off x="3558540" y="2494280"/>
            <a:ext cx="1393190" cy="1282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923030" y="2843530"/>
            <a:ext cx="1028700" cy="583565"/>
          </a:xfrm>
          <a:prstGeom prst="rect">
            <a:avLst/>
          </a:prstGeom>
          <a:noFill/>
        </p:spPr>
        <p:txBody>
          <a:bodyPr wrap="square" rtlCol="0">
            <a:spAutoFit/>
          </a:bodyPr>
          <a:p>
            <a:r>
              <a:rPr lang="en-US" altLang="zh-CN" sz="3200" i="1">
                <a:solidFill>
                  <a:schemeClr val="bg1"/>
                </a:solidFill>
              </a:rPr>
              <a:t>02</a:t>
            </a:r>
            <a:endParaRPr lang="en-US" altLang="zh-CN" sz="3200" i="1">
              <a:solidFill>
                <a:schemeClr val="bg1"/>
              </a:solidFill>
            </a:endParaRPr>
          </a:p>
        </p:txBody>
      </p:sp>
      <p:sp>
        <p:nvSpPr>
          <p:cNvPr id="6" name="文本框 5"/>
          <p:cNvSpPr txBox="1"/>
          <p:nvPr/>
        </p:nvSpPr>
        <p:spPr>
          <a:xfrm>
            <a:off x="5452110" y="2843530"/>
            <a:ext cx="3831590" cy="583565"/>
          </a:xfrm>
          <a:prstGeom prst="rect">
            <a:avLst/>
          </a:prstGeom>
          <a:noFill/>
        </p:spPr>
        <p:txBody>
          <a:bodyPr wrap="square" rtlCol="0">
            <a:spAutoFit/>
          </a:bodyPr>
          <a:p>
            <a:r>
              <a:rPr lang="zh-CN" altLang="en-US" sz="3200">
                <a:solidFill>
                  <a:schemeClr val="accent1"/>
                </a:solidFill>
              </a:rPr>
              <a:t>论文写作</a:t>
            </a:r>
            <a:endParaRPr lang="zh-CN" altLang="en-US" sz="3200">
              <a:solidFill>
                <a:schemeClr val="accent1"/>
              </a:solidFill>
            </a:endParaRPr>
          </a:p>
        </p:txBody>
      </p:sp>
      <p:pic>
        <p:nvPicPr>
          <p:cNvPr id="10" name="图片 9" descr="微信图片_20200226153904"/>
          <p:cNvPicPr>
            <a:picLocks noChangeAspect="1"/>
          </p:cNvPicPr>
          <p:nvPr/>
        </p:nvPicPr>
        <p:blipFill>
          <a:blip r:embed="rId1"/>
          <a:stretch>
            <a:fillRect/>
          </a:stretch>
        </p:blipFill>
        <p:spPr>
          <a:xfrm>
            <a:off x="10226675" y="321945"/>
            <a:ext cx="1567815" cy="534670"/>
          </a:xfrm>
          <a:prstGeom prst="rect">
            <a:avLst/>
          </a:prstGeom>
        </p:spPr>
      </p:pic>
    </p:spTree>
    <p:custDataLst>
      <p:tags r:id="rId2"/>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33419" y="3139088"/>
            <a:ext cx="2087391" cy="1064520"/>
            <a:chOff x="755576" y="2354316"/>
            <a:chExt cx="1565543" cy="798390"/>
          </a:xfrm>
        </p:grpSpPr>
        <p:sp>
          <p:nvSpPr>
            <p:cNvPr id="16" name="AutoShape 15"/>
            <p:cNvSpPr>
              <a:spLocks noChangeArrowheads="1"/>
            </p:cNvSpPr>
            <p:nvPr/>
          </p:nvSpPr>
          <p:spPr bwMode="auto">
            <a:xfrm>
              <a:off x="755576" y="2354316"/>
              <a:ext cx="1565543" cy="798390"/>
            </a:xfrm>
            <a:prstGeom prst="homePlate">
              <a:avLst>
                <a:gd name="adj" fmla="val 33678"/>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charset="-122"/>
                <a:ea typeface="微软雅黑" panose="020B0503020204020204" charset="-122"/>
              </a:endParaRPr>
            </a:p>
          </p:txBody>
        </p:sp>
        <p:sp>
          <p:nvSpPr>
            <p:cNvPr id="11" name="WordArt 20"/>
            <p:cNvSpPr>
              <a:spLocks noChangeArrowheads="1" noChangeShapeType="1"/>
            </p:cNvSpPr>
            <p:nvPr/>
          </p:nvSpPr>
          <p:spPr bwMode="auto">
            <a:xfrm>
              <a:off x="895276" y="2591806"/>
              <a:ext cx="1137920" cy="323850"/>
            </a:xfrm>
            <a:prstGeom prst="rect">
              <a:avLst/>
            </a:prstGeom>
            <a:extLst>
              <a:ext uri="{AF507438-7753-43E0-B8FC-AC1667EBCBE1}">
                <a14:hiddenEffects xmlns:a14="http://schemas.microsoft.com/office/drawing/2010/main">
                  <a:effectLst/>
                </a14:hiddenEffects>
              </a:ext>
            </a:extLst>
          </p:spPr>
          <p:txBody>
            <a:bodyPr wrap="none" fromWordArt="1"/>
            <a:lstStyle/>
            <a:p>
              <a:pPr algn="ctr">
                <a:defRPr/>
              </a:pPr>
              <a:r>
                <a:rPr lang="zh-CN" altLang="en-US" sz="1865" b="1" kern="0" dirty="0">
                  <a:ln w="9525" cmpd="sng">
                    <a:noFill/>
                    <a:round/>
                  </a:ln>
                  <a:solidFill>
                    <a:schemeClr val="bg1"/>
                  </a:solidFill>
                  <a:latin typeface="微软雅黑" panose="020B0503020204020204" charset="-122"/>
                  <a:ea typeface="微软雅黑" panose="020B0503020204020204" charset="-122"/>
                </a:rPr>
                <a:t>科研选题</a:t>
              </a:r>
              <a:endParaRPr lang="zh-CN" altLang="en-US" sz="1865" b="1" kern="0" dirty="0">
                <a:ln w="9525" cmpd="sng">
                  <a:noFill/>
                  <a:round/>
                </a:ln>
                <a:solidFill>
                  <a:schemeClr val="bg1"/>
                </a:solidFill>
                <a:latin typeface="微软雅黑" panose="020B0503020204020204" charset="-122"/>
                <a:ea typeface="微软雅黑" panose="020B0503020204020204" charset="-122"/>
              </a:endParaRPr>
            </a:p>
          </p:txBody>
        </p:sp>
      </p:grpSp>
      <p:grpSp>
        <p:nvGrpSpPr>
          <p:cNvPr id="4" name="组合 3"/>
          <p:cNvGrpSpPr/>
          <p:nvPr/>
        </p:nvGrpSpPr>
        <p:grpSpPr>
          <a:xfrm>
            <a:off x="2239996" y="3139088"/>
            <a:ext cx="2087391" cy="1064520"/>
            <a:chOff x="2147342" y="2354316"/>
            <a:chExt cx="1565543" cy="798390"/>
          </a:xfrm>
        </p:grpSpPr>
        <p:sp>
          <p:nvSpPr>
            <p:cNvPr id="17" name="AutoShape 16"/>
            <p:cNvSpPr>
              <a:spLocks noChangeArrowheads="1"/>
            </p:cNvSpPr>
            <p:nvPr/>
          </p:nvSpPr>
          <p:spPr bwMode="auto">
            <a:xfrm>
              <a:off x="2147342"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charset="-122"/>
                <a:ea typeface="微软雅黑" panose="020B0503020204020204" charset="-122"/>
              </a:endParaRPr>
            </a:p>
          </p:txBody>
        </p:sp>
        <p:sp>
          <p:nvSpPr>
            <p:cNvPr id="12" name="WordArt 21"/>
            <p:cNvSpPr>
              <a:spLocks noChangeArrowheads="1" noChangeShapeType="1"/>
            </p:cNvSpPr>
            <p:nvPr/>
          </p:nvSpPr>
          <p:spPr bwMode="auto">
            <a:xfrm>
              <a:off x="2648610" y="2591511"/>
              <a:ext cx="864000" cy="32400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lstStyle/>
            <a:p>
              <a:pPr algn="ctr" defTabSz="685800"/>
              <a:r>
                <a:rPr lang="zh-CN" altLang="en-US" sz="1865" b="1" dirty="0">
                  <a:solidFill>
                    <a:schemeClr val="bg1"/>
                  </a:solidFill>
                  <a:latin typeface="微软雅黑" panose="020B0503020204020204" charset="-122"/>
                  <a:ea typeface="微软雅黑" panose="020B0503020204020204" charset="-122"/>
                </a:rPr>
                <a:t>资源获取</a:t>
              </a:r>
              <a:endParaRPr lang="zh-CN" altLang="en-US" sz="1865" b="1" dirty="0">
                <a:solidFill>
                  <a:schemeClr val="bg1"/>
                </a:solidFill>
                <a:latin typeface="微软雅黑" panose="020B0503020204020204" charset="-122"/>
                <a:ea typeface="微软雅黑" panose="020B0503020204020204" charset="-122"/>
              </a:endParaRPr>
            </a:p>
          </p:txBody>
        </p:sp>
      </p:grpSp>
      <p:grpSp>
        <p:nvGrpSpPr>
          <p:cNvPr id="21" name="组合 20"/>
          <p:cNvGrpSpPr/>
          <p:nvPr/>
        </p:nvGrpSpPr>
        <p:grpSpPr>
          <a:xfrm>
            <a:off x="4046552" y="3139088"/>
            <a:ext cx="2087391" cy="1064520"/>
            <a:chOff x="3501870" y="2354316"/>
            <a:chExt cx="1565543" cy="798390"/>
          </a:xfrm>
        </p:grpSpPr>
        <p:sp>
          <p:nvSpPr>
            <p:cNvPr id="18" name="AutoShape 17"/>
            <p:cNvSpPr>
              <a:spLocks noChangeArrowheads="1"/>
            </p:cNvSpPr>
            <p:nvPr/>
          </p:nvSpPr>
          <p:spPr bwMode="auto">
            <a:xfrm>
              <a:off x="3501870" y="2354316"/>
              <a:ext cx="1565543" cy="798390"/>
            </a:xfrm>
            <a:prstGeom prst="chevron">
              <a:avLst>
                <a:gd name="adj" fmla="val 33678"/>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charset="-122"/>
                <a:ea typeface="微软雅黑" panose="020B0503020204020204" charset="-122"/>
              </a:endParaRPr>
            </a:p>
          </p:txBody>
        </p:sp>
        <p:sp>
          <p:nvSpPr>
            <p:cNvPr id="13" name="WordArt 22"/>
            <p:cNvSpPr>
              <a:spLocks noChangeArrowheads="1" noChangeShapeType="1"/>
            </p:cNvSpPr>
            <p:nvPr/>
          </p:nvSpPr>
          <p:spPr bwMode="auto">
            <a:xfrm>
              <a:off x="4016296" y="2591511"/>
              <a:ext cx="864000" cy="324000"/>
            </a:xfrm>
            <a:prstGeom prst="rect">
              <a:avLst/>
            </a:prstGeom>
            <a:extLst>
              <a:ext uri="{AF507438-7753-43E0-B8FC-AC1667EBCBE1}">
                <a14:hiddenEffects xmlns:a14="http://schemas.microsoft.com/office/drawing/2010/main">
                  <a:effectLst/>
                </a14:hiddenEffects>
              </a:ext>
            </a:extLst>
          </p:spPr>
          <p:txBody>
            <a:bodyPr wrap="none" fromWordArt="1"/>
            <a:lstStyle/>
            <a:p>
              <a:pPr algn="ctr">
                <a:defRPr/>
              </a:pPr>
              <a:r>
                <a:rPr lang="zh-CN" altLang="en-US" sz="1865" b="1" kern="0" dirty="0">
                  <a:ln w="9525" cmpd="sng">
                    <a:noFill/>
                    <a:round/>
                  </a:ln>
                  <a:solidFill>
                    <a:schemeClr val="bg1"/>
                  </a:solidFill>
                  <a:latin typeface="微软雅黑" panose="020B0503020204020204" charset="-122"/>
                  <a:ea typeface="微软雅黑" panose="020B0503020204020204" charset="-122"/>
                </a:rPr>
                <a:t>论文开题</a:t>
              </a:r>
              <a:endParaRPr lang="zh-CN" altLang="en-US" sz="1865" b="1" kern="0" dirty="0">
                <a:ln w="9525" cmpd="sng">
                  <a:noFill/>
                  <a:round/>
                </a:ln>
                <a:solidFill>
                  <a:schemeClr val="bg1"/>
                </a:solidFill>
                <a:latin typeface="微软雅黑" panose="020B0503020204020204" charset="-122"/>
                <a:ea typeface="微软雅黑" panose="020B0503020204020204" charset="-122"/>
              </a:endParaRPr>
            </a:p>
          </p:txBody>
        </p:sp>
      </p:grpSp>
      <p:grpSp>
        <p:nvGrpSpPr>
          <p:cNvPr id="22" name="组合 21"/>
          <p:cNvGrpSpPr/>
          <p:nvPr/>
        </p:nvGrpSpPr>
        <p:grpSpPr>
          <a:xfrm>
            <a:off x="5853089" y="3139088"/>
            <a:ext cx="2087391" cy="1064520"/>
            <a:chOff x="4837779" y="2354316"/>
            <a:chExt cx="1565543" cy="798390"/>
          </a:xfrm>
        </p:grpSpPr>
        <p:sp>
          <p:nvSpPr>
            <p:cNvPr id="19" name="AutoShape 18"/>
            <p:cNvSpPr>
              <a:spLocks noChangeArrowheads="1"/>
            </p:cNvSpPr>
            <p:nvPr/>
          </p:nvSpPr>
          <p:spPr bwMode="auto">
            <a:xfrm>
              <a:off x="4837779"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charset="-122"/>
                <a:ea typeface="微软雅黑" panose="020B0503020204020204" charset="-122"/>
              </a:endParaRPr>
            </a:p>
          </p:txBody>
        </p:sp>
        <p:sp>
          <p:nvSpPr>
            <p:cNvPr id="14" name="WordArt 23"/>
            <p:cNvSpPr>
              <a:spLocks noChangeArrowheads="1" noChangeShapeType="1"/>
            </p:cNvSpPr>
            <p:nvPr/>
          </p:nvSpPr>
          <p:spPr bwMode="auto">
            <a:xfrm>
              <a:off x="5333227" y="2591511"/>
              <a:ext cx="864000" cy="32400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lstStyle/>
            <a:p>
              <a:pPr algn="ctr" defTabSz="685800"/>
              <a:r>
                <a:rPr lang="zh-CN" altLang="en-US" sz="1865" b="1" dirty="0">
                  <a:solidFill>
                    <a:schemeClr val="bg1"/>
                  </a:solidFill>
                  <a:latin typeface="微软雅黑" panose="020B0503020204020204" charset="-122"/>
                  <a:ea typeface="微软雅黑" panose="020B0503020204020204" charset="-122"/>
                </a:rPr>
                <a:t>文献学习</a:t>
              </a:r>
              <a:endParaRPr lang="zh-CN" altLang="en-US" sz="1865" b="1" dirty="0">
                <a:solidFill>
                  <a:schemeClr val="bg1"/>
                </a:solidFill>
                <a:latin typeface="微软雅黑" panose="020B0503020204020204" charset="-122"/>
                <a:ea typeface="微软雅黑" panose="020B0503020204020204" charset="-122"/>
              </a:endParaRPr>
            </a:p>
          </p:txBody>
        </p:sp>
      </p:grpSp>
      <p:grpSp>
        <p:nvGrpSpPr>
          <p:cNvPr id="23" name="组合 22"/>
          <p:cNvGrpSpPr/>
          <p:nvPr/>
        </p:nvGrpSpPr>
        <p:grpSpPr>
          <a:xfrm>
            <a:off x="7659616" y="3139088"/>
            <a:ext cx="2087391" cy="1064520"/>
            <a:chOff x="6175239" y="2354316"/>
            <a:chExt cx="1565543" cy="798390"/>
          </a:xfrm>
        </p:grpSpPr>
        <p:sp>
          <p:nvSpPr>
            <p:cNvPr id="20" name="AutoShape 19"/>
            <p:cNvSpPr>
              <a:spLocks noChangeArrowheads="1"/>
            </p:cNvSpPr>
            <p:nvPr/>
          </p:nvSpPr>
          <p:spPr bwMode="auto">
            <a:xfrm>
              <a:off x="6175239" y="2354316"/>
              <a:ext cx="1565543" cy="798390"/>
            </a:xfrm>
            <a:prstGeom prst="chevron">
              <a:avLst>
                <a:gd name="adj" fmla="val 33678"/>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charset="-122"/>
                <a:ea typeface="微软雅黑" panose="020B0503020204020204" charset="-122"/>
              </a:endParaRPr>
            </a:p>
          </p:txBody>
        </p:sp>
        <p:sp>
          <p:nvSpPr>
            <p:cNvPr id="15" name="WordArt 23"/>
            <p:cNvSpPr>
              <a:spLocks noChangeArrowheads="1" noChangeShapeType="1"/>
            </p:cNvSpPr>
            <p:nvPr/>
          </p:nvSpPr>
          <p:spPr bwMode="auto">
            <a:xfrm>
              <a:off x="6579343" y="2591511"/>
              <a:ext cx="864000" cy="32400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lstStyle/>
            <a:p>
              <a:pPr algn="ctr" defTabSz="685800"/>
              <a:r>
                <a:rPr lang="zh-CN" altLang="en-US" sz="1865" b="1" kern="0" dirty="0">
                  <a:ln w="9525" cmpd="sng">
                    <a:noFill/>
                    <a:round/>
                  </a:ln>
                  <a:solidFill>
                    <a:schemeClr val="bg1"/>
                  </a:solidFill>
                  <a:latin typeface="微软雅黑" panose="020B0503020204020204" charset="-122"/>
                  <a:ea typeface="微软雅黑" panose="020B0503020204020204" charset="-122"/>
                </a:rPr>
                <a:t>论文撰写</a:t>
              </a:r>
              <a:endParaRPr lang="zh-CN" altLang="en-US" sz="1865" b="1" kern="0" dirty="0">
                <a:ln w="9525" cmpd="sng">
                  <a:noFill/>
                  <a:round/>
                </a:ln>
                <a:solidFill>
                  <a:schemeClr val="bg1"/>
                </a:solidFill>
                <a:latin typeface="微软雅黑" panose="020B0503020204020204" charset="-122"/>
                <a:ea typeface="微软雅黑" panose="020B0503020204020204" charset="-122"/>
              </a:endParaRPr>
            </a:p>
          </p:txBody>
        </p:sp>
      </p:grpSp>
      <p:sp>
        <p:nvSpPr>
          <p:cNvPr id="5" name="Line 6"/>
          <p:cNvSpPr>
            <a:spLocks noChangeShapeType="1"/>
          </p:cNvSpPr>
          <p:nvPr/>
        </p:nvSpPr>
        <p:spPr bwMode="auto">
          <a:xfrm flipV="1">
            <a:off x="744336" y="1455151"/>
            <a:ext cx="0" cy="157702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charset="-122"/>
              <a:ea typeface="微软雅黑" panose="020B0503020204020204" charset="-122"/>
            </a:endParaRPr>
          </a:p>
        </p:txBody>
      </p:sp>
      <p:sp>
        <p:nvSpPr>
          <p:cNvPr id="6" name="Line 7"/>
          <p:cNvSpPr>
            <a:spLocks noChangeShapeType="1"/>
          </p:cNvSpPr>
          <p:nvPr/>
        </p:nvSpPr>
        <p:spPr bwMode="auto">
          <a:xfrm flipH="1" flipV="1">
            <a:off x="4370408" y="1455151"/>
            <a:ext cx="14575" cy="157702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charset="-122"/>
              <a:ea typeface="微软雅黑" panose="020B0503020204020204" charset="-122"/>
            </a:endParaRPr>
          </a:p>
        </p:txBody>
      </p:sp>
      <p:sp>
        <p:nvSpPr>
          <p:cNvPr id="7" name="Line 8"/>
          <p:cNvSpPr>
            <a:spLocks noChangeShapeType="1"/>
          </p:cNvSpPr>
          <p:nvPr/>
        </p:nvSpPr>
        <p:spPr bwMode="auto">
          <a:xfrm flipV="1">
            <a:off x="2546203" y="4324400"/>
            <a:ext cx="0" cy="149208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charset="-122"/>
              <a:ea typeface="微软雅黑" panose="020B0503020204020204" charset="-122"/>
            </a:endParaRPr>
          </a:p>
        </p:txBody>
      </p:sp>
      <p:sp>
        <p:nvSpPr>
          <p:cNvPr id="8" name="Line 9"/>
          <p:cNvSpPr>
            <a:spLocks noChangeShapeType="1"/>
          </p:cNvSpPr>
          <p:nvPr/>
        </p:nvSpPr>
        <p:spPr bwMode="auto">
          <a:xfrm flipV="1">
            <a:off x="6098597" y="4324428"/>
            <a:ext cx="0" cy="1492089"/>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charset="-122"/>
              <a:ea typeface="微软雅黑" panose="020B0503020204020204" charset="-122"/>
            </a:endParaRPr>
          </a:p>
        </p:txBody>
      </p:sp>
      <p:sp>
        <p:nvSpPr>
          <p:cNvPr id="36" name="TextBox 11"/>
          <p:cNvSpPr txBox="1">
            <a:spLocks noChangeArrowheads="1"/>
          </p:cNvSpPr>
          <p:nvPr/>
        </p:nvSpPr>
        <p:spPr bwMode="auto">
          <a:xfrm flipH="1">
            <a:off x="745913" y="1535007"/>
            <a:ext cx="2161540" cy="68135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明确的研究方向；</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选择创新性话题；</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p:txBody>
      </p:sp>
      <p:sp>
        <p:nvSpPr>
          <p:cNvPr id="38" name="TextBox 11"/>
          <p:cNvSpPr txBox="1">
            <a:spLocks noChangeArrowheads="1"/>
          </p:cNvSpPr>
          <p:nvPr/>
        </p:nvSpPr>
        <p:spPr bwMode="auto">
          <a:xfrm flipH="1">
            <a:off x="4473787" y="1455420"/>
            <a:ext cx="2905760" cy="156591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研究背景、目的、意义；</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文献综述——研究的理论支撑；</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核心概念的界定；</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研究设计；</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研究预期成果及成果形式。</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p:txBody>
      </p:sp>
      <p:sp>
        <p:nvSpPr>
          <p:cNvPr id="40" name="TextBox 11"/>
          <p:cNvSpPr txBox="1">
            <a:spLocks noChangeArrowheads="1"/>
          </p:cNvSpPr>
          <p:nvPr/>
        </p:nvSpPr>
        <p:spPr bwMode="auto">
          <a:xfrm flipH="1">
            <a:off x="6241627" y="4458547"/>
            <a:ext cx="3013287" cy="127127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具体实施研究设计；</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重复研究过程，避免偶然性；</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得出的结论与开题预期目标做对比。</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p:txBody>
      </p:sp>
      <p:sp>
        <p:nvSpPr>
          <p:cNvPr id="44" name="TextBox 11"/>
          <p:cNvSpPr txBox="1">
            <a:spLocks noChangeArrowheads="1"/>
          </p:cNvSpPr>
          <p:nvPr/>
        </p:nvSpPr>
        <p:spPr bwMode="auto">
          <a:xfrm flipH="1">
            <a:off x="2656840" y="4461933"/>
            <a:ext cx="2757593" cy="127127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搜集一手资料；</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关注大咖研究进展和成果；</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搜集渠道：图书馆、互联网、较流行论坛。</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p:txBody>
      </p:sp>
      <p:sp>
        <p:nvSpPr>
          <p:cNvPr id="46" name="Line 7"/>
          <p:cNvSpPr>
            <a:spLocks noChangeShapeType="1"/>
          </p:cNvSpPr>
          <p:nvPr/>
        </p:nvSpPr>
        <p:spPr bwMode="auto">
          <a:xfrm flipH="1" flipV="1">
            <a:off x="7949164" y="1455151"/>
            <a:ext cx="14575" cy="157702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charset="-122"/>
              <a:ea typeface="微软雅黑" panose="020B0503020204020204" charset="-122"/>
            </a:endParaRPr>
          </a:p>
        </p:txBody>
      </p:sp>
      <p:sp>
        <p:nvSpPr>
          <p:cNvPr id="47" name="TextBox 11"/>
          <p:cNvSpPr txBox="1">
            <a:spLocks noChangeArrowheads="1"/>
          </p:cNvSpPr>
          <p:nvPr/>
        </p:nvSpPr>
        <p:spPr bwMode="auto">
          <a:xfrm flipH="1">
            <a:off x="8127153" y="1436793"/>
            <a:ext cx="3505200" cy="156591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确定新颖的标题；</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en-US" altLang="zh-CN" sz="1600" dirty="0">
                <a:solidFill>
                  <a:schemeClr val="tx1">
                    <a:lumMod val="75000"/>
                    <a:lumOff val="25000"/>
                  </a:schemeClr>
                </a:solidFill>
                <a:latin typeface="Arial" panose="020B0604020202020204"/>
                <a:ea typeface="微软雅黑" panose="020B0503020204020204" charset="-122"/>
                <a:cs typeface="+mn-ea"/>
                <a:sym typeface="+mn-lt"/>
              </a:rPr>
              <a:t>明确中心思想</a:t>
            </a: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摘要简洁，正文具体，讨论有据，结论谨慎；</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以“懵懂”读者的视角去写作；</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p:txBody>
      </p:sp>
      <p:grpSp>
        <p:nvGrpSpPr>
          <p:cNvPr id="25" name="组合 24"/>
          <p:cNvGrpSpPr/>
          <p:nvPr/>
        </p:nvGrpSpPr>
        <p:grpSpPr>
          <a:xfrm>
            <a:off x="9444283" y="3139088"/>
            <a:ext cx="2087391" cy="1064520"/>
            <a:chOff x="2147342" y="2354316"/>
            <a:chExt cx="1565543" cy="798390"/>
          </a:xfrm>
        </p:grpSpPr>
        <p:sp>
          <p:nvSpPr>
            <p:cNvPr id="26" name="AutoShape 16"/>
            <p:cNvSpPr>
              <a:spLocks noChangeArrowheads="1"/>
            </p:cNvSpPr>
            <p:nvPr/>
          </p:nvSpPr>
          <p:spPr bwMode="auto">
            <a:xfrm>
              <a:off x="2147342"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charset="-122"/>
                <a:ea typeface="微软雅黑" panose="020B0503020204020204" charset="-122"/>
              </a:endParaRPr>
            </a:p>
          </p:txBody>
        </p:sp>
        <p:sp>
          <p:nvSpPr>
            <p:cNvPr id="27" name="WordArt 21"/>
            <p:cNvSpPr>
              <a:spLocks noChangeArrowheads="1" noChangeShapeType="1"/>
            </p:cNvSpPr>
            <p:nvPr/>
          </p:nvSpPr>
          <p:spPr bwMode="auto">
            <a:xfrm>
              <a:off x="2373402" y="2592441"/>
              <a:ext cx="1175385" cy="32385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lstStyle/>
            <a:p>
              <a:pPr algn="ctr" defTabSz="914400">
                <a:defRPr/>
              </a:pPr>
              <a:r>
                <a:rPr lang="zh-CN" altLang="en-US" sz="1865" b="1" kern="0" dirty="0">
                  <a:ln w="9525" cmpd="sng">
                    <a:noFill/>
                    <a:round/>
                  </a:ln>
                  <a:solidFill>
                    <a:schemeClr val="bg1"/>
                  </a:solidFill>
                  <a:latin typeface="微软雅黑" panose="020B0503020204020204" charset="-122"/>
                  <a:ea typeface="微软雅黑" panose="020B0503020204020204" charset="-122"/>
                </a:rPr>
                <a:t>论文投稿</a:t>
              </a:r>
              <a:endParaRPr lang="zh-CN" altLang="en-US" sz="1865" b="1" kern="0" dirty="0">
                <a:ln w="9525" cmpd="sng">
                  <a:noFill/>
                  <a:round/>
                </a:ln>
                <a:solidFill>
                  <a:schemeClr val="bg1"/>
                </a:solidFill>
                <a:latin typeface="微软雅黑" panose="020B0503020204020204" charset="-122"/>
                <a:ea typeface="微软雅黑" panose="020B0503020204020204" charset="-122"/>
              </a:endParaRPr>
            </a:p>
          </p:txBody>
        </p:sp>
      </p:grpSp>
      <p:sp>
        <p:nvSpPr>
          <p:cNvPr id="35" name="Line 9"/>
          <p:cNvSpPr>
            <a:spLocks noChangeShapeType="1"/>
          </p:cNvSpPr>
          <p:nvPr/>
        </p:nvSpPr>
        <p:spPr bwMode="auto">
          <a:xfrm flipV="1">
            <a:off x="9425151" y="4302415"/>
            <a:ext cx="0" cy="1536011"/>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charset="-122"/>
              <a:ea typeface="微软雅黑" panose="020B0503020204020204" charset="-122"/>
            </a:endParaRPr>
          </a:p>
        </p:txBody>
      </p:sp>
      <p:sp>
        <p:nvSpPr>
          <p:cNvPr id="42" name="TextBox 11"/>
          <p:cNvSpPr txBox="1">
            <a:spLocks noChangeArrowheads="1"/>
          </p:cNvSpPr>
          <p:nvPr/>
        </p:nvSpPr>
        <p:spPr bwMode="auto">
          <a:xfrm flipH="1">
            <a:off x="9528387" y="4324773"/>
            <a:ext cx="2722880" cy="186118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识别学科领域期刊；</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识别期刊学术地位；</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识别期刊影响力（因子</a:t>
            </a:r>
            <a:r>
              <a:rPr lang="en-US" altLang="zh-CN" sz="1600" dirty="0">
                <a:solidFill>
                  <a:schemeClr val="tx1">
                    <a:lumMod val="75000"/>
                    <a:lumOff val="25000"/>
                  </a:schemeClr>
                </a:solidFill>
                <a:latin typeface="Arial" panose="020B0604020202020204"/>
                <a:ea typeface="微软雅黑" panose="020B0503020204020204" charset="-122"/>
                <a:cs typeface="+mn-ea"/>
                <a:sym typeface="+mn-lt"/>
              </a:rPr>
              <a:t>);</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载文信息映射期刊容量</a:t>
            </a:r>
            <a:r>
              <a:rPr lang="en-US" altLang="zh-CN" sz="1600" dirty="0">
                <a:solidFill>
                  <a:schemeClr val="tx1">
                    <a:lumMod val="75000"/>
                    <a:lumOff val="25000"/>
                  </a:schemeClr>
                </a:solidFill>
                <a:latin typeface="Arial" panose="020B0604020202020204"/>
                <a:ea typeface="微软雅黑" panose="020B0503020204020204" charset="-122"/>
                <a:cs typeface="+mn-ea"/>
                <a:sym typeface="+mn-lt"/>
              </a:rPr>
              <a:t>;</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栏目信息映射期刊策划</a:t>
            </a:r>
            <a:r>
              <a:rPr lang="en-US" altLang="zh-CN" sz="1600" dirty="0">
                <a:solidFill>
                  <a:schemeClr val="tx1">
                    <a:lumMod val="75000"/>
                    <a:lumOff val="25000"/>
                  </a:schemeClr>
                </a:solidFill>
                <a:latin typeface="Arial" panose="020B0604020202020204"/>
                <a:ea typeface="微软雅黑" panose="020B0503020204020204" charset="-122"/>
                <a:cs typeface="+mn-ea"/>
                <a:sym typeface="+mn-lt"/>
              </a:rPr>
              <a:t>;</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期刊热点动态参考分析。</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p:txBody>
      </p:sp>
      <p:sp>
        <p:nvSpPr>
          <p:cNvPr id="31" name="文本框 30"/>
          <p:cNvSpPr txBox="1"/>
          <p:nvPr/>
        </p:nvSpPr>
        <p:spPr>
          <a:xfrm>
            <a:off x="748030" y="352425"/>
            <a:ext cx="3984625" cy="521970"/>
          </a:xfrm>
          <a:prstGeom prst="rect">
            <a:avLst/>
          </a:prstGeom>
          <a:noFill/>
        </p:spPr>
        <p:txBody>
          <a:bodyPr wrap="square" rtlCol="0">
            <a:spAutoFit/>
          </a:bodyPr>
          <a:lstStyle/>
          <a:p>
            <a:r>
              <a:rPr lang="zh-CN" altLang="en-US" sz="2800" b="1" spc="100" dirty="0">
                <a:solidFill>
                  <a:schemeClr val="accent1"/>
                </a:solidFill>
                <a:latin typeface="微软雅黑" panose="020B0503020204020204" charset="-122"/>
                <a:ea typeface="微软雅黑" panose="020B0503020204020204" charset="-122"/>
              </a:rPr>
              <a:t>论文写作整体过程分析</a:t>
            </a:r>
            <a:endParaRPr lang="zh-CN" altLang="en-US" sz="2800" b="1"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1"/>
          <a:stretch>
            <a:fillRect/>
          </a:stretch>
        </p:blipFill>
        <p:spPr>
          <a:xfrm>
            <a:off x="10226675" y="321945"/>
            <a:ext cx="1567815" cy="534670"/>
          </a:xfrm>
          <a:prstGeom prst="rect">
            <a:avLst/>
          </a:prstGeom>
        </p:spPr>
      </p:pic>
    </p:spTree>
  </p:cSld>
  <p:clrMapOvr>
    <a:masterClrMapping/>
  </p:clrMapOvr>
  <p:transition spd="slow">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1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0000">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10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0000">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14:bounceEnd="50000">
                                          <p:cBhvr additive="base">
                                            <p:cTn id="19" dur="10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0000">
                                      <p:stCondLst>
                                        <p:cond delay="1000"/>
                                      </p:stCondLst>
                                      <p:childTnLst>
                                        <p:set>
                                          <p:cBhvr>
                                            <p:cTn id="22" dur="1" fill="hold">
                                              <p:stCondLst>
                                                <p:cond delay="0"/>
                                              </p:stCondLst>
                                            </p:cTn>
                                            <p:tgtEl>
                                              <p:spTgt spid="23"/>
                                            </p:tgtEl>
                                            <p:attrNameLst>
                                              <p:attrName>style.visibility</p:attrName>
                                            </p:attrNameLst>
                                          </p:cBhvr>
                                          <p:to>
                                            <p:strVal val="visible"/>
                                          </p:to>
                                        </p:set>
                                        <p:anim calcmode="lin" valueType="num" p14:bounceEnd="50000">
                                          <p:cBhvr additive="base">
                                            <p:cTn id="23" dur="10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24" dur="10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000"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0-#ppt_w/2"/>
                                              </p:val>
                                            </p:tav>
                                            <p:tav tm="100000">
                                              <p:val>
                                                <p:strVal val="#ppt_x"/>
                                              </p:val>
                                            </p:tav>
                                          </p:tavLst>
                                        </p:anim>
                                        <p:anim calcmode="lin" valueType="num">
                                          <p:cBhvr additive="base">
                                            <p:cTn id="28" dur="10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1000"/>
                                            <p:tgtEl>
                                              <p:spTgt spid="3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1000"/>
                                            <p:tgtEl>
                                              <p:spTgt spid="4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1000"/>
                                            <p:tgtEl>
                                              <p:spTgt spid="3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1000"/>
                                            <p:tgtEl>
                                              <p:spTgt spid="4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1000"/>
                                            <p:tgtEl>
                                              <p:spTgt spid="47"/>
                                            </p:tgtEl>
                                          </p:cBhvr>
                                        </p:animEffect>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22" presetClass="entr" presetSubtype="8" fill="hold" grpId="0" nodeType="withEffect">
                                      <p:stCondLst>
                                        <p:cond delay="0"/>
                                      </p:stCondLst>
                                      <p:childTnLst>
                                        <p:set>
                                          <p:cBhvr>
                                            <p:cTn id="75" dur="1000" fill="hold">
                                              <p:stCondLst>
                                                <p:cond delay="0"/>
                                              </p:stCondLst>
                                            </p:cTn>
                                            <p:tgtEl>
                                              <p:spTgt spid="42"/>
                                            </p:tgtEl>
                                            <p:attrNameLst>
                                              <p:attrName>style.visibility</p:attrName>
                                            </p:attrNameLst>
                                          </p:cBhvr>
                                          <p:to>
                                            <p:strVal val="visible"/>
                                          </p:to>
                                        </p:set>
                                        <p:animEffect transition="in" filter="wipe(left)">
                                          <p:cBhvr>
                                            <p:cTn id="76"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36" grpId="0" bldLvl="0" animBg="1"/>
          <p:bldP spid="38" grpId="0" bldLvl="0" animBg="1"/>
          <p:bldP spid="40" grpId="0" bldLvl="0" animBg="1"/>
          <p:bldP spid="44" grpId="0" bldLvl="0" animBg="1"/>
          <p:bldP spid="46" grpId="0" bldLvl="0" animBg="1"/>
          <p:bldP spid="47" grpId="0" bldLvl="0" animBg="1"/>
          <p:bldP spid="42"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0-#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0-#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0-#ppt_w/2"/>
                                              </p:val>
                                            </p:tav>
                                            <p:tav tm="100000">
                                              <p:val>
                                                <p:strVal val="#ppt_x"/>
                                              </p:val>
                                            </p:tav>
                                          </p:tavLst>
                                        </p:anim>
                                        <p:anim calcmode="lin" valueType="num">
                                          <p:cBhvr additive="base">
                                            <p:cTn id="24" dur="10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000"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0-#ppt_w/2"/>
                                              </p:val>
                                            </p:tav>
                                            <p:tav tm="100000">
                                              <p:val>
                                                <p:strVal val="#ppt_x"/>
                                              </p:val>
                                            </p:tav>
                                          </p:tavLst>
                                        </p:anim>
                                        <p:anim calcmode="lin" valueType="num">
                                          <p:cBhvr additive="base">
                                            <p:cTn id="28" dur="10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1000"/>
                                            <p:tgtEl>
                                              <p:spTgt spid="3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1000"/>
                                            <p:tgtEl>
                                              <p:spTgt spid="4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1000"/>
                                            <p:tgtEl>
                                              <p:spTgt spid="3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1000"/>
                                            <p:tgtEl>
                                              <p:spTgt spid="4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1000"/>
                                            <p:tgtEl>
                                              <p:spTgt spid="47"/>
                                            </p:tgtEl>
                                          </p:cBhvr>
                                        </p:animEffect>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22" presetClass="entr" presetSubtype="8" fill="hold" grpId="0" nodeType="withEffect">
                                      <p:stCondLst>
                                        <p:cond delay="0"/>
                                      </p:stCondLst>
                                      <p:childTnLst>
                                        <p:set>
                                          <p:cBhvr>
                                            <p:cTn id="75" dur="1000" fill="hold">
                                              <p:stCondLst>
                                                <p:cond delay="0"/>
                                              </p:stCondLst>
                                            </p:cTn>
                                            <p:tgtEl>
                                              <p:spTgt spid="42"/>
                                            </p:tgtEl>
                                            <p:attrNameLst>
                                              <p:attrName>style.visibility</p:attrName>
                                            </p:attrNameLst>
                                          </p:cBhvr>
                                          <p:to>
                                            <p:strVal val="visible"/>
                                          </p:to>
                                        </p:set>
                                        <p:animEffect transition="in" filter="wipe(left)">
                                          <p:cBhvr>
                                            <p:cTn id="76"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36" grpId="0" bldLvl="0" animBg="1"/>
          <p:bldP spid="38" grpId="0" bldLvl="0" animBg="1"/>
          <p:bldP spid="40" grpId="0" bldLvl="0" animBg="1"/>
          <p:bldP spid="44" grpId="0" bldLvl="0" animBg="1"/>
          <p:bldP spid="46" grpId="0" bldLvl="0" animBg="1"/>
          <p:bldP spid="47" grpId="0" bldLvl="0" animBg="1"/>
          <p:bldP spid="42" grpId="0" bldLvl="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3984625"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a:t>
            </a:r>
            <a:r>
              <a:rPr lang="zh-CN" altLang="zh-CN" sz="2400" b="1" spc="100" dirty="0">
                <a:solidFill>
                  <a:schemeClr val="accent1"/>
                </a:solidFill>
                <a:latin typeface="微软雅黑" panose="020B0503020204020204" charset="-122"/>
                <a:ea typeface="微软雅黑" panose="020B0503020204020204" charset="-122"/>
              </a:rPr>
              <a:t>、科研选题</a:t>
            </a:r>
            <a:endParaRPr lang="zh-CN" altLang="zh-CN" sz="2400" b="1" spc="100" dirty="0">
              <a:solidFill>
                <a:schemeClr val="accent1"/>
              </a:solidFill>
              <a:latin typeface="微软雅黑" panose="020B0503020204020204" charset="-122"/>
              <a:ea typeface="微软雅黑" panose="020B0503020204020204" charset="-122"/>
            </a:endParaRPr>
          </a:p>
        </p:txBody>
      </p:sp>
      <p:sp>
        <p:nvSpPr>
          <p:cNvPr id="2" name="文本框 1"/>
          <p:cNvSpPr txBox="1"/>
          <p:nvPr/>
        </p:nvSpPr>
        <p:spPr>
          <a:xfrm>
            <a:off x="1398270" y="1208405"/>
            <a:ext cx="4471035" cy="398780"/>
          </a:xfrm>
          <a:prstGeom prst="rect">
            <a:avLst/>
          </a:prstGeom>
          <a:noFill/>
        </p:spPr>
        <p:txBody>
          <a:bodyPr wrap="square" rtlCol="0">
            <a:spAutoFit/>
          </a:bodyPr>
          <a:p>
            <a:r>
              <a:rPr lang="zh-CN" altLang="en-US" sz="2000"/>
              <a:t>确定选题方向（导师拟定、专业名称）</a:t>
            </a:r>
            <a:endParaRPr lang="zh-CN" altLang="en-US" sz="2000"/>
          </a:p>
        </p:txBody>
      </p:sp>
      <p:sp>
        <p:nvSpPr>
          <p:cNvPr id="3" name="文本框 2"/>
          <p:cNvSpPr txBox="1"/>
          <p:nvPr/>
        </p:nvSpPr>
        <p:spPr>
          <a:xfrm>
            <a:off x="1398270" y="1706880"/>
            <a:ext cx="9392920" cy="398780"/>
          </a:xfrm>
          <a:prstGeom prst="rect">
            <a:avLst/>
          </a:prstGeom>
          <a:noFill/>
        </p:spPr>
        <p:txBody>
          <a:bodyPr wrap="square" rtlCol="0">
            <a:spAutoFit/>
          </a:bodyPr>
          <a:p>
            <a:r>
              <a:rPr lang="zh-CN" altLang="en-US" sz="2000"/>
              <a:t>题目：中文控制在20字符字以内，外文nature90个字符以内</a:t>
            </a:r>
            <a:endParaRPr lang="zh-CN" altLang="en-US" sz="2000"/>
          </a:p>
        </p:txBody>
      </p:sp>
      <p:grpSp>
        <p:nvGrpSpPr>
          <p:cNvPr id="6" name="组合 5"/>
          <p:cNvGrpSpPr/>
          <p:nvPr/>
        </p:nvGrpSpPr>
        <p:grpSpPr>
          <a:xfrm>
            <a:off x="3696335" y="2799081"/>
            <a:ext cx="5819776" cy="2530474"/>
            <a:chOff x="5521" y="5156"/>
            <a:chExt cx="9165" cy="3985"/>
          </a:xfrm>
        </p:grpSpPr>
        <p:grpSp>
          <p:nvGrpSpPr>
            <p:cNvPr id="17" name="Group 9"/>
            <p:cNvGrpSpPr/>
            <p:nvPr/>
          </p:nvGrpSpPr>
          <p:grpSpPr bwMode="auto">
            <a:xfrm>
              <a:off x="5521" y="5156"/>
              <a:ext cx="8905" cy="3985"/>
              <a:chOff x="0" y="433426"/>
              <a:chExt cx="2538189" cy="1334776"/>
            </a:xfrm>
            <a:solidFill>
              <a:schemeClr val="tx2">
                <a:lumMod val="50000"/>
              </a:schemeClr>
            </a:solidFill>
          </p:grpSpPr>
          <p:sp>
            <p:nvSpPr>
              <p:cNvPr id="18" name="矩形 247"/>
              <p:cNvSpPr/>
              <p:nvPr/>
            </p:nvSpPr>
            <p:spPr>
              <a:xfrm>
                <a:off x="0" y="433426"/>
                <a:ext cx="2537904" cy="432421"/>
              </a:xfrm>
              <a:prstGeom prst="rect">
                <a:avLst/>
              </a:prstGeom>
              <a:grpFill/>
              <a:ln w="9525">
                <a:noFill/>
              </a:ln>
            </p:spPr>
            <p:txBody>
              <a:bodyPr anchor="ctr"/>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2260" b="0" i="0" u="none" strike="noStrike" kern="1200" cap="none" spc="0" normalizeH="0" baseline="0" noProof="1">
                  <a:ln>
                    <a:noFill/>
                  </a:ln>
                  <a:solidFill>
                    <a:schemeClr val="tx1"/>
                  </a:solidFill>
                  <a:effectLst/>
                  <a:uLnTx/>
                  <a:uFillTx/>
                  <a:latin typeface="Calibri" panose="020F0502020204030204" charset="-127"/>
                  <a:ea typeface="宋体" panose="02010600030101010101" pitchFamily="2" charset="-122"/>
                  <a:cs typeface="+mn-cs"/>
                  <a:sym typeface="Calibri" panose="020F0502020204030204" charset="-127"/>
                </a:endParaRPr>
              </a:p>
            </p:txBody>
          </p:sp>
          <p:sp>
            <p:nvSpPr>
              <p:cNvPr id="20" name="矩形 15"/>
              <p:cNvSpPr>
                <a:spLocks noChangeArrowheads="1"/>
              </p:cNvSpPr>
              <p:nvPr/>
            </p:nvSpPr>
            <p:spPr bwMode="auto">
              <a:xfrm flipV="1">
                <a:off x="0" y="865828"/>
                <a:ext cx="2538189" cy="451622"/>
              </a:xfrm>
              <a:custGeom>
                <a:avLst/>
                <a:gdLst>
                  <a:gd name="T0" fmla="*/ 85725 w 2538189"/>
                  <a:gd name="T1" fmla="*/ 0 h 451098"/>
                  <a:gd name="T2" fmla="*/ 2461989 w 2538189"/>
                  <a:gd name="T3" fmla="*/ 0 h 451098"/>
                  <a:gd name="T4" fmla="*/ 2538189 w 2538189"/>
                  <a:gd name="T5" fmla="*/ 453724 h 451098"/>
                  <a:gd name="T6" fmla="*/ 0 w 2538189"/>
                  <a:gd name="T7" fmla="*/ 453724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sp>
            <p:nvSpPr>
              <p:cNvPr id="21" name="矩形 15"/>
              <p:cNvSpPr>
                <a:spLocks noChangeArrowheads="1"/>
              </p:cNvSpPr>
              <p:nvPr/>
            </p:nvSpPr>
            <p:spPr bwMode="auto">
              <a:xfrm>
                <a:off x="0" y="1317450"/>
                <a:ext cx="2538189" cy="450752"/>
              </a:xfrm>
              <a:custGeom>
                <a:avLst/>
                <a:gdLst>
                  <a:gd name="T0" fmla="*/ 85725 w 2538189"/>
                  <a:gd name="T1" fmla="*/ 0 h 451098"/>
                  <a:gd name="T2" fmla="*/ 2461989 w 2538189"/>
                  <a:gd name="T3" fmla="*/ 0 h 451098"/>
                  <a:gd name="T4" fmla="*/ 2538189 w 2538189"/>
                  <a:gd name="T5" fmla="*/ 449371 h 451098"/>
                  <a:gd name="T6" fmla="*/ 0 w 2538189"/>
                  <a:gd name="T7" fmla="*/ 449371 h 451098"/>
                  <a:gd name="T8" fmla="*/ 85725 w 2538189"/>
                  <a:gd name="T9" fmla="*/ 0 h 4510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38189" h="451098">
                    <a:moveTo>
                      <a:pt x="85725" y="0"/>
                    </a:moveTo>
                    <a:lnTo>
                      <a:pt x="2461989" y="0"/>
                    </a:lnTo>
                    <a:lnTo>
                      <a:pt x="2538189" y="451098"/>
                    </a:lnTo>
                    <a:lnTo>
                      <a:pt x="0" y="451098"/>
                    </a:lnTo>
                    <a:lnTo>
                      <a:pt x="85725" y="0"/>
                    </a:lnTo>
                    <a:close/>
                  </a:path>
                </a:pathLst>
              </a:custGeom>
              <a:grpFill/>
              <a:ln>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D3F41"/>
                  </a:solidFill>
                  <a:effectLst/>
                  <a:uLnTx/>
                  <a:uFillTx/>
                  <a:latin typeface="Arial" panose="020B0604020202020204"/>
                  <a:ea typeface="黑体" panose="02010609060101010101" charset="-122"/>
                  <a:cs typeface="+mn-cs"/>
                </a:endParaRPr>
              </a:p>
            </p:txBody>
          </p:sp>
        </p:grpSp>
        <p:sp>
          <p:nvSpPr>
            <p:cNvPr id="25" name="TextBox 256"/>
            <p:cNvSpPr/>
            <p:nvPr/>
          </p:nvSpPr>
          <p:spPr>
            <a:xfrm>
              <a:off x="6526" y="5456"/>
              <a:ext cx="6997" cy="691"/>
            </a:xfrm>
            <a:prstGeom prst="rect">
              <a:avLst/>
            </a:prstGeom>
            <a:noFill/>
            <a:ln w="9525">
              <a:noFill/>
            </a:ln>
          </p:spPr>
          <p:txBody>
            <a:bodyPr>
              <a:spAutoFit/>
            </a:bodyPr>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ea"/>
                  <a:sym typeface="微软雅黑" panose="020B0503020204020204" charset="-122"/>
                </a:rPr>
                <a:t>从最新研究中</a:t>
              </a:r>
              <a:r>
                <a:rPr lang="zh-CN" altLang="en-US" sz="2260" b="1" noProof="1">
                  <a:solidFill>
                    <a:schemeClr val="bg1"/>
                  </a:solidFill>
                  <a:latin typeface="微软雅黑" panose="020B0503020204020204" charset="-122"/>
                  <a:ea typeface="微软雅黑" panose="020B0503020204020204" charset="-122"/>
                  <a:cs typeface="+mn-ea"/>
                  <a:sym typeface="微软雅黑" panose="020B0503020204020204" charset="-122"/>
                </a:rPr>
                <a:t>选题</a:t>
              </a:r>
              <a:endParaRPr kumimoji="0" lang="zh-CN" altLang="en-US" sz="2260" b="1" i="0" u="none" strike="noStrike" kern="1200" cap="none" spc="0" normalizeH="0" baseline="0" noProof="1">
                <a:ln>
                  <a:noFill/>
                </a:ln>
                <a:solidFill>
                  <a:schemeClr val="bg1"/>
                </a:solidFill>
                <a:effectLst/>
                <a:uLnTx/>
                <a:uFillTx/>
                <a:latin typeface="微软雅黑" panose="020B0503020204020204" charset="-122"/>
                <a:ea typeface="微软雅黑" panose="020B0503020204020204" charset="-122"/>
                <a:cs typeface="+mn-ea"/>
                <a:sym typeface="微软雅黑" panose="020B0503020204020204" charset="-122"/>
              </a:endParaRPr>
            </a:p>
          </p:txBody>
        </p:sp>
        <p:sp>
          <p:nvSpPr>
            <p:cNvPr id="22" name="TextBox 258"/>
            <p:cNvSpPr/>
            <p:nvPr/>
          </p:nvSpPr>
          <p:spPr>
            <a:xfrm>
              <a:off x="6526" y="6775"/>
              <a:ext cx="8160" cy="691"/>
            </a:xfrm>
            <a:prstGeom prst="rect">
              <a:avLst/>
            </a:prstGeom>
            <a:noFill/>
            <a:ln w="9525">
              <a:noFill/>
            </a:ln>
          </p:spPr>
          <p:txBody>
            <a:bodyPr wrap="square">
              <a:spAutoFit/>
            </a:bodyPr>
            <a:p>
              <a:pPr lvl="0" algn="ctr">
                <a:defRPr/>
              </a:pPr>
              <a:r>
                <a:rPr lang="zh-CN" altLang="en-US" sz="2260" b="1" noProof="1">
                  <a:solidFill>
                    <a:srgbClr val="FFFFFF"/>
                  </a:solidFill>
                  <a:latin typeface="微软雅黑" panose="020B0503020204020204" charset="-122"/>
                  <a:ea typeface="微软雅黑" panose="020B0503020204020204" charset="-122"/>
                  <a:cs typeface="+mn-ea"/>
                  <a:sym typeface="微软雅黑" panose="020B0503020204020204" charset="-122"/>
                </a:rPr>
                <a:t>从学科带头人推荐中选题</a:t>
              </a:r>
              <a:endParaRPr kumimoji="0" lang="zh-CN" altLang="en-US" sz="2260"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23" name="TextBox 259"/>
            <p:cNvSpPr/>
            <p:nvPr/>
          </p:nvSpPr>
          <p:spPr>
            <a:xfrm>
              <a:off x="6093" y="8072"/>
              <a:ext cx="7771" cy="691"/>
            </a:xfrm>
            <a:prstGeom prst="rect">
              <a:avLst/>
            </a:prstGeom>
            <a:noFill/>
            <a:ln w="9525">
              <a:noFill/>
            </a:ln>
          </p:spPr>
          <p:txBody>
            <a:bodyPr wrap="square">
              <a:spAutoFit/>
            </a:bodyPr>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260"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ea"/>
                  <a:sym typeface="微软雅黑" panose="020B0503020204020204" charset="-122"/>
                </a:rPr>
                <a:t>从热点趋势中选题</a:t>
              </a:r>
              <a:endParaRPr kumimoji="0" lang="zh-CN" altLang="en-US" sz="2260" b="1" i="0" u="none" strike="noStrike" kern="1200" cap="none" spc="0" normalizeH="0" baseline="0" noProof="1">
                <a:ln>
                  <a:noFill/>
                </a:ln>
                <a:solidFill>
                  <a:srgbClr val="FFFFFF"/>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pic>
        <p:nvPicPr>
          <p:cNvPr id="10" name="图片 9" descr="微信图片_20200226153904"/>
          <p:cNvPicPr>
            <a:picLocks noChangeAspect="1"/>
          </p:cNvPicPr>
          <p:nvPr/>
        </p:nvPicPr>
        <p:blipFill>
          <a:blip r:embed="rId1"/>
          <a:stretch>
            <a:fillRect/>
          </a:stretch>
        </p:blipFill>
        <p:spPr>
          <a:xfrm>
            <a:off x="10226675" y="321945"/>
            <a:ext cx="1567815" cy="534670"/>
          </a:xfrm>
          <a:prstGeom prst="rect">
            <a:avLst/>
          </a:prstGeom>
        </p:spPr>
      </p:pic>
      <p:sp>
        <p:nvSpPr>
          <p:cNvPr id="5" name="文本框 4"/>
          <p:cNvSpPr txBox="1"/>
          <p:nvPr/>
        </p:nvSpPr>
        <p:spPr>
          <a:xfrm>
            <a:off x="648970" y="2917825"/>
            <a:ext cx="2569845" cy="706755"/>
          </a:xfrm>
          <a:prstGeom prst="rect">
            <a:avLst/>
          </a:prstGeom>
          <a:solidFill>
            <a:schemeClr val="accent3">
              <a:lumMod val="50000"/>
            </a:schemeClr>
          </a:solidFill>
        </p:spPr>
        <p:txBody>
          <a:bodyPr wrap="square" rtlCol="0">
            <a:spAutoFit/>
          </a:bodyPr>
          <a:p>
            <a:r>
              <a:rPr lang="zh-CN" altLang="en-US" sz="2000">
                <a:solidFill>
                  <a:schemeClr val="bg1"/>
                </a:solidFill>
              </a:rPr>
              <a:t>选题原则：创新性</a:t>
            </a:r>
            <a:endParaRPr lang="zh-CN" altLang="en-US" sz="2000">
              <a:solidFill>
                <a:schemeClr val="bg1"/>
              </a:solidFill>
            </a:endParaRPr>
          </a:p>
          <a:p>
            <a:r>
              <a:rPr lang="zh-CN" altLang="en-US" sz="2000">
                <a:solidFill>
                  <a:schemeClr val="bg1"/>
                </a:solidFill>
              </a:rPr>
              <a:t>价值性、前瞻性</a:t>
            </a:r>
            <a:endParaRPr lang="zh-CN" altLang="en-US" sz="2000">
              <a:solidFill>
                <a:schemeClr val="bg1"/>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3984625"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a:t>
            </a:r>
            <a:r>
              <a:rPr lang="zh-CN" altLang="zh-CN" sz="2400" b="1" spc="100" dirty="0">
                <a:solidFill>
                  <a:schemeClr val="accent1"/>
                </a:solidFill>
                <a:latin typeface="微软雅黑" panose="020B0503020204020204" charset="-122"/>
                <a:ea typeface="微软雅黑" panose="020B0503020204020204" charset="-122"/>
              </a:rPr>
              <a:t>、科研选题</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2" name="图片 1"/>
          <p:cNvPicPr>
            <a:picLocks noChangeAspect="1"/>
          </p:cNvPicPr>
          <p:nvPr>
            <p:custDataLst>
              <p:tags r:id="rId1"/>
            </p:custDataLst>
          </p:nvPr>
        </p:nvPicPr>
        <p:blipFill>
          <a:blip r:embed="rId2"/>
          <a:stretch>
            <a:fillRect/>
          </a:stretch>
        </p:blipFill>
        <p:spPr>
          <a:xfrm>
            <a:off x="1517650" y="1040130"/>
            <a:ext cx="9928860" cy="5229225"/>
          </a:xfrm>
          <a:prstGeom prst="rect">
            <a:avLst/>
          </a:prstGeom>
        </p:spPr>
      </p:pic>
      <p:sp>
        <p:nvSpPr>
          <p:cNvPr id="7" name="文本框 6"/>
          <p:cNvSpPr txBox="1"/>
          <p:nvPr/>
        </p:nvSpPr>
        <p:spPr>
          <a:xfrm>
            <a:off x="6141720" y="2964815"/>
            <a:ext cx="4252595" cy="368300"/>
          </a:xfrm>
          <a:prstGeom prst="rect">
            <a:avLst/>
          </a:prstGeom>
          <a:solidFill>
            <a:schemeClr val="accent3">
              <a:lumMod val="50000"/>
            </a:schemeClr>
          </a:solidFill>
        </p:spPr>
        <p:txBody>
          <a:bodyPr wrap="square" rtlCol="0">
            <a:spAutoFit/>
          </a:bodyPr>
          <a:p>
            <a:r>
              <a:rPr lang="zh-CN" altLang="zh-CN" b="1">
                <a:solidFill>
                  <a:schemeClr val="bg1"/>
                </a:solidFill>
              </a:rPr>
              <a:t>可增减数据库资源范围，默认跨库检索</a:t>
            </a:r>
            <a:endParaRPr lang="zh-CN" altLang="zh-CN" b="1">
              <a:solidFill>
                <a:schemeClr val="bg1"/>
              </a:solidFill>
            </a:endParaRPr>
          </a:p>
        </p:txBody>
      </p:sp>
      <p:pic>
        <p:nvPicPr>
          <p:cNvPr id="3" name="图片 2"/>
          <p:cNvPicPr>
            <a:picLocks noChangeAspect="1"/>
          </p:cNvPicPr>
          <p:nvPr/>
        </p:nvPicPr>
        <p:blipFill>
          <a:blip r:embed="rId3"/>
          <a:stretch>
            <a:fillRect/>
          </a:stretch>
        </p:blipFill>
        <p:spPr>
          <a:xfrm>
            <a:off x="609600" y="941070"/>
            <a:ext cx="10972800" cy="4686300"/>
          </a:xfrm>
          <a:prstGeom prst="rect">
            <a:avLst/>
          </a:prstGeom>
        </p:spPr>
      </p:pic>
      <p:sp>
        <p:nvSpPr>
          <p:cNvPr id="4" name="文本框 3"/>
          <p:cNvSpPr txBox="1"/>
          <p:nvPr/>
        </p:nvSpPr>
        <p:spPr>
          <a:xfrm>
            <a:off x="6545580" y="1868170"/>
            <a:ext cx="1624330" cy="368300"/>
          </a:xfrm>
          <a:prstGeom prst="rect">
            <a:avLst/>
          </a:prstGeom>
          <a:solidFill>
            <a:schemeClr val="accent3">
              <a:lumMod val="50000"/>
            </a:schemeClr>
          </a:solidFill>
        </p:spPr>
        <p:txBody>
          <a:bodyPr wrap="square" rtlCol="0">
            <a:spAutoFit/>
          </a:bodyPr>
          <a:p>
            <a:r>
              <a:rPr lang="zh-CN" altLang="en-US">
                <a:solidFill>
                  <a:schemeClr val="bg1"/>
                </a:solidFill>
              </a:rPr>
              <a:t>一框式检索</a:t>
            </a:r>
            <a:endParaRPr lang="zh-CN" altLang="en-US">
              <a:solidFill>
                <a:schemeClr val="bg1"/>
              </a:solidFill>
            </a:endParaRPr>
          </a:p>
        </p:txBody>
      </p:sp>
      <p:grpSp>
        <p:nvGrpSpPr>
          <p:cNvPr id="8" name="组合 7"/>
          <p:cNvGrpSpPr/>
          <p:nvPr/>
        </p:nvGrpSpPr>
        <p:grpSpPr>
          <a:xfrm>
            <a:off x="6111240" y="3106420"/>
            <a:ext cx="2878455" cy="675640"/>
            <a:chOff x="9624" y="4892"/>
            <a:chExt cx="4533" cy="1064"/>
          </a:xfrm>
        </p:grpSpPr>
        <p:sp>
          <p:nvSpPr>
            <p:cNvPr id="5" name="文本框 4"/>
            <p:cNvSpPr txBox="1"/>
            <p:nvPr/>
          </p:nvSpPr>
          <p:spPr>
            <a:xfrm>
              <a:off x="10839" y="4892"/>
              <a:ext cx="3318" cy="1016"/>
            </a:xfrm>
            <a:prstGeom prst="rect">
              <a:avLst/>
            </a:prstGeom>
            <a:noFill/>
          </p:spPr>
          <p:txBody>
            <a:bodyPr wrap="square" rtlCol="0">
              <a:spAutoFit/>
            </a:bodyPr>
            <a:p>
              <a:r>
                <a:rPr lang="zh-CN" altLang="en-US"/>
                <a:t>输入词提示</a:t>
              </a:r>
              <a:r>
                <a:rPr lang="zh-CN" altLang="en-US">
                  <a:sym typeface="+mn-ea"/>
                </a:rPr>
                <a:t>自动</a:t>
              </a:r>
              <a:r>
                <a:rPr lang="zh-CN" altLang="en-US"/>
                <a:t>补全扩展</a:t>
              </a:r>
              <a:endParaRPr lang="zh-CN" altLang="en-US"/>
            </a:p>
          </p:txBody>
        </p:sp>
        <p:cxnSp>
          <p:nvCxnSpPr>
            <p:cNvPr id="6" name="直接箭头连接符 5"/>
            <p:cNvCxnSpPr>
              <a:stCxn id="5" idx="1"/>
            </p:cNvCxnSpPr>
            <p:nvPr/>
          </p:nvCxnSpPr>
          <p:spPr>
            <a:xfrm flipH="1">
              <a:off x="9624" y="5400"/>
              <a:ext cx="1215" cy="556"/>
            </a:xfrm>
            <a:prstGeom prst="straightConnector1">
              <a:avLst/>
            </a:prstGeom>
            <a:ln w="28575" cmpd="sng">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pic>
        <p:nvPicPr>
          <p:cNvPr id="10" name="图片 9" descr="微信图片_20200226153904"/>
          <p:cNvPicPr>
            <a:picLocks noChangeAspect="1"/>
          </p:cNvPicPr>
          <p:nvPr/>
        </p:nvPicPr>
        <p:blipFill>
          <a:blip r:embed="rId4"/>
          <a:stretch>
            <a:fillRect/>
          </a:stretch>
        </p:blipFill>
        <p:spPr>
          <a:xfrm>
            <a:off x="10226675" y="321945"/>
            <a:ext cx="1567815" cy="53467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5560695"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1.1</a:t>
            </a:r>
            <a:r>
              <a:rPr lang="zh-CN" altLang="en-US" sz="2400" b="1" spc="100" dirty="0">
                <a:solidFill>
                  <a:schemeClr val="accent1"/>
                </a:solidFill>
                <a:latin typeface="微软雅黑" panose="020B0503020204020204" charset="-122"/>
                <a:ea typeface="微软雅黑" panose="020B0503020204020204" charset="-122"/>
              </a:rPr>
              <a:t>科研选题</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从最新研究中选题</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1718310" y="1479550"/>
            <a:ext cx="9655810" cy="4639310"/>
          </a:xfrm>
          <a:prstGeom prst="rect">
            <a:avLst/>
          </a:prstGeom>
        </p:spPr>
      </p:pic>
      <p:sp>
        <p:nvSpPr>
          <p:cNvPr id="4" name="文本框 3"/>
          <p:cNvSpPr txBox="1"/>
          <p:nvPr/>
        </p:nvSpPr>
        <p:spPr>
          <a:xfrm>
            <a:off x="111760" y="2350135"/>
            <a:ext cx="1606550" cy="645160"/>
          </a:xfrm>
          <a:prstGeom prst="rect">
            <a:avLst/>
          </a:prstGeom>
          <a:noFill/>
        </p:spPr>
        <p:txBody>
          <a:bodyPr wrap="square" rtlCol="0">
            <a:spAutoFit/>
          </a:bodyPr>
          <a:p>
            <a:r>
              <a:rPr lang="zh-CN" altLang="en-US"/>
              <a:t>巧用时间排序</a:t>
            </a:r>
            <a:endParaRPr lang="zh-CN" altLang="en-US"/>
          </a:p>
          <a:p>
            <a:r>
              <a:rPr lang="zh-CN" altLang="en-US"/>
              <a:t>关注最新文献</a:t>
            </a:r>
            <a:endParaRPr lang="zh-CN" altLang="en-US"/>
          </a:p>
        </p:txBody>
      </p:sp>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412240" y="1150620"/>
            <a:ext cx="10137140" cy="4749800"/>
          </a:xfrm>
          <a:prstGeom prst="rect">
            <a:avLst/>
          </a:prstGeom>
        </p:spPr>
      </p:pic>
      <p:sp>
        <p:nvSpPr>
          <p:cNvPr id="31" name="文本框 30"/>
          <p:cNvSpPr txBox="1"/>
          <p:nvPr/>
        </p:nvSpPr>
        <p:spPr>
          <a:xfrm>
            <a:off x="1021715" y="417195"/>
            <a:ext cx="6027420" cy="82994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1.1</a:t>
            </a:r>
            <a:r>
              <a:rPr lang="zh-CN" altLang="en-US" sz="2400" b="1" spc="100" dirty="0">
                <a:solidFill>
                  <a:schemeClr val="accent1"/>
                </a:solidFill>
                <a:latin typeface="微软雅黑" panose="020B0503020204020204" charset="-122"/>
                <a:ea typeface="微软雅黑" panose="020B0503020204020204" charset="-122"/>
              </a:rPr>
              <a:t>科研选题</a:t>
            </a:r>
            <a:r>
              <a:rPr lang="en-US" altLang="zh-CN" sz="2400" b="1" spc="100" dirty="0">
                <a:solidFill>
                  <a:schemeClr val="accent1"/>
                </a:solidFill>
                <a:latin typeface="微软雅黑" panose="020B0503020204020204" charset="-122"/>
                <a:ea typeface="微软雅黑" panose="020B0503020204020204" charset="-122"/>
                <a:sym typeface="+mn-ea"/>
              </a:rPr>
              <a:t>-</a:t>
            </a:r>
            <a:r>
              <a:rPr lang="zh-CN" altLang="en-US" sz="2400" b="1" spc="100" dirty="0">
                <a:solidFill>
                  <a:schemeClr val="accent1"/>
                </a:solidFill>
                <a:latin typeface="微软雅黑" panose="020B0503020204020204" charset="-122"/>
                <a:ea typeface="微软雅黑" panose="020B0503020204020204" charset="-122"/>
                <a:sym typeface="+mn-ea"/>
              </a:rPr>
              <a:t>从最新研究中选题</a:t>
            </a:r>
            <a:endParaRPr lang="zh-CN" altLang="en-US" sz="2400" b="1" spc="100" dirty="0">
              <a:solidFill>
                <a:schemeClr val="accent1"/>
              </a:solidFill>
              <a:latin typeface="微软雅黑" panose="020B0503020204020204" charset="-122"/>
              <a:ea typeface="微软雅黑" panose="020B0503020204020204" charset="-122"/>
            </a:endParaRPr>
          </a:p>
          <a:p>
            <a:endParaRPr lang="zh-CN" altLang="en-US" sz="2400" b="1" spc="100" dirty="0">
              <a:solidFill>
                <a:schemeClr val="accent1"/>
              </a:solidFill>
              <a:latin typeface="微软雅黑" panose="020B0503020204020204" charset="-122"/>
              <a:ea typeface="微软雅黑" panose="020B0503020204020204" charset="-122"/>
            </a:endParaRPr>
          </a:p>
        </p:txBody>
      </p:sp>
      <p:sp>
        <p:nvSpPr>
          <p:cNvPr id="2" name="文本框 1"/>
          <p:cNvSpPr txBox="1"/>
          <p:nvPr/>
        </p:nvSpPr>
        <p:spPr>
          <a:xfrm>
            <a:off x="222250" y="2253615"/>
            <a:ext cx="1189990" cy="1476375"/>
          </a:xfrm>
          <a:prstGeom prst="rect">
            <a:avLst/>
          </a:prstGeom>
          <a:noFill/>
        </p:spPr>
        <p:txBody>
          <a:bodyPr wrap="square" rtlCol="0">
            <a:spAutoFit/>
          </a:bodyPr>
          <a:p>
            <a:r>
              <a:rPr lang="zh-CN" altLang="en-US"/>
              <a:t>会议论文</a:t>
            </a:r>
            <a:endParaRPr lang="zh-CN" altLang="en-US"/>
          </a:p>
          <a:p>
            <a:r>
              <a:rPr lang="zh-CN" altLang="en-US"/>
              <a:t>了解学科新发现、新进展、新成就、</a:t>
            </a:r>
            <a:endParaRPr lang="zh-CN" altLang="en-US"/>
          </a:p>
        </p:txBody>
      </p:sp>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6027420" cy="82994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1.1</a:t>
            </a:r>
            <a:r>
              <a:rPr lang="zh-CN" altLang="en-US" sz="2400" b="1" spc="100" dirty="0">
                <a:solidFill>
                  <a:schemeClr val="accent1"/>
                </a:solidFill>
                <a:latin typeface="微软雅黑" panose="020B0503020204020204" charset="-122"/>
                <a:ea typeface="微软雅黑" panose="020B0503020204020204" charset="-122"/>
              </a:rPr>
              <a:t>科研选题</a:t>
            </a:r>
            <a:r>
              <a:rPr lang="en-US" altLang="zh-CN" sz="2400" b="1" spc="100" dirty="0">
                <a:solidFill>
                  <a:schemeClr val="accent1"/>
                </a:solidFill>
                <a:latin typeface="微软雅黑" panose="020B0503020204020204" charset="-122"/>
                <a:ea typeface="微软雅黑" panose="020B0503020204020204" charset="-122"/>
                <a:sym typeface="+mn-ea"/>
              </a:rPr>
              <a:t>-</a:t>
            </a:r>
            <a:r>
              <a:rPr lang="zh-CN" altLang="en-US" sz="2400" b="1" spc="100" dirty="0">
                <a:solidFill>
                  <a:schemeClr val="accent1"/>
                </a:solidFill>
                <a:latin typeface="微软雅黑" panose="020B0503020204020204" charset="-122"/>
                <a:ea typeface="微软雅黑" panose="020B0503020204020204" charset="-122"/>
                <a:sym typeface="+mn-ea"/>
              </a:rPr>
              <a:t>从最新研究中选题</a:t>
            </a:r>
            <a:endParaRPr lang="zh-CN" altLang="en-US" sz="2400" b="1" spc="100" dirty="0">
              <a:solidFill>
                <a:schemeClr val="accent1"/>
              </a:solidFill>
              <a:latin typeface="微软雅黑" panose="020B0503020204020204" charset="-122"/>
              <a:ea typeface="微软雅黑" panose="020B0503020204020204" charset="-122"/>
            </a:endParaRPr>
          </a:p>
          <a:p>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1576705" y="948055"/>
            <a:ext cx="7785100" cy="3160395"/>
          </a:xfrm>
          <a:prstGeom prst="rect">
            <a:avLst/>
          </a:prstGeom>
        </p:spPr>
      </p:pic>
      <p:pic>
        <p:nvPicPr>
          <p:cNvPr id="5" name="图片 4"/>
          <p:cNvPicPr>
            <a:picLocks noChangeAspect="1"/>
          </p:cNvPicPr>
          <p:nvPr/>
        </p:nvPicPr>
        <p:blipFill>
          <a:blip r:embed="rId2"/>
          <a:stretch>
            <a:fillRect/>
          </a:stretch>
        </p:blipFill>
        <p:spPr>
          <a:xfrm>
            <a:off x="1021715" y="3256280"/>
            <a:ext cx="10791825" cy="2809875"/>
          </a:xfrm>
          <a:prstGeom prst="rect">
            <a:avLst/>
          </a:prstGeom>
        </p:spPr>
      </p:pic>
      <p:sp>
        <p:nvSpPr>
          <p:cNvPr id="6" name="文本框 5"/>
          <p:cNvSpPr txBox="1"/>
          <p:nvPr/>
        </p:nvSpPr>
        <p:spPr>
          <a:xfrm>
            <a:off x="222250" y="2253615"/>
            <a:ext cx="1354455" cy="922020"/>
          </a:xfrm>
          <a:prstGeom prst="rect">
            <a:avLst/>
          </a:prstGeom>
          <a:noFill/>
        </p:spPr>
        <p:txBody>
          <a:bodyPr wrap="square" rtlCol="0">
            <a:spAutoFit/>
          </a:bodyPr>
          <a:p>
            <a:r>
              <a:rPr lang="zh-CN" altLang="zh-CN"/>
              <a:t>巧用关键词分布，找到研究空白</a:t>
            </a:r>
            <a:endParaRPr lang="zh-CN" altLang="zh-CN"/>
          </a:p>
        </p:txBody>
      </p:sp>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6027420" cy="82994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1.1</a:t>
            </a:r>
            <a:r>
              <a:rPr lang="zh-CN" altLang="en-US" sz="2400" b="1" spc="100" dirty="0">
                <a:solidFill>
                  <a:schemeClr val="accent1"/>
                </a:solidFill>
                <a:latin typeface="微软雅黑" panose="020B0503020204020204" charset="-122"/>
                <a:ea typeface="微软雅黑" panose="020B0503020204020204" charset="-122"/>
              </a:rPr>
              <a:t>科研选题</a:t>
            </a:r>
            <a:r>
              <a:rPr lang="en-US" altLang="zh-CN" sz="2400" b="1" spc="100" dirty="0">
                <a:solidFill>
                  <a:schemeClr val="accent1"/>
                </a:solidFill>
                <a:latin typeface="微软雅黑" panose="020B0503020204020204" charset="-122"/>
                <a:ea typeface="微软雅黑" panose="020B0503020204020204" charset="-122"/>
                <a:sym typeface="+mn-ea"/>
              </a:rPr>
              <a:t>-</a:t>
            </a:r>
            <a:r>
              <a:rPr lang="zh-CN" altLang="en-US" sz="2400" b="1" spc="100" dirty="0">
                <a:solidFill>
                  <a:schemeClr val="accent1"/>
                </a:solidFill>
                <a:latin typeface="微软雅黑" panose="020B0503020204020204" charset="-122"/>
                <a:ea typeface="微软雅黑" panose="020B0503020204020204" charset="-122"/>
                <a:sym typeface="+mn-ea"/>
              </a:rPr>
              <a:t>从最新研究中选题</a:t>
            </a:r>
            <a:endParaRPr lang="zh-CN" altLang="en-US" sz="2400" b="1" spc="100" dirty="0">
              <a:solidFill>
                <a:schemeClr val="accent1"/>
              </a:solidFill>
              <a:latin typeface="微软雅黑" panose="020B0503020204020204" charset="-122"/>
              <a:ea typeface="微软雅黑" panose="020B0503020204020204" charset="-122"/>
            </a:endParaRPr>
          </a:p>
          <a:p>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2322830" y="1247140"/>
            <a:ext cx="8639175" cy="4933950"/>
          </a:xfrm>
          <a:prstGeom prst="rect">
            <a:avLst/>
          </a:prstGeom>
        </p:spPr>
      </p:pic>
      <p:sp>
        <p:nvSpPr>
          <p:cNvPr id="6" name="文本框 5"/>
          <p:cNvSpPr txBox="1"/>
          <p:nvPr/>
        </p:nvSpPr>
        <p:spPr>
          <a:xfrm>
            <a:off x="222250" y="2253615"/>
            <a:ext cx="1354455" cy="1476375"/>
          </a:xfrm>
          <a:prstGeom prst="rect">
            <a:avLst/>
          </a:prstGeom>
          <a:noFill/>
        </p:spPr>
        <p:txBody>
          <a:bodyPr wrap="square" rtlCol="0">
            <a:spAutoFit/>
          </a:bodyPr>
          <a:p>
            <a:r>
              <a:rPr lang="zh-CN" altLang="zh-CN"/>
              <a:t>关键词共现矩阵分析，精准定位科研热点和研究空白</a:t>
            </a:r>
            <a:endParaRPr lang="zh-CN" altLang="zh-CN"/>
          </a:p>
        </p:txBody>
      </p:sp>
      <p:sp>
        <p:nvSpPr>
          <p:cNvPr id="5" name="文本框 4"/>
          <p:cNvSpPr txBox="1"/>
          <p:nvPr/>
        </p:nvSpPr>
        <p:spPr>
          <a:xfrm>
            <a:off x="3682365" y="2531110"/>
            <a:ext cx="1752600" cy="1198880"/>
          </a:xfrm>
          <a:prstGeom prst="rect">
            <a:avLst/>
          </a:prstGeom>
          <a:solidFill>
            <a:schemeClr val="tx2">
              <a:lumMod val="25000"/>
            </a:schemeClr>
          </a:solidFill>
        </p:spPr>
        <p:txBody>
          <a:bodyPr wrap="square" rtlCol="0">
            <a:spAutoFit/>
          </a:bodyPr>
          <a:p>
            <a:r>
              <a:rPr lang="zh-CN" altLang="en-US">
                <a:solidFill>
                  <a:schemeClr val="bg1"/>
                </a:solidFill>
              </a:rPr>
              <a:t>表示</a:t>
            </a:r>
            <a:r>
              <a:rPr lang="en-US" altLang="zh-CN">
                <a:solidFill>
                  <a:schemeClr val="bg1"/>
                </a:solidFill>
              </a:rPr>
              <a:t>“</a:t>
            </a:r>
            <a:r>
              <a:rPr lang="zh-CN" altLang="en-US">
                <a:solidFill>
                  <a:schemeClr val="bg1"/>
                </a:solidFill>
              </a:rPr>
              <a:t>人工智能</a:t>
            </a:r>
            <a:r>
              <a:rPr lang="en-US" altLang="zh-CN">
                <a:solidFill>
                  <a:schemeClr val="bg1"/>
                </a:solidFill>
              </a:rPr>
              <a:t>”</a:t>
            </a:r>
            <a:r>
              <a:rPr lang="zh-CN" altLang="en-US">
                <a:solidFill>
                  <a:schemeClr val="bg1"/>
                </a:solidFill>
              </a:rPr>
              <a:t>和</a:t>
            </a:r>
            <a:r>
              <a:rPr lang="en-US" altLang="zh-CN">
                <a:solidFill>
                  <a:schemeClr val="bg1"/>
                </a:solidFill>
              </a:rPr>
              <a:t>“</a:t>
            </a:r>
            <a:r>
              <a:rPr lang="zh-CN" altLang="en-US">
                <a:solidFill>
                  <a:schemeClr val="bg1"/>
                </a:solidFill>
              </a:rPr>
              <a:t>大数据</a:t>
            </a:r>
            <a:r>
              <a:rPr lang="en-US" altLang="zh-CN">
                <a:solidFill>
                  <a:schemeClr val="bg1"/>
                </a:solidFill>
              </a:rPr>
              <a:t>”</a:t>
            </a:r>
            <a:r>
              <a:rPr lang="zh-CN" altLang="en-US">
                <a:solidFill>
                  <a:schemeClr val="bg1"/>
                </a:solidFill>
              </a:rPr>
              <a:t>共现的文献篇数为</a:t>
            </a:r>
            <a:r>
              <a:rPr lang="en-US" altLang="zh-CN">
                <a:solidFill>
                  <a:schemeClr val="bg1"/>
                </a:solidFill>
              </a:rPr>
              <a:t>893</a:t>
            </a:r>
            <a:r>
              <a:rPr lang="zh-CN" altLang="en-US">
                <a:solidFill>
                  <a:schemeClr val="bg1"/>
                </a:solidFill>
              </a:rPr>
              <a:t>篇</a:t>
            </a:r>
            <a:endParaRPr lang="zh-CN" altLang="en-US">
              <a:solidFill>
                <a:schemeClr val="bg1"/>
              </a:solidFill>
            </a:endParaRPr>
          </a:p>
        </p:txBody>
      </p:sp>
      <p:sp>
        <p:nvSpPr>
          <p:cNvPr id="7" name="文本框 6"/>
          <p:cNvSpPr txBox="1"/>
          <p:nvPr/>
        </p:nvSpPr>
        <p:spPr>
          <a:xfrm>
            <a:off x="8056245" y="2967990"/>
            <a:ext cx="2395855" cy="922020"/>
          </a:xfrm>
          <a:prstGeom prst="rect">
            <a:avLst/>
          </a:prstGeom>
          <a:solidFill>
            <a:schemeClr val="tx2">
              <a:lumMod val="25000"/>
            </a:schemeClr>
          </a:solidFill>
        </p:spPr>
        <p:txBody>
          <a:bodyPr wrap="square" rtlCol="0">
            <a:spAutoFit/>
          </a:bodyPr>
          <a:p>
            <a:r>
              <a:rPr lang="en-US" altLang="zh-CN">
                <a:solidFill>
                  <a:schemeClr val="bg1"/>
                </a:solidFill>
              </a:rPr>
              <a:t>“</a:t>
            </a:r>
            <a:r>
              <a:rPr lang="zh-CN" altLang="en-US">
                <a:solidFill>
                  <a:schemeClr val="bg1"/>
                </a:solidFill>
              </a:rPr>
              <a:t>专家系统</a:t>
            </a:r>
            <a:r>
              <a:rPr lang="en-US" altLang="zh-CN">
                <a:solidFill>
                  <a:schemeClr val="bg1"/>
                </a:solidFill>
              </a:rPr>
              <a:t>“</a:t>
            </a:r>
            <a:r>
              <a:rPr lang="zh-CN" altLang="en-US">
                <a:solidFill>
                  <a:schemeClr val="bg1"/>
                </a:solidFill>
              </a:rPr>
              <a:t>和</a:t>
            </a:r>
            <a:r>
              <a:rPr lang="en-US" altLang="zh-CN">
                <a:solidFill>
                  <a:schemeClr val="bg1"/>
                </a:solidFill>
              </a:rPr>
              <a:t>”</a:t>
            </a:r>
            <a:r>
              <a:rPr lang="zh-CN" altLang="en-US">
                <a:solidFill>
                  <a:schemeClr val="bg1"/>
                </a:solidFill>
              </a:rPr>
              <a:t>图像处理</a:t>
            </a:r>
            <a:r>
              <a:rPr lang="en-US" altLang="zh-CN">
                <a:solidFill>
                  <a:schemeClr val="bg1"/>
                </a:solidFill>
              </a:rPr>
              <a:t>”</a:t>
            </a:r>
            <a:r>
              <a:rPr lang="zh-CN" altLang="en-US">
                <a:solidFill>
                  <a:schemeClr val="bg1"/>
                </a:solidFill>
              </a:rPr>
              <a:t>共现的文献数为</a:t>
            </a:r>
            <a:r>
              <a:rPr lang="en-US" altLang="zh-CN">
                <a:solidFill>
                  <a:schemeClr val="bg1"/>
                </a:solidFill>
              </a:rPr>
              <a:t>0</a:t>
            </a:r>
            <a:r>
              <a:rPr lang="zh-CN" altLang="en-US">
                <a:solidFill>
                  <a:schemeClr val="bg1"/>
                </a:solidFill>
              </a:rPr>
              <a:t>，处于研究空白</a:t>
            </a:r>
            <a:endParaRPr lang="zh-CN" altLang="en-US">
              <a:solidFill>
                <a:schemeClr val="bg1"/>
              </a:solidFill>
            </a:endParaRPr>
          </a:p>
        </p:txBody>
      </p:sp>
      <p:cxnSp>
        <p:nvCxnSpPr>
          <p:cNvPr id="8" name="直接箭头连接符 7"/>
          <p:cNvCxnSpPr>
            <a:endCxn id="5" idx="3"/>
          </p:cNvCxnSpPr>
          <p:nvPr/>
        </p:nvCxnSpPr>
        <p:spPr>
          <a:xfrm flipH="1">
            <a:off x="5434965" y="2865120"/>
            <a:ext cx="531495" cy="2654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endCxn id="7" idx="1"/>
          </p:cNvCxnSpPr>
          <p:nvPr/>
        </p:nvCxnSpPr>
        <p:spPr>
          <a:xfrm flipV="1">
            <a:off x="7172960" y="3429000"/>
            <a:ext cx="883285" cy="30480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ustDataLst>
      <p:tags r:id="rId3"/>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1.2</a:t>
            </a:r>
            <a:r>
              <a:rPr lang="zh-CN" altLang="en-US" sz="2400" b="1" spc="100" dirty="0">
                <a:solidFill>
                  <a:schemeClr val="accent1"/>
                </a:solidFill>
                <a:latin typeface="微软雅黑" panose="020B0503020204020204" charset="-122"/>
                <a:ea typeface="微软雅黑" panose="020B0503020204020204" charset="-122"/>
              </a:rPr>
              <a:t>科研选题</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从学科带头人推荐中选题</a:t>
            </a:r>
            <a:endParaRPr lang="zh-CN" altLang="en-US" sz="2400" b="1" spc="100" dirty="0">
              <a:solidFill>
                <a:schemeClr val="accent1"/>
              </a:solidFill>
              <a:latin typeface="微软雅黑" panose="020B0503020204020204" charset="-122"/>
              <a:ea typeface="微软雅黑" panose="020B0503020204020204" charset="-122"/>
            </a:endParaRPr>
          </a:p>
        </p:txBody>
      </p:sp>
      <p:sp>
        <p:nvSpPr>
          <p:cNvPr id="4" name="文本框 3"/>
          <p:cNvSpPr txBox="1"/>
          <p:nvPr/>
        </p:nvSpPr>
        <p:spPr>
          <a:xfrm>
            <a:off x="111760" y="2350135"/>
            <a:ext cx="1606550" cy="922020"/>
          </a:xfrm>
          <a:prstGeom prst="rect">
            <a:avLst/>
          </a:prstGeom>
          <a:noFill/>
        </p:spPr>
        <p:txBody>
          <a:bodyPr wrap="square" rtlCol="0">
            <a:spAutoFit/>
          </a:bodyPr>
          <a:p>
            <a:r>
              <a:rPr lang="zh-CN" altLang="en-US"/>
              <a:t>巧用作者分组</a:t>
            </a:r>
            <a:endParaRPr lang="zh-CN" altLang="en-US"/>
          </a:p>
          <a:p>
            <a:r>
              <a:rPr lang="zh-CN" altLang="en-US"/>
              <a:t>实现一步找到牛人</a:t>
            </a:r>
            <a:endParaRPr lang="zh-CN" altLang="en-US"/>
          </a:p>
        </p:txBody>
      </p:sp>
      <p:pic>
        <p:nvPicPr>
          <p:cNvPr id="3" name="图片 2"/>
          <p:cNvPicPr>
            <a:picLocks noChangeAspect="1"/>
          </p:cNvPicPr>
          <p:nvPr/>
        </p:nvPicPr>
        <p:blipFill>
          <a:blip r:embed="rId1"/>
          <a:stretch>
            <a:fillRect/>
          </a:stretch>
        </p:blipFill>
        <p:spPr>
          <a:xfrm>
            <a:off x="1718310" y="1283970"/>
            <a:ext cx="9907270" cy="4290695"/>
          </a:xfrm>
          <a:prstGeom prst="rect">
            <a:avLst/>
          </a:prstGeom>
        </p:spPr>
      </p:pic>
      <p:sp>
        <p:nvSpPr>
          <p:cNvPr id="5" name="文本框 4"/>
          <p:cNvSpPr txBox="1"/>
          <p:nvPr/>
        </p:nvSpPr>
        <p:spPr>
          <a:xfrm>
            <a:off x="6915785" y="4312920"/>
            <a:ext cx="771525" cy="368300"/>
          </a:xfrm>
          <a:prstGeom prst="rect">
            <a:avLst/>
          </a:prstGeom>
          <a:noFill/>
          <a:ln w="28575" cmpd="sng">
            <a:solidFill>
              <a:srgbClr val="C00000"/>
            </a:solidFill>
            <a:prstDash val="solid"/>
          </a:ln>
        </p:spPr>
        <p:txBody>
          <a:bodyPr wrap="square" rtlCol="0">
            <a:spAutoFit/>
          </a:bodyPr>
          <a:p>
            <a:endParaRPr lang="zh-CN" altLang="en-US"/>
          </a:p>
        </p:txBody>
      </p:sp>
      <p:grpSp>
        <p:nvGrpSpPr>
          <p:cNvPr id="8" name="组合 7"/>
          <p:cNvGrpSpPr/>
          <p:nvPr/>
        </p:nvGrpSpPr>
        <p:grpSpPr>
          <a:xfrm>
            <a:off x="7446010" y="3476625"/>
            <a:ext cx="2621280" cy="819150"/>
            <a:chOff x="11726" y="5475"/>
            <a:chExt cx="4128" cy="1290"/>
          </a:xfrm>
        </p:grpSpPr>
        <p:sp>
          <p:nvSpPr>
            <p:cNvPr id="6" name="文本框 5"/>
            <p:cNvSpPr txBox="1"/>
            <p:nvPr/>
          </p:nvSpPr>
          <p:spPr>
            <a:xfrm>
              <a:off x="12486" y="5475"/>
              <a:ext cx="3368" cy="1016"/>
            </a:xfrm>
            <a:prstGeom prst="rect">
              <a:avLst/>
            </a:prstGeom>
            <a:solidFill>
              <a:srgbClr val="FD6E0F"/>
            </a:solidFill>
          </p:spPr>
          <p:txBody>
            <a:bodyPr wrap="square" rtlCol="0">
              <a:spAutoFit/>
            </a:bodyPr>
            <a:p>
              <a:r>
                <a:rPr lang="zh-CN" altLang="en-US">
                  <a:solidFill>
                    <a:schemeClr val="bg1"/>
                  </a:solidFill>
                </a:rPr>
                <a:t>点击作者姓名，进入作者知网节页面</a:t>
              </a:r>
              <a:endParaRPr lang="zh-CN" altLang="en-US">
                <a:solidFill>
                  <a:schemeClr val="bg1"/>
                </a:solidFill>
              </a:endParaRPr>
            </a:p>
          </p:txBody>
        </p:sp>
        <p:cxnSp>
          <p:nvCxnSpPr>
            <p:cNvPr id="7" name="直接箭头连接符 6"/>
            <p:cNvCxnSpPr>
              <a:stCxn id="6" idx="1"/>
            </p:cNvCxnSpPr>
            <p:nvPr/>
          </p:nvCxnSpPr>
          <p:spPr>
            <a:xfrm flipH="1">
              <a:off x="11726" y="5983"/>
              <a:ext cx="760" cy="78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418590" y="1085215"/>
            <a:ext cx="10415270" cy="5263515"/>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1.2</a:t>
            </a:r>
            <a:r>
              <a:rPr lang="zh-CN" altLang="en-US" sz="2400" b="1" spc="100" dirty="0">
                <a:solidFill>
                  <a:schemeClr val="accent1"/>
                </a:solidFill>
                <a:latin typeface="微软雅黑" panose="020B0503020204020204" charset="-122"/>
                <a:ea typeface="微软雅黑" panose="020B0503020204020204" charset="-122"/>
              </a:rPr>
              <a:t>科研选题</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从学科带头人推荐中选题</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3155950" y="1085215"/>
            <a:ext cx="7905750" cy="5876925"/>
          </a:xfrm>
          <a:prstGeom prst="rect">
            <a:avLst/>
          </a:prstGeom>
        </p:spPr>
      </p:pic>
      <p:sp>
        <p:nvSpPr>
          <p:cNvPr id="5" name="文本框 4"/>
          <p:cNvSpPr txBox="1"/>
          <p:nvPr/>
        </p:nvSpPr>
        <p:spPr>
          <a:xfrm>
            <a:off x="127635" y="2929255"/>
            <a:ext cx="1461770" cy="645160"/>
          </a:xfrm>
          <a:prstGeom prst="rect">
            <a:avLst/>
          </a:prstGeom>
          <a:noFill/>
        </p:spPr>
        <p:txBody>
          <a:bodyPr wrap="square" rtlCol="0">
            <a:spAutoFit/>
          </a:bodyPr>
          <a:p>
            <a:r>
              <a:rPr lang="zh-CN" altLang="en-US"/>
              <a:t>作者知网节了解学术圈</a:t>
            </a:r>
            <a:endParaRPr lang="zh-CN" altLang="en-US"/>
          </a:p>
        </p:txBody>
      </p:sp>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立方体 19"/>
          <p:cNvSpPr/>
          <p:nvPr>
            <p:custDataLst>
              <p:tags r:id="rId1"/>
            </p:custDataLst>
          </p:nvPr>
        </p:nvSpPr>
        <p:spPr>
          <a:xfrm>
            <a:off x="1497965" y="1708506"/>
            <a:ext cx="1502196" cy="3601326"/>
          </a:xfrm>
          <a:prstGeom prst="cube">
            <a:avLst>
              <a:gd name="adj" fmla="val 88345"/>
            </a:avLst>
          </a:prstGeom>
          <a:solidFill>
            <a:srgbClr val="1AA3AA"/>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grpSp>
        <p:nvGrpSpPr>
          <p:cNvPr id="12" name="组合 11"/>
          <p:cNvGrpSpPr/>
          <p:nvPr/>
        </p:nvGrpSpPr>
        <p:grpSpPr>
          <a:xfrm>
            <a:off x="5057140" y="2684780"/>
            <a:ext cx="169545" cy="985520"/>
            <a:chOff x="8230" y="4448"/>
            <a:chExt cx="267" cy="1552"/>
          </a:xfrm>
        </p:grpSpPr>
        <p:sp>
          <p:nvSpPr>
            <p:cNvPr id="5" name="椭圆 4"/>
            <p:cNvSpPr/>
            <p:nvPr>
              <p:custDataLst>
                <p:tags r:id="rId2"/>
              </p:custDataLst>
            </p:nvPr>
          </p:nvSpPr>
          <p:spPr bwMode="auto">
            <a:xfrm flipH="1">
              <a:off x="8230" y="4448"/>
              <a:ext cx="267" cy="267"/>
            </a:xfrm>
            <a:prstGeom prst="ellipse">
              <a:avLst/>
            </a:prstGeom>
            <a:solidFill>
              <a:schemeClr val="accent3">
                <a:lumMod val="50000"/>
              </a:schemeClr>
            </a:solidFill>
            <a:ln w="9525">
              <a:noFill/>
              <a:round/>
            </a:ln>
          </p:spPr>
          <p:txBody>
            <a:bodyPr anchor="ctr"/>
            <a:p>
              <a:pPr algn="ctr">
                <a:lnSpc>
                  <a:spcPct val="120000"/>
                </a:lnSpc>
              </a:pPr>
              <a:endParaRPr>
                <a:solidFill>
                  <a:schemeClr val="tx2">
                    <a:lumMod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6" name="椭圆 5"/>
            <p:cNvSpPr/>
            <p:nvPr>
              <p:custDataLst>
                <p:tags r:id="rId3"/>
              </p:custDataLst>
            </p:nvPr>
          </p:nvSpPr>
          <p:spPr bwMode="auto">
            <a:xfrm flipH="1">
              <a:off x="8230" y="5733"/>
              <a:ext cx="267" cy="267"/>
            </a:xfrm>
            <a:prstGeom prst="ellipse">
              <a:avLst/>
            </a:prstGeom>
            <a:solidFill>
              <a:srgbClr val="1AA3AA"/>
            </a:solidFill>
            <a:ln w="9525">
              <a:noFill/>
              <a:round/>
            </a:ln>
          </p:spPr>
          <p:txBody>
            <a:bodyPr anchor="ctr"/>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grpSp>
      <p:sp>
        <p:nvSpPr>
          <p:cNvPr id="35" name="立方体 34"/>
          <p:cNvSpPr/>
          <p:nvPr>
            <p:custDataLst>
              <p:tags r:id="rId4"/>
            </p:custDataLst>
          </p:nvPr>
        </p:nvSpPr>
        <p:spPr>
          <a:xfrm>
            <a:off x="2230797" y="2067251"/>
            <a:ext cx="1352415" cy="3242581"/>
          </a:xfrm>
          <a:prstGeom prst="cube">
            <a:avLst>
              <a:gd name="adj" fmla="val 85731"/>
            </a:avLst>
          </a:prstGeom>
          <a:solidFill>
            <a:srgbClr val="3498DB"/>
          </a:solidFill>
          <a:ln>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6" name="立方体 35"/>
          <p:cNvSpPr/>
          <p:nvPr>
            <p:custDataLst>
              <p:tags r:id="rId5"/>
            </p:custDataLst>
          </p:nvPr>
        </p:nvSpPr>
        <p:spPr>
          <a:xfrm>
            <a:off x="2869377" y="2622537"/>
            <a:ext cx="1120802" cy="2687295"/>
          </a:xfrm>
          <a:prstGeom prst="cube">
            <a:avLst>
              <a:gd name="adj" fmla="val 85731"/>
            </a:avLst>
          </a:prstGeom>
          <a:ln>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p>
            <a:pPr algn="ctr">
              <a:lnSpc>
                <a:spcPct val="120000"/>
              </a:lnSpc>
            </a:pPr>
            <a:endParaRPr>
              <a:latin typeface="Arial" panose="020B0604020202020204" pitchFamily="34" charset="0"/>
              <a:ea typeface="微软雅黑" panose="020B0503020204020204" charset="-122"/>
              <a:sym typeface="Arial" panose="020B0604020202020204" pitchFamily="34" charset="0"/>
            </a:endParaRPr>
          </a:p>
        </p:txBody>
      </p:sp>
      <p:grpSp>
        <p:nvGrpSpPr>
          <p:cNvPr id="9" name="组合 8"/>
          <p:cNvGrpSpPr/>
          <p:nvPr/>
        </p:nvGrpSpPr>
        <p:grpSpPr>
          <a:xfrm>
            <a:off x="5057140" y="2622550"/>
            <a:ext cx="5840730" cy="2063115"/>
            <a:chOff x="7963" y="4642"/>
            <a:chExt cx="9198" cy="3249"/>
          </a:xfrm>
        </p:grpSpPr>
        <p:grpSp>
          <p:nvGrpSpPr>
            <p:cNvPr id="7" name="组合 6"/>
            <p:cNvGrpSpPr/>
            <p:nvPr/>
          </p:nvGrpSpPr>
          <p:grpSpPr>
            <a:xfrm>
              <a:off x="8230" y="4642"/>
              <a:ext cx="8931" cy="1976"/>
              <a:chOff x="8639" y="4226"/>
              <a:chExt cx="8931" cy="1976"/>
            </a:xfrm>
          </p:grpSpPr>
          <p:sp>
            <p:nvSpPr>
              <p:cNvPr id="16" name="文本框 15"/>
              <p:cNvSpPr txBox="1"/>
              <p:nvPr>
                <p:custDataLst>
                  <p:tags r:id="rId6"/>
                </p:custDataLst>
              </p:nvPr>
            </p:nvSpPr>
            <p:spPr bwMode="auto">
              <a:xfrm>
                <a:off x="8639" y="4226"/>
                <a:ext cx="8931" cy="670"/>
              </a:xfrm>
              <a:prstGeom prst="rect">
                <a:avLst/>
              </a:prstGeom>
              <a:noFill/>
            </p:spPr>
            <p:txBody>
              <a:bodyPr wrap="square" lIns="90000" tIns="46800" rIns="90000" bIns="0" anchor="b" anchorCtr="0">
                <a:noAutofit/>
              </a:bodyPr>
              <a:p>
                <a:pPr>
                  <a:lnSpc>
                    <a:spcPct val="130000"/>
                  </a:lnSpc>
                </a:pPr>
                <a:r>
                  <a:rPr lang="en-US" altLang="zh-CN" sz="3200" b="1" spc="300">
                    <a:solidFill>
                      <a:schemeClr val="tx2">
                        <a:lumMod val="25000"/>
                      </a:schemeClr>
                    </a:solidFill>
                    <a:latin typeface="Arial" panose="020B0604020202020204" pitchFamily="34" charset="0"/>
                    <a:ea typeface="微软雅黑" panose="020B0503020204020204" charset="-122"/>
                    <a:cs typeface="+mn-ea"/>
                    <a:sym typeface="Arial" panose="020B0604020202020204" pitchFamily="34" charset="0"/>
                  </a:rPr>
                  <a:t>01 </a:t>
                </a:r>
                <a:r>
                  <a:rPr lang="en-US" sz="3200" b="1" spc="300">
                    <a:solidFill>
                      <a:schemeClr val="tx2">
                        <a:lumMod val="25000"/>
                      </a:schemeClr>
                    </a:solidFill>
                    <a:latin typeface="Arial" panose="020B0604020202020204" pitchFamily="34" charset="0"/>
                    <a:ea typeface="微软雅黑" panose="020B0503020204020204" charset="-122"/>
                    <a:cs typeface="+mn-ea"/>
                    <a:sym typeface="Arial" panose="020B0604020202020204" pitchFamily="34" charset="0"/>
                  </a:rPr>
                  <a:t>CNKI</a:t>
                </a:r>
                <a:r>
                  <a:rPr lang="zh-CN" altLang="en-US" sz="3200" b="1" spc="300">
                    <a:solidFill>
                      <a:schemeClr val="tx2">
                        <a:lumMod val="25000"/>
                      </a:schemeClr>
                    </a:solidFill>
                    <a:latin typeface="Arial" panose="020B0604020202020204" pitchFamily="34" charset="0"/>
                    <a:ea typeface="微软雅黑" panose="020B0503020204020204" charset="-122"/>
                    <a:cs typeface="+mn-ea"/>
                    <a:sym typeface="Arial" panose="020B0604020202020204" pitchFamily="34" charset="0"/>
                  </a:rPr>
                  <a:t>数据库</a:t>
                </a:r>
                <a:endParaRPr lang="zh-CN" altLang="en-US" sz="3200" b="1" spc="300">
                  <a:solidFill>
                    <a:schemeClr val="tx2">
                      <a:lumMod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 name="文本框 13"/>
              <p:cNvSpPr txBox="1"/>
              <p:nvPr>
                <p:custDataLst>
                  <p:tags r:id="rId7"/>
                </p:custDataLst>
              </p:nvPr>
            </p:nvSpPr>
            <p:spPr bwMode="auto">
              <a:xfrm>
                <a:off x="8639" y="5532"/>
                <a:ext cx="8931" cy="670"/>
              </a:xfrm>
              <a:prstGeom prst="rect">
                <a:avLst/>
              </a:prstGeom>
              <a:noFill/>
            </p:spPr>
            <p:txBody>
              <a:bodyPr wrap="square" lIns="90000" tIns="46800" rIns="90000" bIns="0" anchor="b" anchorCtr="0">
                <a:noAutofit/>
              </a:bodyPr>
              <a:p>
                <a:pPr>
                  <a:lnSpc>
                    <a:spcPct val="130000"/>
                  </a:lnSpc>
                </a:pPr>
                <a:r>
                  <a:rPr lang="en-US" altLang="zh-CN" sz="3200" b="1" spc="300">
                    <a:solidFill>
                      <a:srgbClr val="1AA3AA"/>
                    </a:solidFill>
                    <a:latin typeface="Arial" panose="020B0604020202020204" pitchFamily="34" charset="0"/>
                    <a:ea typeface="微软雅黑" panose="020B0503020204020204" charset="-122"/>
                    <a:cs typeface="+mn-ea"/>
                    <a:sym typeface="Arial" panose="020B0604020202020204" pitchFamily="34" charset="0"/>
                  </a:rPr>
                  <a:t>02 </a:t>
                </a:r>
                <a:r>
                  <a:rPr lang="zh-CN" altLang="en-US" sz="3200" b="1" spc="300">
                    <a:solidFill>
                      <a:srgbClr val="1AA3AA"/>
                    </a:solidFill>
                    <a:latin typeface="Arial" panose="020B0604020202020204" pitchFamily="34" charset="0"/>
                    <a:ea typeface="微软雅黑" panose="020B0503020204020204" charset="-122"/>
                    <a:cs typeface="+mn-ea"/>
                    <a:sym typeface="Arial" panose="020B0604020202020204" pitchFamily="34" charset="0"/>
                  </a:rPr>
                  <a:t>论文写作</a:t>
                </a:r>
                <a:endParaRPr lang="zh-CN" altLang="en-US" sz="3200" b="1" spc="300">
                  <a:solidFill>
                    <a:srgbClr val="1AA3AA"/>
                  </a:solidFill>
                  <a:latin typeface="Arial" panose="020B0604020202020204" pitchFamily="34" charset="0"/>
                  <a:ea typeface="微软雅黑" panose="020B0503020204020204" charset="-122"/>
                  <a:cs typeface="+mn-ea"/>
                  <a:sym typeface="Arial" panose="020B0604020202020204" pitchFamily="34" charset="0"/>
                </a:endParaRPr>
              </a:p>
            </p:txBody>
          </p:sp>
        </p:grpSp>
        <p:sp>
          <p:nvSpPr>
            <p:cNvPr id="2" name="文本框 1"/>
            <p:cNvSpPr txBox="1"/>
            <p:nvPr>
              <p:custDataLst>
                <p:tags r:id="rId8"/>
              </p:custDataLst>
            </p:nvPr>
          </p:nvSpPr>
          <p:spPr bwMode="auto">
            <a:xfrm>
              <a:off x="8230" y="7221"/>
              <a:ext cx="8931" cy="670"/>
            </a:xfrm>
            <a:prstGeom prst="rect">
              <a:avLst/>
            </a:prstGeom>
            <a:noFill/>
          </p:spPr>
          <p:txBody>
            <a:bodyPr wrap="square" lIns="90000" tIns="46800" rIns="90000" bIns="0" anchor="b" anchorCtr="0">
              <a:noAutofit/>
            </a:bodyPr>
            <a:p>
              <a:pPr>
                <a:lnSpc>
                  <a:spcPct val="130000"/>
                </a:lnSpc>
              </a:pPr>
              <a:r>
                <a:rPr lang="en-US" altLang="zh-CN" sz="3200" b="1" spc="300">
                  <a:solidFill>
                    <a:schemeClr val="accent1"/>
                  </a:solidFill>
                  <a:latin typeface="Arial" panose="020B0604020202020204" pitchFamily="34" charset="0"/>
                  <a:ea typeface="微软雅黑" panose="020B0503020204020204" charset="-122"/>
                  <a:cs typeface="+mn-ea"/>
                  <a:sym typeface="Arial" panose="020B0604020202020204" pitchFamily="34" charset="0"/>
                </a:rPr>
                <a:t>03 </a:t>
              </a:r>
              <a:r>
                <a:rPr lang="zh-CN" altLang="en-US" sz="3200" b="1" spc="300">
                  <a:solidFill>
                    <a:schemeClr val="accent1"/>
                  </a:solidFill>
                  <a:latin typeface="Arial" panose="020B0604020202020204" pitchFamily="34" charset="0"/>
                  <a:ea typeface="微软雅黑" panose="020B0503020204020204" charset="-122"/>
                  <a:cs typeface="+mn-ea"/>
                  <a:sym typeface="Arial" panose="020B0604020202020204" pitchFamily="34" charset="0"/>
                </a:rPr>
                <a:t>知网</a:t>
              </a:r>
              <a:r>
                <a:rPr lang="zh-CN" altLang="en-US" sz="3200" b="1" spc="300">
                  <a:solidFill>
                    <a:schemeClr val="accent1"/>
                  </a:solidFill>
                  <a:latin typeface="Arial" panose="020B0604020202020204" pitchFamily="34" charset="0"/>
                  <a:ea typeface="微软雅黑" panose="020B0503020204020204" charset="-122"/>
                  <a:cs typeface="+mn-ea"/>
                  <a:sym typeface="Arial" panose="020B0604020202020204" pitchFamily="34" charset="0"/>
                </a:rPr>
                <a:t>实用小工具</a:t>
              </a:r>
              <a:endParaRPr lang="zh-CN" altLang="en-US" sz="3200" b="1" spc="300">
                <a:solidFill>
                  <a:schemeClr val="accent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8" name="椭圆 7"/>
            <p:cNvSpPr/>
            <p:nvPr>
              <p:custDataLst>
                <p:tags r:id="rId9"/>
              </p:custDataLst>
            </p:nvPr>
          </p:nvSpPr>
          <p:spPr bwMode="auto">
            <a:xfrm flipH="1">
              <a:off x="7963" y="7340"/>
              <a:ext cx="267" cy="267"/>
            </a:xfrm>
            <a:prstGeom prst="ellipse">
              <a:avLst/>
            </a:prstGeom>
            <a:solidFill>
              <a:schemeClr val="accent1"/>
            </a:solidFill>
            <a:ln w="9525">
              <a:noFill/>
              <a:round/>
            </a:ln>
          </p:spPr>
          <p:txBody>
            <a:bodyPr anchor="ctr"/>
            <a:p>
              <a:pPr algn="ctr">
                <a:lnSpc>
                  <a:spcPct val="120000"/>
                </a:lnSpc>
              </a:pPr>
              <a:endParaRPr>
                <a:solidFill>
                  <a:schemeClr val="accent1"/>
                </a:solidFill>
                <a:latin typeface="Arial" panose="020B0604020202020204" pitchFamily="34" charset="0"/>
                <a:ea typeface="微软雅黑" panose="020B0503020204020204" charset="-122"/>
                <a:sym typeface="Arial" panose="020B0604020202020204" pitchFamily="34" charset="0"/>
              </a:endParaRPr>
            </a:p>
          </p:txBody>
        </p:sp>
      </p:grpSp>
      <p:pic>
        <p:nvPicPr>
          <p:cNvPr id="11" name="图片 10" descr="微信图片_20200226153904"/>
          <p:cNvPicPr>
            <a:picLocks noChangeAspect="1"/>
          </p:cNvPicPr>
          <p:nvPr/>
        </p:nvPicPr>
        <p:blipFill>
          <a:blip r:embed="rId10"/>
          <a:stretch>
            <a:fillRect/>
          </a:stretch>
        </p:blipFill>
        <p:spPr>
          <a:xfrm>
            <a:off x="10150475" y="321945"/>
            <a:ext cx="1567815" cy="534670"/>
          </a:xfrm>
          <a:prstGeom prst="rect">
            <a:avLst/>
          </a:prstGeom>
        </p:spPr>
      </p:pic>
    </p:spTree>
    <p:custDataLst>
      <p:tags r:id="rId11"/>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320800" y="1353185"/>
            <a:ext cx="10289540" cy="4635500"/>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1.3</a:t>
            </a:r>
            <a:r>
              <a:rPr lang="zh-CN" altLang="en-US" sz="2400" b="1" spc="100" dirty="0">
                <a:solidFill>
                  <a:schemeClr val="accent1"/>
                </a:solidFill>
                <a:latin typeface="微软雅黑" panose="020B0503020204020204" charset="-122"/>
                <a:ea typeface="微软雅黑" panose="020B0503020204020204" charset="-122"/>
              </a:rPr>
              <a:t>科研选题</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从热点趋势中选题</a:t>
            </a:r>
            <a:endParaRPr lang="zh-CN" altLang="en-US" sz="2400" b="1" spc="100" dirty="0">
              <a:solidFill>
                <a:schemeClr val="accent1"/>
              </a:solidFill>
              <a:latin typeface="微软雅黑" panose="020B0503020204020204" charset="-122"/>
              <a:ea typeface="微软雅黑" panose="020B0503020204020204" charset="-122"/>
            </a:endParaRPr>
          </a:p>
        </p:txBody>
      </p:sp>
      <p:sp>
        <p:nvSpPr>
          <p:cNvPr id="6" name="文本框 5"/>
          <p:cNvSpPr txBox="1"/>
          <p:nvPr/>
        </p:nvSpPr>
        <p:spPr>
          <a:xfrm>
            <a:off x="178435" y="2398395"/>
            <a:ext cx="1221740" cy="1198880"/>
          </a:xfrm>
          <a:prstGeom prst="rect">
            <a:avLst/>
          </a:prstGeom>
          <a:noFill/>
        </p:spPr>
        <p:txBody>
          <a:bodyPr wrap="square" rtlCol="0">
            <a:spAutoFit/>
          </a:bodyPr>
          <a:p>
            <a:r>
              <a:rPr lang="zh-CN" altLang="en-US"/>
              <a:t>计量可视化分析，了解年度发文趋势</a:t>
            </a:r>
            <a:endParaRPr lang="zh-CN" altLang="en-US"/>
          </a:p>
        </p:txBody>
      </p:sp>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ustDataLst>
      <p:tags r:id="rId3"/>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343660" y="1195070"/>
            <a:ext cx="10524490" cy="4081780"/>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1.3</a:t>
            </a:r>
            <a:r>
              <a:rPr lang="zh-CN" altLang="en-US" sz="2400" b="1" spc="100" dirty="0">
                <a:solidFill>
                  <a:schemeClr val="accent1"/>
                </a:solidFill>
                <a:latin typeface="微软雅黑" panose="020B0503020204020204" charset="-122"/>
                <a:ea typeface="微软雅黑" panose="020B0503020204020204" charset="-122"/>
              </a:rPr>
              <a:t>科研选题</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从热点趋势中选题</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2"/>
          <a:stretch>
            <a:fillRect/>
          </a:stretch>
        </p:blipFill>
        <p:spPr>
          <a:xfrm>
            <a:off x="1936750" y="1195070"/>
            <a:ext cx="8319135" cy="5110480"/>
          </a:xfrm>
          <a:prstGeom prst="rect">
            <a:avLst/>
          </a:prstGeom>
        </p:spPr>
      </p:pic>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1.3</a:t>
            </a:r>
            <a:r>
              <a:rPr lang="zh-CN" altLang="en-US" sz="2400" b="1" spc="100" dirty="0">
                <a:solidFill>
                  <a:schemeClr val="accent1"/>
                </a:solidFill>
                <a:latin typeface="微软雅黑" panose="020B0503020204020204" charset="-122"/>
                <a:ea typeface="微软雅黑" panose="020B0503020204020204" charset="-122"/>
              </a:rPr>
              <a:t>科研选题</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从热点趋势中选题</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1418590" y="1040130"/>
            <a:ext cx="10320020" cy="5035550"/>
          </a:xfrm>
          <a:prstGeom prst="rect">
            <a:avLst/>
          </a:prstGeom>
        </p:spPr>
      </p:pic>
      <p:sp>
        <p:nvSpPr>
          <p:cNvPr id="3" name="文本框 2"/>
          <p:cNvSpPr txBox="1"/>
          <p:nvPr/>
        </p:nvSpPr>
        <p:spPr>
          <a:xfrm>
            <a:off x="144145" y="2704465"/>
            <a:ext cx="1418590" cy="922020"/>
          </a:xfrm>
          <a:prstGeom prst="rect">
            <a:avLst/>
          </a:prstGeom>
          <a:noFill/>
        </p:spPr>
        <p:txBody>
          <a:bodyPr wrap="square" rtlCol="0">
            <a:spAutoFit/>
          </a:bodyPr>
          <a:p>
            <a:r>
              <a:rPr lang="zh-CN" altLang="en-US"/>
              <a:t>巧用指数分析，追踪学术热点</a:t>
            </a:r>
            <a:endParaRPr lang="zh-CN" altLang="en-US"/>
          </a:p>
        </p:txBody>
      </p:sp>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1.3</a:t>
            </a:r>
            <a:r>
              <a:rPr lang="zh-CN" altLang="en-US" sz="2400" b="1" spc="100" dirty="0">
                <a:solidFill>
                  <a:schemeClr val="accent1"/>
                </a:solidFill>
                <a:latin typeface="微软雅黑" panose="020B0503020204020204" charset="-122"/>
                <a:ea typeface="微软雅黑" panose="020B0503020204020204" charset="-122"/>
              </a:rPr>
              <a:t>科研选题</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从热点趋势中选题</a:t>
            </a:r>
            <a:endParaRPr lang="zh-CN" altLang="en-US" sz="2400" b="1" spc="100" dirty="0">
              <a:solidFill>
                <a:schemeClr val="accent1"/>
              </a:solidFill>
              <a:latin typeface="微软雅黑" panose="020B0503020204020204" charset="-122"/>
              <a:ea typeface="微软雅黑" panose="020B0503020204020204" charset="-122"/>
            </a:endParaRPr>
          </a:p>
        </p:txBody>
      </p:sp>
      <p:sp>
        <p:nvSpPr>
          <p:cNvPr id="5" name="文本框 4"/>
          <p:cNvSpPr txBox="1"/>
          <p:nvPr/>
        </p:nvSpPr>
        <p:spPr>
          <a:xfrm>
            <a:off x="223520" y="2639695"/>
            <a:ext cx="1487170" cy="922020"/>
          </a:xfrm>
          <a:prstGeom prst="rect">
            <a:avLst/>
          </a:prstGeom>
          <a:noFill/>
        </p:spPr>
        <p:txBody>
          <a:bodyPr wrap="square" rtlCol="0">
            <a:spAutoFit/>
          </a:bodyPr>
          <a:p>
            <a:r>
              <a:rPr lang="zh-CN" altLang="en-US"/>
              <a:t>查看不同维度关注度的发文情况</a:t>
            </a:r>
            <a:endParaRPr lang="zh-CN" altLang="en-US"/>
          </a:p>
        </p:txBody>
      </p:sp>
      <p:pic>
        <p:nvPicPr>
          <p:cNvPr id="7" name="图片 6"/>
          <p:cNvPicPr>
            <a:picLocks noChangeAspect="1"/>
          </p:cNvPicPr>
          <p:nvPr/>
        </p:nvPicPr>
        <p:blipFill>
          <a:blip r:embed="rId1"/>
          <a:stretch>
            <a:fillRect/>
          </a:stretch>
        </p:blipFill>
        <p:spPr>
          <a:xfrm>
            <a:off x="1710690" y="1048385"/>
            <a:ext cx="9899650" cy="5149215"/>
          </a:xfrm>
          <a:prstGeom prst="rect">
            <a:avLst/>
          </a:prstGeom>
        </p:spPr>
      </p:pic>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p:cNvPicPr>
            <a:picLocks noChangeAspect="1"/>
          </p:cNvPicPr>
          <p:nvPr/>
        </p:nvPicPr>
        <p:blipFill>
          <a:blip r:embed="rId1"/>
          <a:stretch>
            <a:fillRect/>
          </a:stretch>
        </p:blipFill>
        <p:spPr>
          <a:xfrm>
            <a:off x="498475" y="1459865"/>
            <a:ext cx="11420475" cy="3648075"/>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1.3</a:t>
            </a:r>
            <a:r>
              <a:rPr lang="zh-CN" altLang="en-US" sz="2400" b="1" spc="100" dirty="0">
                <a:solidFill>
                  <a:schemeClr val="accent1"/>
                </a:solidFill>
                <a:latin typeface="微软雅黑" panose="020B0503020204020204" charset="-122"/>
                <a:ea typeface="微软雅黑" panose="020B0503020204020204" charset="-122"/>
              </a:rPr>
              <a:t>科研选题</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从热点趋势中选题</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2"/>
          <a:stretch>
            <a:fillRect/>
          </a:stretch>
        </p:blipFill>
        <p:spPr>
          <a:xfrm>
            <a:off x="1574800" y="1081405"/>
            <a:ext cx="10344150" cy="5227320"/>
          </a:xfrm>
          <a:prstGeom prst="rect">
            <a:avLst/>
          </a:prstGeom>
        </p:spPr>
      </p:pic>
      <p:pic>
        <p:nvPicPr>
          <p:cNvPr id="13" name="图片 12"/>
          <p:cNvPicPr>
            <a:picLocks noChangeAspect="1"/>
          </p:cNvPicPr>
          <p:nvPr/>
        </p:nvPicPr>
        <p:blipFill>
          <a:blip r:embed="rId3"/>
          <a:stretch>
            <a:fillRect/>
          </a:stretch>
        </p:blipFill>
        <p:spPr>
          <a:xfrm>
            <a:off x="1021715" y="2204085"/>
            <a:ext cx="11020425" cy="3381375"/>
          </a:xfrm>
          <a:prstGeom prst="rect">
            <a:avLst/>
          </a:prstGeom>
        </p:spPr>
      </p:pic>
      <p:sp>
        <p:nvSpPr>
          <p:cNvPr id="14" name="文本框 13"/>
          <p:cNvSpPr txBox="1"/>
          <p:nvPr/>
        </p:nvSpPr>
        <p:spPr>
          <a:xfrm>
            <a:off x="3482975" y="2620010"/>
            <a:ext cx="6913880" cy="922020"/>
          </a:xfrm>
          <a:prstGeom prst="rect">
            <a:avLst/>
          </a:prstGeom>
          <a:solidFill>
            <a:srgbClr val="E77A4B"/>
          </a:solidFill>
        </p:spPr>
        <p:txBody>
          <a:bodyPr wrap="square" rtlCol="0" anchor="t">
            <a:spAutoFit/>
          </a:bodyPr>
          <a:p>
            <a:r>
              <a:rPr lang="zh-CN" altLang="en-US">
                <a:solidFill>
                  <a:schemeClr val="bg1"/>
                </a:solidFill>
                <a:sym typeface="+mn-ea"/>
              </a:rPr>
              <a:t>学科分布，方便找到交叉学科进行研究</a:t>
            </a:r>
            <a:r>
              <a:rPr lang="en-US" altLang="zh-CN">
                <a:solidFill>
                  <a:schemeClr val="bg1"/>
                </a:solidFill>
                <a:sym typeface="+mn-ea"/>
              </a:rPr>
              <a:t>……</a:t>
            </a:r>
            <a:endParaRPr lang="en-US" altLang="zh-CN">
              <a:solidFill>
                <a:schemeClr val="bg1"/>
              </a:solidFill>
              <a:sym typeface="+mn-ea"/>
            </a:endParaRPr>
          </a:p>
          <a:p>
            <a:r>
              <a:rPr lang="zh-CN" altLang="en-US">
                <a:solidFill>
                  <a:schemeClr val="bg1"/>
                </a:solidFill>
                <a:sym typeface="+mn-ea"/>
              </a:rPr>
              <a:t>机构分布，查找带头机构</a:t>
            </a:r>
            <a:r>
              <a:rPr lang="en-US" altLang="zh-CN">
                <a:solidFill>
                  <a:schemeClr val="bg1"/>
                </a:solidFill>
                <a:sym typeface="+mn-ea"/>
              </a:rPr>
              <a:t>……</a:t>
            </a:r>
            <a:endParaRPr lang="en-US" altLang="zh-CN">
              <a:solidFill>
                <a:schemeClr val="bg1"/>
              </a:solidFill>
              <a:sym typeface="+mn-ea"/>
            </a:endParaRPr>
          </a:p>
          <a:p>
            <a:r>
              <a:rPr lang="zh-CN" altLang="en-US">
                <a:solidFill>
                  <a:schemeClr val="bg1"/>
                </a:solidFill>
                <a:sym typeface="+mn-ea"/>
              </a:rPr>
              <a:t>总之，</a:t>
            </a:r>
            <a:r>
              <a:rPr lang="zh-CN" altLang="en-US">
                <a:solidFill>
                  <a:schemeClr val="bg1"/>
                </a:solidFill>
                <a:sym typeface="+mn-ea"/>
              </a:rPr>
              <a:t>通过</a:t>
            </a:r>
            <a:r>
              <a:rPr lang="en-US" altLang="zh-CN">
                <a:solidFill>
                  <a:schemeClr val="bg1"/>
                </a:solidFill>
                <a:sym typeface="+mn-ea"/>
              </a:rPr>
              <a:t>CNKI</a:t>
            </a:r>
            <a:r>
              <a:rPr lang="zh-CN" altLang="en-US">
                <a:solidFill>
                  <a:schemeClr val="bg1"/>
                </a:solidFill>
                <a:sym typeface="+mn-ea"/>
              </a:rPr>
              <a:t>指数，可以检索、发现和追踪学术热点话题</a:t>
            </a:r>
            <a:endParaRPr lang="en-US" altLang="zh-CN">
              <a:solidFill>
                <a:schemeClr val="bg1"/>
              </a:solidFill>
              <a:sym typeface="+mn-ea"/>
            </a:endParaRPr>
          </a:p>
        </p:txBody>
      </p:sp>
      <p:pic>
        <p:nvPicPr>
          <p:cNvPr id="10" name="图片 9" descr="微信图片_20200226153904"/>
          <p:cNvPicPr>
            <a:picLocks noChangeAspect="1"/>
          </p:cNvPicPr>
          <p:nvPr/>
        </p:nvPicPr>
        <p:blipFill>
          <a:blip r:embed="rId4"/>
          <a:stretch>
            <a:fillRect/>
          </a:stretch>
        </p:blipFill>
        <p:spPr>
          <a:xfrm>
            <a:off x="10226675" y="321945"/>
            <a:ext cx="1567815" cy="53467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2</a:t>
            </a:r>
            <a:r>
              <a:rPr lang="zh-CN" altLang="en-US" sz="2400" b="1" spc="100" dirty="0">
                <a:solidFill>
                  <a:schemeClr val="accent1"/>
                </a:solidFill>
                <a:latin typeface="微软雅黑" panose="020B0503020204020204" charset="-122"/>
                <a:ea typeface="微软雅黑" panose="020B0503020204020204" charset="-122"/>
              </a:rPr>
              <a:t>、资源获取</a:t>
            </a:r>
            <a:endParaRPr lang="zh-CN" altLang="en-US" sz="2400" b="1" spc="100" dirty="0">
              <a:solidFill>
                <a:schemeClr val="accent1"/>
              </a:solidFill>
              <a:latin typeface="微软雅黑" panose="020B0503020204020204" charset="-122"/>
              <a:ea typeface="微软雅黑" panose="020B0503020204020204" charset="-122"/>
            </a:endParaRPr>
          </a:p>
        </p:txBody>
      </p:sp>
      <p:grpSp>
        <p:nvGrpSpPr>
          <p:cNvPr id="4" name="组合 3"/>
          <p:cNvGrpSpPr/>
          <p:nvPr/>
        </p:nvGrpSpPr>
        <p:grpSpPr>
          <a:xfrm>
            <a:off x="1421765" y="1556385"/>
            <a:ext cx="8823960" cy="4159250"/>
            <a:chOff x="4392" y="2476"/>
            <a:chExt cx="13896" cy="6550"/>
          </a:xfrm>
        </p:grpSpPr>
        <p:sp>
          <p:nvSpPr>
            <p:cNvPr id="21" name="椭圆 20"/>
            <p:cNvSpPr/>
            <p:nvPr/>
          </p:nvSpPr>
          <p:spPr>
            <a:xfrm>
              <a:off x="4967" y="2476"/>
              <a:ext cx="2310" cy="2310"/>
            </a:xfrm>
            <a:prstGeom prst="ellipse">
              <a:avLst/>
            </a:prstGeom>
            <a:solidFill>
              <a:schemeClr val="accent1"/>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3" name="椭圆 22"/>
            <p:cNvSpPr/>
            <p:nvPr/>
          </p:nvSpPr>
          <p:spPr>
            <a:xfrm>
              <a:off x="8445" y="2481"/>
              <a:ext cx="2310" cy="2310"/>
            </a:xfrm>
            <a:prstGeom prst="ellipse">
              <a:avLst/>
            </a:prstGeom>
            <a:solidFill>
              <a:schemeClr val="accent1"/>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4" name="椭圆 23"/>
            <p:cNvSpPr/>
            <p:nvPr/>
          </p:nvSpPr>
          <p:spPr>
            <a:xfrm>
              <a:off x="11988" y="2481"/>
              <a:ext cx="2310" cy="2310"/>
            </a:xfrm>
            <a:prstGeom prst="ellipse">
              <a:avLst/>
            </a:prstGeom>
            <a:solidFill>
              <a:schemeClr val="accent2"/>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5" name="椭圆 24"/>
            <p:cNvSpPr/>
            <p:nvPr/>
          </p:nvSpPr>
          <p:spPr>
            <a:xfrm>
              <a:off x="15531" y="2481"/>
              <a:ext cx="2310" cy="2310"/>
            </a:xfrm>
            <a:prstGeom prst="ellipse">
              <a:avLst/>
            </a:prstGeom>
            <a:solidFill>
              <a:schemeClr val="accent1"/>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7" name="箭头: V 形 26"/>
            <p:cNvSpPr/>
            <p:nvPr/>
          </p:nvSpPr>
          <p:spPr>
            <a:xfrm>
              <a:off x="7586" y="3255"/>
              <a:ext cx="544" cy="764"/>
            </a:xfrm>
            <a:prstGeom prst="chevron">
              <a:avLst/>
            </a:prstGeom>
            <a:solidFill>
              <a:schemeClr val="accent1"/>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28" name="箭头: V 形 27"/>
            <p:cNvSpPr/>
            <p:nvPr/>
          </p:nvSpPr>
          <p:spPr>
            <a:xfrm>
              <a:off x="11159" y="3255"/>
              <a:ext cx="544" cy="764"/>
            </a:xfrm>
            <a:prstGeom prst="chevron">
              <a:avLst/>
            </a:prstGeom>
            <a:solidFill>
              <a:schemeClr val="accent1"/>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29" name="箭头: V 形 28"/>
            <p:cNvSpPr/>
            <p:nvPr/>
          </p:nvSpPr>
          <p:spPr>
            <a:xfrm>
              <a:off x="14732" y="3255"/>
              <a:ext cx="544" cy="764"/>
            </a:xfrm>
            <a:prstGeom prst="chevron">
              <a:avLst/>
            </a:prstGeom>
            <a:solidFill>
              <a:schemeClr val="accent1"/>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0" name="矩形 29"/>
            <p:cNvSpPr/>
            <p:nvPr/>
          </p:nvSpPr>
          <p:spPr>
            <a:xfrm>
              <a:off x="4392" y="5891"/>
              <a:ext cx="13683" cy="780"/>
            </a:xfrm>
            <a:prstGeom prst="rect">
              <a:avLst/>
            </a:prstGeom>
            <a:solidFill>
              <a:schemeClr val="accent1"/>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Light" panose="020B0502040204020203"/>
                <a:ea typeface="思源黑体 CN Light"/>
                <a:cs typeface="+mn-cs"/>
              </a:endParaRPr>
            </a:p>
          </p:txBody>
        </p:sp>
        <p:sp>
          <p:nvSpPr>
            <p:cNvPr id="2" name="箭头: V 形 30"/>
            <p:cNvSpPr/>
            <p:nvPr/>
          </p:nvSpPr>
          <p:spPr>
            <a:xfrm rot="5400000">
              <a:off x="5864" y="5900"/>
              <a:ext cx="544" cy="764"/>
            </a:xfrm>
            <a:prstGeom prst="chevron">
              <a:avLst/>
            </a:prstGeom>
            <a:solidFill>
              <a:sysClr val="window" lastClr="FFFFFF"/>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3" name="箭头: V 形 32"/>
            <p:cNvSpPr/>
            <p:nvPr/>
          </p:nvSpPr>
          <p:spPr>
            <a:xfrm rot="5400000">
              <a:off x="9328" y="5900"/>
              <a:ext cx="544" cy="764"/>
            </a:xfrm>
            <a:prstGeom prst="chevron">
              <a:avLst/>
            </a:prstGeom>
            <a:solidFill>
              <a:sysClr val="window" lastClr="FFFFFF"/>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4" name="箭头: V 形 33"/>
            <p:cNvSpPr/>
            <p:nvPr/>
          </p:nvSpPr>
          <p:spPr>
            <a:xfrm rot="5400000">
              <a:off x="12871" y="5900"/>
              <a:ext cx="544" cy="764"/>
            </a:xfrm>
            <a:prstGeom prst="chevron">
              <a:avLst/>
            </a:prstGeom>
            <a:solidFill>
              <a:sysClr val="window" lastClr="FFFFFF"/>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5" name="箭头: V 形 34"/>
            <p:cNvSpPr/>
            <p:nvPr/>
          </p:nvSpPr>
          <p:spPr>
            <a:xfrm rot="5400000">
              <a:off x="16414" y="5900"/>
              <a:ext cx="544" cy="764"/>
            </a:xfrm>
            <a:prstGeom prst="chevron">
              <a:avLst/>
            </a:prstGeom>
            <a:solidFill>
              <a:sysClr val="window" lastClr="FFFFFF"/>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Segoe UI Light" panose="020B0502040204020203"/>
                <a:ea typeface="思源黑体 CN Light"/>
                <a:cs typeface="+mn-cs"/>
              </a:endParaRPr>
            </a:p>
          </p:txBody>
        </p:sp>
        <p:sp>
          <p:nvSpPr>
            <p:cNvPr id="36" name="文本框 35"/>
            <p:cNvSpPr txBox="1"/>
            <p:nvPr/>
          </p:nvSpPr>
          <p:spPr>
            <a:xfrm>
              <a:off x="4587" y="5065"/>
              <a:ext cx="2999" cy="628"/>
            </a:xfrm>
            <a:prstGeom prst="rect">
              <a:avLst/>
            </a:prstGeom>
            <a:noFill/>
          </p:spPr>
          <p:txBody>
            <a:bodyPr wrap="square" rtlCol="0">
              <a:spAutoFit/>
            </a:bodyPr>
            <a:p>
              <a:pPr algn="ctr"/>
              <a:r>
                <a:rPr lang="zh-CN" altLang="en-US" sz="2000" b="1" dirty="0">
                  <a:solidFill>
                    <a:schemeClr val="tx1">
                      <a:lumMod val="85000"/>
                      <a:lumOff val="15000"/>
                    </a:schemeClr>
                  </a:solidFill>
                  <a:latin typeface="微软雅黑" panose="020B0503020204020204" charset="-122"/>
                  <a:ea typeface="微软雅黑" panose="020B0503020204020204" charset="-122"/>
                </a:rPr>
                <a:t>学术观点</a:t>
              </a:r>
              <a:endParaRPr lang="zh-CN" altLang="en-US" sz="2000" b="1" dirty="0">
                <a:solidFill>
                  <a:schemeClr val="tx1">
                    <a:lumMod val="85000"/>
                    <a:lumOff val="15000"/>
                  </a:schemeClr>
                </a:solidFill>
                <a:latin typeface="微软雅黑" panose="020B0503020204020204" charset="-122"/>
                <a:ea typeface="微软雅黑" panose="020B0503020204020204" charset="-122"/>
              </a:endParaRPr>
            </a:p>
          </p:txBody>
        </p:sp>
        <p:sp>
          <p:nvSpPr>
            <p:cNvPr id="38" name="文本框 37"/>
            <p:cNvSpPr txBox="1"/>
            <p:nvPr/>
          </p:nvSpPr>
          <p:spPr>
            <a:xfrm>
              <a:off x="8110" y="5065"/>
              <a:ext cx="2999" cy="628"/>
            </a:xfrm>
            <a:prstGeom prst="rect">
              <a:avLst/>
            </a:prstGeom>
            <a:noFill/>
          </p:spPr>
          <p:txBody>
            <a:bodyPr wrap="square" rtlCol="0">
              <a:spAutoFit/>
            </a:bodyPr>
            <a:p>
              <a:pPr algn="ctr"/>
              <a:r>
                <a:rPr lang="zh-CN" altLang="en-US" sz="2000" b="1" dirty="0">
                  <a:solidFill>
                    <a:schemeClr val="tx1">
                      <a:lumMod val="85000"/>
                      <a:lumOff val="15000"/>
                    </a:schemeClr>
                  </a:solidFill>
                  <a:latin typeface="微软雅黑" panose="020B0503020204020204" charset="-122"/>
                  <a:ea typeface="微软雅黑" panose="020B0503020204020204" charset="-122"/>
                </a:rPr>
                <a:t>技术辅助</a:t>
              </a:r>
              <a:endParaRPr lang="zh-CN" altLang="en-US" sz="2000" b="1" dirty="0">
                <a:solidFill>
                  <a:schemeClr val="tx1">
                    <a:lumMod val="85000"/>
                    <a:lumOff val="15000"/>
                  </a:schemeClr>
                </a:solidFill>
                <a:latin typeface="微软雅黑" panose="020B0503020204020204" charset="-122"/>
                <a:ea typeface="微软雅黑" panose="020B0503020204020204" charset="-122"/>
              </a:endParaRPr>
            </a:p>
          </p:txBody>
        </p:sp>
        <p:sp>
          <p:nvSpPr>
            <p:cNvPr id="39" name="文本框 38"/>
            <p:cNvSpPr txBox="1"/>
            <p:nvPr/>
          </p:nvSpPr>
          <p:spPr>
            <a:xfrm>
              <a:off x="11643" y="5065"/>
              <a:ext cx="2999" cy="628"/>
            </a:xfrm>
            <a:prstGeom prst="rect">
              <a:avLst/>
            </a:prstGeom>
            <a:noFill/>
          </p:spPr>
          <p:txBody>
            <a:bodyPr wrap="square" rtlCol="0">
              <a:spAutoFit/>
            </a:bodyPr>
            <a:p>
              <a:pPr algn="ctr"/>
              <a:r>
                <a:rPr lang="zh-CN" altLang="en-US" sz="2000" b="1" dirty="0">
                  <a:solidFill>
                    <a:schemeClr val="tx1">
                      <a:lumMod val="85000"/>
                      <a:lumOff val="15000"/>
                    </a:schemeClr>
                  </a:solidFill>
                  <a:latin typeface="微软雅黑" panose="020B0503020204020204" charset="-122"/>
                  <a:ea typeface="微软雅黑" panose="020B0503020204020204" charset="-122"/>
                </a:rPr>
                <a:t>事实数据</a:t>
              </a:r>
              <a:endParaRPr lang="zh-CN" altLang="en-US" sz="2000" b="1" dirty="0">
                <a:solidFill>
                  <a:schemeClr val="tx1">
                    <a:lumMod val="85000"/>
                    <a:lumOff val="15000"/>
                  </a:schemeClr>
                </a:solidFill>
                <a:latin typeface="微软雅黑" panose="020B0503020204020204" charset="-122"/>
                <a:ea typeface="微软雅黑" panose="020B0503020204020204" charset="-122"/>
              </a:endParaRPr>
            </a:p>
          </p:txBody>
        </p:sp>
        <p:sp>
          <p:nvSpPr>
            <p:cNvPr id="40" name="文本框 39"/>
            <p:cNvSpPr txBox="1"/>
            <p:nvPr/>
          </p:nvSpPr>
          <p:spPr>
            <a:xfrm>
              <a:off x="15176" y="5065"/>
              <a:ext cx="2999" cy="628"/>
            </a:xfrm>
            <a:prstGeom prst="rect">
              <a:avLst/>
            </a:prstGeom>
            <a:noFill/>
          </p:spPr>
          <p:txBody>
            <a:bodyPr wrap="square" rtlCol="0">
              <a:spAutoFit/>
            </a:bodyPr>
            <a:p>
              <a:pPr algn="ctr"/>
              <a:r>
                <a:rPr lang="zh-CN" altLang="en-US" sz="2000" b="1" dirty="0">
                  <a:solidFill>
                    <a:schemeClr val="tx1">
                      <a:lumMod val="85000"/>
                      <a:lumOff val="15000"/>
                    </a:schemeClr>
                  </a:solidFill>
                  <a:latin typeface="微软雅黑" panose="020B0503020204020204" charset="-122"/>
                  <a:ea typeface="微软雅黑" panose="020B0503020204020204" charset="-122"/>
                </a:rPr>
                <a:t>辅助功能</a:t>
              </a:r>
              <a:endParaRPr lang="zh-CN" altLang="en-US" sz="2000" b="1" dirty="0">
                <a:solidFill>
                  <a:schemeClr val="tx1">
                    <a:lumMod val="85000"/>
                    <a:lumOff val="15000"/>
                  </a:schemeClr>
                </a:solidFill>
                <a:latin typeface="微软雅黑" panose="020B0503020204020204" charset="-122"/>
                <a:ea typeface="微软雅黑" panose="020B0503020204020204" charset="-122"/>
              </a:endParaRPr>
            </a:p>
          </p:txBody>
        </p:sp>
        <p:sp>
          <p:nvSpPr>
            <p:cNvPr id="41" name="文本框 40"/>
            <p:cNvSpPr txBox="1"/>
            <p:nvPr/>
          </p:nvSpPr>
          <p:spPr>
            <a:xfrm>
              <a:off x="4473" y="6868"/>
              <a:ext cx="3227" cy="2159"/>
            </a:xfrm>
            <a:prstGeom prst="rect">
              <a:avLst/>
            </a:prstGeom>
            <a:noFill/>
          </p:spPr>
          <p:txBody>
            <a:bodyPr wrap="square" rtlCol="0">
              <a:spAutoFit/>
            </a:bodyPr>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期刊文献</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博硕论文</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会议论文</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报纸</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43" name="文本框 42"/>
            <p:cNvSpPr txBox="1"/>
            <p:nvPr/>
          </p:nvSpPr>
          <p:spPr>
            <a:xfrm>
              <a:off x="7986" y="6868"/>
              <a:ext cx="3227" cy="1655"/>
            </a:xfrm>
            <a:prstGeom prst="rect">
              <a:avLst/>
            </a:prstGeom>
            <a:noFill/>
          </p:spPr>
          <p:txBody>
            <a:bodyPr wrap="square" rtlCol="0">
              <a:spAutoFit/>
            </a:bodyPr>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标准</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专利</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科技成果</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44" name="文本框 43"/>
            <p:cNvSpPr txBox="1"/>
            <p:nvPr/>
          </p:nvSpPr>
          <p:spPr>
            <a:xfrm>
              <a:off x="11529" y="6868"/>
              <a:ext cx="3227" cy="1655"/>
            </a:xfrm>
            <a:prstGeom prst="rect">
              <a:avLst/>
            </a:prstGeom>
            <a:noFill/>
          </p:spPr>
          <p:txBody>
            <a:bodyPr wrap="square" rtlCol="0">
              <a:spAutoFit/>
            </a:bodyPr>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年鉴</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统计数据</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法律法规</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sp>
          <p:nvSpPr>
            <p:cNvPr id="45" name="文本框 44"/>
            <p:cNvSpPr txBox="1"/>
            <p:nvPr/>
          </p:nvSpPr>
          <p:spPr>
            <a:xfrm>
              <a:off x="15062" y="6868"/>
              <a:ext cx="3227" cy="2159"/>
            </a:xfrm>
            <a:prstGeom prst="rect">
              <a:avLst/>
            </a:prstGeom>
            <a:noFill/>
          </p:spPr>
          <p:txBody>
            <a:bodyPr wrap="square" rtlCol="0">
              <a:spAutoFit/>
            </a:bodyPr>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翻译助手</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百科</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词典</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a:p>
              <a:pPr algn="ctr">
                <a:lnSpc>
                  <a:spcPct val="130000"/>
                </a:lnSpc>
              </a:pPr>
              <a:r>
                <a:rPr lang="zh-CN" altLang="en-US" sz="1600" dirty="0">
                  <a:solidFill>
                    <a:schemeClr val="tx1">
                      <a:lumMod val="85000"/>
                      <a:lumOff val="15000"/>
                    </a:schemeClr>
                  </a:solidFill>
                  <a:latin typeface="宋体" panose="02010600030101010101" pitchFamily="2" charset="-122"/>
                  <a:ea typeface="宋体" panose="02010600030101010101" pitchFamily="2" charset="-122"/>
                </a:rPr>
                <a:t>学术图片库</a:t>
              </a:r>
              <a:endParaRPr lang="zh-CN" altLang="en-US" sz="1600" dirty="0">
                <a:solidFill>
                  <a:schemeClr val="tx1">
                    <a:lumMod val="85000"/>
                    <a:lumOff val="15000"/>
                  </a:schemeClr>
                </a:solidFill>
                <a:latin typeface="宋体" panose="02010600030101010101" pitchFamily="2" charset="-122"/>
                <a:ea typeface="宋体" panose="02010600030101010101" pitchFamily="2" charset="-122"/>
              </a:endParaRPr>
            </a:p>
          </p:txBody>
        </p:sp>
        <p:pic>
          <p:nvPicPr>
            <p:cNvPr id="46" name="图形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541" y="3042"/>
              <a:ext cx="1190" cy="1190"/>
            </a:xfrm>
            <a:prstGeom prst="rect">
              <a:avLst/>
            </a:prstGeom>
          </p:spPr>
        </p:pic>
        <p:pic>
          <p:nvPicPr>
            <p:cNvPr id="48" name="图形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4" y="3041"/>
              <a:ext cx="1190" cy="1190"/>
            </a:xfrm>
            <a:prstGeom prst="rect">
              <a:avLst/>
            </a:prstGeom>
          </p:spPr>
        </p:pic>
        <p:pic>
          <p:nvPicPr>
            <p:cNvPr id="49" name="图形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5" y="2905"/>
              <a:ext cx="1453" cy="1453"/>
            </a:xfrm>
            <a:prstGeom prst="rect">
              <a:avLst/>
            </a:prstGeom>
          </p:spPr>
        </p:pic>
        <p:pic>
          <p:nvPicPr>
            <p:cNvPr id="50" name="图形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1" y="3170"/>
              <a:ext cx="1209" cy="1209"/>
            </a:xfrm>
            <a:prstGeom prst="rect">
              <a:avLst/>
            </a:prstGeom>
          </p:spPr>
        </p:pic>
      </p:grpSp>
      <p:pic>
        <p:nvPicPr>
          <p:cNvPr id="10" name="图片 9" descr="微信图片_20200226153904"/>
          <p:cNvPicPr>
            <a:picLocks noChangeAspect="1"/>
          </p:cNvPicPr>
          <p:nvPr/>
        </p:nvPicPr>
        <p:blipFill>
          <a:blip r:embed="rId5"/>
          <a:stretch>
            <a:fillRect/>
          </a:stretch>
        </p:blipFill>
        <p:spPr>
          <a:xfrm>
            <a:off x="10226675" y="321945"/>
            <a:ext cx="1567815" cy="53467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90550" y="1229995"/>
            <a:ext cx="11010900" cy="4953000"/>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2.1</a:t>
            </a:r>
            <a:r>
              <a:rPr lang="zh-CN" altLang="en-US" sz="2400" b="1" spc="100" dirty="0">
                <a:solidFill>
                  <a:schemeClr val="accent1"/>
                </a:solidFill>
                <a:latin typeface="微软雅黑" panose="020B0503020204020204" charset="-122"/>
                <a:ea typeface="微软雅黑" panose="020B0503020204020204" charset="-122"/>
              </a:rPr>
              <a:t>资源获取</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高级检索</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808990" y="1071245"/>
            <a:ext cx="10574020" cy="4105275"/>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2.1</a:t>
            </a:r>
            <a:r>
              <a:rPr lang="zh-CN" altLang="en-US" sz="2400" b="1" spc="100" dirty="0">
                <a:solidFill>
                  <a:schemeClr val="accent1"/>
                </a:solidFill>
                <a:latin typeface="微软雅黑" panose="020B0503020204020204" charset="-122"/>
                <a:ea typeface="微软雅黑" panose="020B0503020204020204" charset="-122"/>
              </a:rPr>
              <a:t>资源获取</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高级检索</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3"/>
          <a:stretch>
            <a:fillRect/>
          </a:stretch>
        </p:blipFill>
        <p:spPr>
          <a:xfrm>
            <a:off x="1848485" y="1071245"/>
            <a:ext cx="9534525" cy="5448300"/>
          </a:xfrm>
          <a:prstGeom prst="rect">
            <a:avLst/>
          </a:prstGeom>
        </p:spPr>
      </p:pic>
      <p:pic>
        <p:nvPicPr>
          <p:cNvPr id="10" name="图片 9" descr="微信图片_20200226153904"/>
          <p:cNvPicPr>
            <a:picLocks noChangeAspect="1"/>
          </p:cNvPicPr>
          <p:nvPr/>
        </p:nvPicPr>
        <p:blipFill>
          <a:blip r:embed="rId4"/>
          <a:stretch>
            <a:fillRect/>
          </a:stretch>
        </p:blipFill>
        <p:spPr>
          <a:xfrm>
            <a:off x="10226675" y="321945"/>
            <a:ext cx="1567815" cy="53467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95400" y="1747520"/>
            <a:ext cx="9601200" cy="2141220"/>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2.2</a:t>
            </a:r>
            <a:r>
              <a:rPr lang="zh-CN" altLang="en-US" sz="2400" b="1" spc="100" dirty="0">
                <a:solidFill>
                  <a:schemeClr val="accent1"/>
                </a:solidFill>
                <a:latin typeface="微软雅黑" panose="020B0503020204020204" charset="-122"/>
                <a:ea typeface="微软雅黑" panose="020B0503020204020204" charset="-122"/>
              </a:rPr>
              <a:t>资源获取</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作者发文</a:t>
            </a:r>
            <a:r>
              <a:rPr lang="zh-CN" altLang="en-US" sz="2400" b="1" spc="100" dirty="0">
                <a:solidFill>
                  <a:schemeClr val="accent1"/>
                </a:solidFill>
                <a:latin typeface="微软雅黑" panose="020B0503020204020204" charset="-122"/>
                <a:ea typeface="微软雅黑" panose="020B0503020204020204" charset="-122"/>
              </a:rPr>
              <a:t>检索</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47675" y="1264920"/>
            <a:ext cx="11296650" cy="4038600"/>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2.2</a:t>
            </a:r>
            <a:r>
              <a:rPr lang="zh-CN" altLang="en-US" sz="2400" b="1" spc="100" dirty="0">
                <a:solidFill>
                  <a:schemeClr val="accent1"/>
                </a:solidFill>
                <a:latin typeface="微软雅黑" panose="020B0503020204020204" charset="-122"/>
                <a:ea typeface="微软雅黑" panose="020B0503020204020204" charset="-122"/>
              </a:rPr>
              <a:t>资源获取</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单库</a:t>
            </a:r>
            <a:r>
              <a:rPr lang="zh-CN" altLang="en-US" sz="2400" b="1" spc="100" dirty="0">
                <a:solidFill>
                  <a:schemeClr val="accent1"/>
                </a:solidFill>
                <a:latin typeface="微软雅黑" panose="020B0503020204020204" charset="-122"/>
                <a:ea typeface="微软雅黑" panose="020B0503020204020204" charset="-122"/>
              </a:rPr>
              <a:t>检索</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2"/>
          <a:stretch>
            <a:fillRect/>
          </a:stretch>
        </p:blipFill>
        <p:spPr>
          <a:xfrm>
            <a:off x="699770" y="2257425"/>
            <a:ext cx="11372850" cy="4114800"/>
          </a:xfrm>
          <a:prstGeom prst="rect">
            <a:avLst/>
          </a:prstGeom>
        </p:spPr>
      </p:pic>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3813175" y="2510155"/>
            <a:ext cx="5621020" cy="1281430"/>
            <a:chOff x="5108" y="3928"/>
            <a:chExt cx="8852" cy="2018"/>
          </a:xfrm>
        </p:grpSpPr>
        <p:sp>
          <p:nvSpPr>
            <p:cNvPr id="4" name="椭圆 3"/>
            <p:cNvSpPr/>
            <p:nvPr/>
          </p:nvSpPr>
          <p:spPr>
            <a:xfrm>
              <a:off x="5108" y="3928"/>
              <a:ext cx="2194" cy="2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5604" y="4424"/>
              <a:ext cx="1620" cy="919"/>
            </a:xfrm>
            <a:prstGeom prst="rect">
              <a:avLst/>
            </a:prstGeom>
            <a:noFill/>
          </p:spPr>
          <p:txBody>
            <a:bodyPr wrap="square" rtlCol="0">
              <a:spAutoFit/>
            </a:bodyPr>
            <a:p>
              <a:r>
                <a:rPr lang="en-US" altLang="zh-CN" sz="3200" b="1" i="1">
                  <a:solidFill>
                    <a:schemeClr val="bg1"/>
                  </a:solidFill>
                </a:rPr>
                <a:t>01</a:t>
              </a:r>
              <a:endParaRPr lang="en-US" altLang="zh-CN" sz="3200" b="1" i="1">
                <a:solidFill>
                  <a:schemeClr val="bg1"/>
                </a:solidFill>
              </a:endParaRPr>
            </a:p>
          </p:txBody>
        </p:sp>
        <p:sp>
          <p:nvSpPr>
            <p:cNvPr id="6" name="文本框 5"/>
            <p:cNvSpPr txBox="1"/>
            <p:nvPr/>
          </p:nvSpPr>
          <p:spPr>
            <a:xfrm>
              <a:off x="7926" y="4478"/>
              <a:ext cx="6034" cy="919"/>
            </a:xfrm>
            <a:prstGeom prst="rect">
              <a:avLst/>
            </a:prstGeom>
            <a:noFill/>
          </p:spPr>
          <p:txBody>
            <a:bodyPr wrap="square" rtlCol="0">
              <a:spAutoFit/>
            </a:bodyPr>
            <a:p>
              <a:r>
                <a:rPr lang="en-US" altLang="zh-CN" sz="3200">
                  <a:solidFill>
                    <a:schemeClr val="accent1"/>
                  </a:solidFill>
                </a:rPr>
                <a:t>C</a:t>
              </a:r>
              <a:r>
                <a:rPr lang="en-US" sz="3200">
                  <a:solidFill>
                    <a:schemeClr val="accent1"/>
                  </a:solidFill>
                </a:rPr>
                <a:t>NKI</a:t>
              </a:r>
              <a:r>
                <a:rPr lang="zh-CN" altLang="en-US" sz="3200">
                  <a:solidFill>
                    <a:schemeClr val="accent1"/>
                  </a:solidFill>
                </a:rPr>
                <a:t>数据库</a:t>
              </a:r>
              <a:endParaRPr lang="zh-CN" altLang="en-US" sz="3200">
                <a:solidFill>
                  <a:schemeClr val="accent1"/>
                </a:solidFill>
              </a:endParaRPr>
            </a:p>
          </p:txBody>
        </p:sp>
      </p:grpSp>
      <p:pic>
        <p:nvPicPr>
          <p:cNvPr id="8" name="图片 7" descr="微信图片_20200226153904"/>
          <p:cNvPicPr>
            <a:picLocks noChangeAspect="1"/>
          </p:cNvPicPr>
          <p:nvPr/>
        </p:nvPicPr>
        <p:blipFill>
          <a:blip r:embed="rId1"/>
          <a:stretch>
            <a:fillRect/>
          </a:stretch>
        </p:blipFill>
        <p:spPr>
          <a:xfrm>
            <a:off x="10150475" y="321945"/>
            <a:ext cx="1567815" cy="534670"/>
          </a:xfrm>
          <a:prstGeom prst="rect">
            <a:avLst/>
          </a:prstGeom>
        </p:spPr>
      </p:pic>
    </p:spTree>
    <p:custDataLst>
      <p:tags r:id="rId2"/>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圆角矩形 4"/>
          <p:cNvSpPr/>
          <p:nvPr/>
        </p:nvSpPr>
        <p:spPr>
          <a:xfrm>
            <a:off x="1445260" y="1211580"/>
            <a:ext cx="9500235" cy="822960"/>
          </a:xfrm>
          <a:prstGeom prst="roundRect">
            <a:avLst/>
          </a:prstGeom>
          <a:solidFill>
            <a:schemeClr val="accent2">
              <a:lumMod val="50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endParaRPr>
          </a:p>
        </p:txBody>
      </p:sp>
      <p:sp>
        <p:nvSpPr>
          <p:cNvPr id="31" name="文本框 30"/>
          <p:cNvSpPr txBox="1"/>
          <p:nvPr/>
        </p:nvSpPr>
        <p:spPr>
          <a:xfrm>
            <a:off x="1021715" y="41719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3</a:t>
            </a:r>
            <a:r>
              <a:rPr lang="zh-CN" altLang="en-US" sz="2400" b="1" spc="100" dirty="0">
                <a:solidFill>
                  <a:schemeClr val="accent1"/>
                </a:solidFill>
                <a:latin typeface="微软雅黑" panose="020B0503020204020204" charset="-122"/>
                <a:ea typeface="微软雅黑" panose="020B0503020204020204" charset="-122"/>
              </a:rPr>
              <a:t>、论文开题</a:t>
            </a:r>
            <a:endParaRPr lang="zh-CN" altLang="en-US" sz="2400" b="1" spc="100" dirty="0">
              <a:solidFill>
                <a:schemeClr val="accent1"/>
              </a:solidFill>
              <a:latin typeface="微软雅黑" panose="020B0503020204020204" charset="-122"/>
              <a:ea typeface="微软雅黑" panose="020B0503020204020204" charset="-122"/>
            </a:endParaRPr>
          </a:p>
        </p:txBody>
      </p:sp>
      <p:sp>
        <p:nvSpPr>
          <p:cNvPr id="100" name="文本框 99"/>
          <p:cNvSpPr txBox="1"/>
          <p:nvPr/>
        </p:nvSpPr>
        <p:spPr>
          <a:xfrm>
            <a:off x="1536700" y="1287145"/>
            <a:ext cx="8978265" cy="706755"/>
          </a:xfrm>
          <a:prstGeom prst="rect">
            <a:avLst/>
          </a:prstGeom>
          <a:noFill/>
          <a:ln w="9525">
            <a:noFill/>
          </a:ln>
        </p:spPr>
        <p:txBody>
          <a:bodyPr wrap="square">
            <a:spAutoFit/>
          </a:bodyPr>
          <a:p>
            <a:pPr indent="0"/>
            <a:r>
              <a:rPr lang="zh-CN" sz="2000">
                <a:solidFill>
                  <a:schemeClr val="bg1"/>
                </a:solidFill>
                <a:latin typeface="Calibri" panose="020F0502020204030204" charset="0"/>
                <a:ea typeface="宋体" panose="02010600030101010101" pitchFamily="2" charset="-122"/>
              </a:rPr>
              <a:t>开题报告的要素：选题（确切的题目）、立题依据（研究背景</a:t>
            </a:r>
            <a:r>
              <a:rPr lang="en-US" sz="2000">
                <a:solidFill>
                  <a:schemeClr val="bg1"/>
                </a:solidFill>
                <a:latin typeface="Calibri" panose="020F0502020204030204" charset="0"/>
                <a:ea typeface="宋体" panose="02010600030101010101" pitchFamily="2" charset="-122"/>
                <a:cs typeface="Times New Roman" panose="02020603050405020304" charset="0"/>
              </a:rPr>
              <a:t>/</a:t>
            </a:r>
            <a:r>
              <a:rPr lang="zh-CN" sz="2000">
                <a:solidFill>
                  <a:schemeClr val="bg1"/>
                </a:solidFill>
                <a:latin typeface="Calibri" panose="020F0502020204030204" charset="0"/>
                <a:ea typeface="宋体" panose="02010600030101010101" pitchFamily="2" charset="-122"/>
              </a:rPr>
              <a:t>现状）、研究内容及预计目标、技术路线及可行性方案、研究基础与工作条件、研究计划</a:t>
            </a:r>
            <a:endParaRPr lang="zh-CN" altLang="en-US" sz="2000">
              <a:solidFill>
                <a:schemeClr val="bg1"/>
              </a:solidFill>
              <a:latin typeface="Calibri" panose="020F0502020204030204" charset="0"/>
              <a:ea typeface="宋体" panose="02010600030101010101" pitchFamily="2" charset="-122"/>
            </a:endParaRPr>
          </a:p>
        </p:txBody>
      </p:sp>
      <p:sp>
        <p:nvSpPr>
          <p:cNvPr id="4" name="文本框 3"/>
          <p:cNvSpPr txBox="1"/>
          <p:nvPr/>
        </p:nvSpPr>
        <p:spPr>
          <a:xfrm>
            <a:off x="1536700" y="2225040"/>
            <a:ext cx="9347200" cy="2861310"/>
          </a:xfrm>
          <a:prstGeom prst="rect">
            <a:avLst/>
          </a:prstGeom>
          <a:noFill/>
          <a:ln w="9525">
            <a:noFill/>
          </a:ln>
        </p:spPr>
        <p:txBody>
          <a:bodyPr wrap="square">
            <a:spAutoFit/>
          </a:bodyPr>
          <a:p>
            <a:pPr indent="0"/>
            <a:endParaRPr lang="zh-CN" b="0">
              <a:latin typeface="Calibri" panose="020F0502020204030204" charset="0"/>
              <a:ea typeface="宋体" panose="02010600030101010101" pitchFamily="2" charset="-122"/>
            </a:endParaRPr>
          </a:p>
          <a:p>
            <a:pPr indent="0"/>
            <a:r>
              <a:rPr lang="zh-CN" b="1">
                <a:solidFill>
                  <a:schemeClr val="accent3">
                    <a:lumMod val="75000"/>
                  </a:schemeClr>
                </a:solidFill>
                <a:effectLst/>
                <a:latin typeface="Calibri" panose="020F0502020204030204" charset="0"/>
                <a:ea typeface="宋体" panose="02010600030101010101" pitchFamily="2" charset="-122"/>
              </a:rPr>
              <a:t>选题意义：</a:t>
            </a:r>
            <a:r>
              <a:rPr lang="zh-CN" b="0">
                <a:latin typeface="Calibri" panose="020F0502020204030204" charset="0"/>
                <a:ea typeface="宋体" panose="02010600030101010101" pitchFamily="2" charset="-122"/>
              </a:rPr>
              <a:t>科学理论上的意义（研究方法对科学研究有意义）</a:t>
            </a:r>
            <a:endParaRPr lang="zh-CN" b="0">
              <a:latin typeface="Calibri" panose="020F0502020204030204" charset="0"/>
              <a:ea typeface="宋体" panose="02010600030101010101" pitchFamily="2" charset="-122"/>
            </a:endParaRPr>
          </a:p>
          <a:p>
            <a:pPr indent="0"/>
            <a:r>
              <a:rPr lang="zh-CN" b="0">
                <a:latin typeface="Calibri" panose="020F0502020204030204" charset="0"/>
                <a:ea typeface="宋体" panose="02010600030101010101" pitchFamily="2" charset="-122"/>
              </a:rPr>
              <a:t>                      社会意义（经济、节能、保护环境等）</a:t>
            </a:r>
            <a:endParaRPr lang="zh-CN" b="0">
              <a:latin typeface="Calibri" panose="020F0502020204030204" charset="0"/>
              <a:ea typeface="宋体" panose="02010600030101010101" pitchFamily="2" charset="-122"/>
            </a:endParaRPr>
          </a:p>
          <a:p>
            <a:pPr indent="0"/>
            <a:r>
              <a:rPr lang="zh-CN" b="1">
                <a:solidFill>
                  <a:schemeClr val="accent3">
                    <a:lumMod val="75000"/>
                  </a:schemeClr>
                </a:solidFill>
                <a:latin typeface="Calibri" panose="020F0502020204030204" charset="0"/>
                <a:ea typeface="宋体" panose="02010600030101010101" pitchFamily="2" charset="-122"/>
              </a:rPr>
              <a:t>国内外学科领域发展现状：</a:t>
            </a:r>
            <a:r>
              <a:rPr lang="zh-CN" b="0">
                <a:latin typeface="Calibri" panose="020F0502020204030204" charset="0"/>
                <a:ea typeface="宋体" panose="02010600030101010101" pitchFamily="2" charset="-122"/>
              </a:rPr>
              <a:t>是参考文献的概括。一般第一句话介绍自己的研究内容、再介绍国内外有哪些人物在研究，介绍是谁在研究、使用了什么方法、研究了什么内容、得到了什么结论、解决了哪些问题、解决到了什么程度。然后再客观分析这篇文章的优缺点，依然还存在什么问题。再引出自己研究内容的必要性和重要性。</a:t>
            </a:r>
            <a:endParaRPr lang="zh-CN" b="0">
              <a:latin typeface="Calibri" panose="020F0502020204030204" charset="0"/>
              <a:ea typeface="宋体" panose="02010600030101010101" pitchFamily="2" charset="-122"/>
            </a:endParaRPr>
          </a:p>
          <a:p>
            <a:pPr indent="0"/>
            <a:r>
              <a:rPr lang="zh-CN" b="1">
                <a:solidFill>
                  <a:schemeClr val="accent3">
                    <a:lumMod val="75000"/>
                  </a:schemeClr>
                </a:solidFill>
                <a:latin typeface="Calibri" panose="020F0502020204030204" charset="0"/>
                <a:ea typeface="宋体" panose="02010600030101010101" pitchFamily="2" charset="-122"/>
              </a:rPr>
              <a:t>研究方法、技术路线：</a:t>
            </a:r>
            <a:r>
              <a:rPr lang="zh-CN" b="0">
                <a:latin typeface="Calibri" panose="020F0502020204030204" charset="0"/>
                <a:ea typeface="宋体" panose="02010600030101010101" pitchFamily="2" charset="-122"/>
              </a:rPr>
              <a:t>尽量详细，考虑全面，可借鉴他人文章大纲</a:t>
            </a:r>
            <a:endParaRPr lang="zh-CN" b="0">
              <a:latin typeface="Calibri" panose="020F0502020204030204" charset="0"/>
              <a:ea typeface="宋体" panose="02010600030101010101" pitchFamily="2" charset="-122"/>
            </a:endParaRPr>
          </a:p>
          <a:p>
            <a:pPr indent="0"/>
            <a:r>
              <a:rPr lang="zh-CN" b="1">
                <a:solidFill>
                  <a:srgbClr val="18464D"/>
                </a:solidFill>
                <a:latin typeface="Calibri" panose="020F0502020204030204" charset="0"/>
                <a:ea typeface="宋体" panose="02010600030101010101" pitchFamily="2" charset="-122"/>
              </a:rPr>
              <a:t>可行性分析：</a:t>
            </a:r>
            <a:r>
              <a:rPr lang="zh-CN" b="0">
                <a:latin typeface="Calibri" panose="020F0502020204030204" charset="0"/>
                <a:ea typeface="宋体" panose="02010600030101010101" pitchFamily="2" charset="-122"/>
              </a:rPr>
              <a:t>研究方法是否成熟，原理上解释是否可行，是否有相关文献支撑</a:t>
            </a:r>
            <a:endParaRPr lang="zh-CN" b="0">
              <a:latin typeface="Calibri" panose="020F0502020204030204" charset="0"/>
              <a:ea typeface="宋体" panose="02010600030101010101" pitchFamily="2" charset="-122"/>
            </a:endParaRPr>
          </a:p>
          <a:p>
            <a:pPr indent="0"/>
            <a:r>
              <a:rPr lang="zh-CN" b="1">
                <a:solidFill>
                  <a:srgbClr val="18464D"/>
                </a:solidFill>
                <a:latin typeface="Calibri" panose="020F0502020204030204" charset="0"/>
                <a:ea typeface="宋体" panose="02010600030101010101" pitchFamily="2" charset="-122"/>
              </a:rPr>
              <a:t>研究基础与工作条件：</a:t>
            </a:r>
            <a:r>
              <a:rPr lang="zh-CN" b="0">
                <a:latin typeface="Calibri" panose="020F0502020204030204" charset="0"/>
                <a:ea typeface="宋体" panose="02010600030101010101" pitchFamily="2" charset="-122"/>
              </a:rPr>
              <a:t>项目基础，科研基础</a:t>
            </a:r>
            <a:endParaRPr lang="zh-CN" altLang="en-US"/>
          </a:p>
        </p:txBody>
      </p:sp>
      <p:pic>
        <p:nvPicPr>
          <p:cNvPr id="10" name="图片 9" descr="微信图片_20200226153904"/>
          <p:cNvPicPr>
            <a:picLocks noChangeAspect="1"/>
          </p:cNvPicPr>
          <p:nvPr/>
        </p:nvPicPr>
        <p:blipFill>
          <a:blip r:embed="rId1"/>
          <a:stretch>
            <a:fillRect/>
          </a:stretch>
        </p:blipFill>
        <p:spPr>
          <a:xfrm>
            <a:off x="10226675" y="321945"/>
            <a:ext cx="1567815" cy="534670"/>
          </a:xfrm>
          <a:prstGeom prst="rect">
            <a:avLst/>
          </a:prstGeom>
        </p:spPr>
      </p:pic>
      <p:sp>
        <p:nvSpPr>
          <p:cNvPr id="3" name="矩形 2"/>
          <p:cNvSpPr/>
          <p:nvPr/>
        </p:nvSpPr>
        <p:spPr>
          <a:xfrm>
            <a:off x="1445260" y="2225040"/>
            <a:ext cx="9500235" cy="3325495"/>
          </a:xfrm>
          <a:prstGeom prst="rect">
            <a:avLst/>
          </a:prstGeom>
          <a:noFill/>
          <a:ln w="28575"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3</a:t>
            </a:r>
            <a:r>
              <a:rPr lang="zh-CN" altLang="en-US" sz="2400" b="1" spc="100" dirty="0">
                <a:solidFill>
                  <a:schemeClr val="accent1"/>
                </a:solidFill>
                <a:latin typeface="微软雅黑" panose="020B0503020204020204" charset="-122"/>
                <a:ea typeface="微软雅黑" panose="020B0503020204020204" charset="-122"/>
              </a:rPr>
              <a:t>、论文开题</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1720215" y="1467485"/>
            <a:ext cx="10140950" cy="3923030"/>
          </a:xfrm>
          <a:prstGeom prst="rect">
            <a:avLst/>
          </a:prstGeom>
        </p:spPr>
      </p:pic>
      <p:sp>
        <p:nvSpPr>
          <p:cNvPr id="5" name="文本框 4"/>
          <p:cNvSpPr txBox="1"/>
          <p:nvPr/>
        </p:nvSpPr>
        <p:spPr>
          <a:xfrm>
            <a:off x="149225" y="2649220"/>
            <a:ext cx="1570990" cy="922020"/>
          </a:xfrm>
          <a:prstGeom prst="rect">
            <a:avLst/>
          </a:prstGeom>
          <a:noFill/>
        </p:spPr>
        <p:txBody>
          <a:bodyPr wrap="square" rtlCol="0">
            <a:spAutoFit/>
          </a:bodyPr>
          <a:p>
            <a:r>
              <a:rPr lang="zh-CN" altLang="en-US"/>
              <a:t>国内外研究进展，重点关注综述类文献</a:t>
            </a:r>
            <a:endParaRPr lang="zh-CN" altLang="en-US"/>
          </a:p>
        </p:txBody>
      </p:sp>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ustDataLst>
      <p:tags r:id="rId3"/>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4</a:t>
            </a:r>
            <a:r>
              <a:rPr lang="zh-CN" altLang="en-US" sz="2400" b="1" spc="100" dirty="0">
                <a:solidFill>
                  <a:schemeClr val="accent1"/>
                </a:solidFill>
                <a:latin typeface="微软雅黑" panose="020B0503020204020204" charset="-122"/>
                <a:ea typeface="微软雅黑" panose="020B0503020204020204" charset="-122"/>
              </a:rPr>
              <a:t>、文献学习</a:t>
            </a:r>
            <a:endParaRPr lang="zh-CN" altLang="en-US" sz="2400" b="1" spc="100" dirty="0">
              <a:solidFill>
                <a:schemeClr val="accent1"/>
              </a:solidFill>
              <a:latin typeface="微软雅黑" panose="020B0503020204020204" charset="-122"/>
              <a:ea typeface="微软雅黑" panose="020B0503020204020204" charset="-122"/>
            </a:endParaRPr>
          </a:p>
        </p:txBody>
      </p:sp>
      <p:sp>
        <p:nvSpPr>
          <p:cNvPr id="17" name="TextBox 18"/>
          <p:cNvSpPr txBox="1"/>
          <p:nvPr/>
        </p:nvSpPr>
        <p:spPr>
          <a:xfrm>
            <a:off x="1021715" y="2001943"/>
            <a:ext cx="10463953" cy="3538220"/>
          </a:xfrm>
          <a:prstGeom prst="rect">
            <a:avLst/>
          </a:prstGeom>
          <a:noFill/>
          <a:ln>
            <a:solidFill>
              <a:srgbClr val="157E9F"/>
            </a:solidFill>
          </a:ln>
        </p:spPr>
        <p:txBody>
          <a:bodyPr wrap="square" rtlCol="0">
            <a:spAutoFit/>
          </a:bodyPr>
          <a:p>
            <a:pPr marL="285750" indent="-285750">
              <a:lnSpc>
                <a:spcPct val="140000"/>
              </a:lnSpc>
              <a:buFont typeface="Wingdings" panose="05000000000000000000" charset="0"/>
              <a:buChar char="l"/>
            </a:pPr>
            <a:r>
              <a:rPr lang="zh-CN" altLang="en-US" sz="2000"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标题</a:t>
            </a:r>
            <a:r>
              <a:rPr lang="zh-CN" altLang="en-US" sz="2000"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a:t>
            </a:r>
            <a:r>
              <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最直</a:t>
            </a:r>
            <a:r>
              <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获取</a:t>
            </a:r>
            <a:r>
              <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论文的中心思想；</a:t>
            </a:r>
            <a:endPar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endParaRPr>
          </a:p>
          <a:p>
            <a:pPr marL="285750" indent="-285750">
              <a:lnSpc>
                <a:spcPct val="140000"/>
              </a:lnSpc>
              <a:buFont typeface="Wingdings" panose="05000000000000000000" charset="0"/>
              <a:buChar char="l"/>
            </a:pPr>
            <a:r>
              <a:rPr lang="zh-CN" altLang="en-US" sz="2000"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摘要、结论</a:t>
            </a:r>
            <a:r>
              <a:rPr lang="zh-CN" altLang="en-US" sz="2000"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a:t>
            </a:r>
            <a:r>
              <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通过阅读摘要和结论得出一个总体思路；</a:t>
            </a:r>
            <a:endPar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endParaRPr>
          </a:p>
          <a:p>
            <a:pPr marL="285750" indent="-285750">
              <a:lnSpc>
                <a:spcPct val="140000"/>
              </a:lnSpc>
              <a:buFont typeface="Wingdings" panose="05000000000000000000" charset="0"/>
              <a:buChar char="l"/>
            </a:pPr>
            <a:r>
              <a:rPr lang="zh-CN" altLang="en-US" sz="2000"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图表</a:t>
            </a:r>
            <a:r>
              <a:rPr lang="zh-CN" altLang="en-US" sz="2000"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a:t>
            </a:r>
            <a:r>
              <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体现出完全客观的研究结果；</a:t>
            </a:r>
            <a:endPar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endParaRPr>
          </a:p>
          <a:p>
            <a:pPr marL="285750" indent="-285750">
              <a:lnSpc>
                <a:spcPct val="140000"/>
              </a:lnSpc>
              <a:buFont typeface="Wingdings" panose="05000000000000000000" charset="0"/>
              <a:buChar char="l"/>
            </a:pPr>
            <a:r>
              <a:rPr lang="zh-CN" altLang="en-US" sz="2000"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讨论</a:t>
            </a:r>
            <a:r>
              <a:rPr lang="zh-CN" altLang="en-US" sz="2000"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a:t>
            </a:r>
            <a:r>
              <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以了解这篇论文如何适用于一般的知识体系，寻找研究局限性，以及对研究结论的合理性的阐释；</a:t>
            </a:r>
            <a:endPar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endParaRPr>
          </a:p>
          <a:p>
            <a:pPr marL="285750" indent="-285750">
              <a:lnSpc>
                <a:spcPct val="140000"/>
              </a:lnSpc>
              <a:buFont typeface="Wingdings" panose="05000000000000000000" charset="0"/>
              <a:buChar char="l"/>
            </a:pPr>
            <a:r>
              <a:rPr lang="zh-CN" altLang="en-US" sz="2000"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参考文献：</a:t>
            </a:r>
            <a:r>
              <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会告诉你进行类似研究的同行都做了哪些工作；</a:t>
            </a:r>
            <a:endPar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endParaRPr>
          </a:p>
          <a:p>
            <a:pPr marL="285750" indent="-285750">
              <a:lnSpc>
                <a:spcPct val="140000"/>
              </a:lnSpc>
              <a:buFont typeface="Wingdings" panose="05000000000000000000" charset="0"/>
              <a:buChar char="l"/>
            </a:pPr>
            <a:r>
              <a:rPr lang="zh-CN" altLang="en-US" sz="2000" b="1" dirty="0">
                <a:solidFill>
                  <a:srgbClr val="FF0000"/>
                </a:solidFill>
                <a:latin typeface="微软雅黑" panose="020B0503020204020204" charset="-122"/>
                <a:ea typeface="微软雅黑" panose="020B0503020204020204" charset="-122"/>
                <a:cs typeface="Levenim MT" panose="02010502060101010101" pitchFamily="2" charset="-79"/>
              </a:rPr>
              <a:t>做笔记</a:t>
            </a:r>
            <a:r>
              <a:rPr lang="zh-CN" altLang="en-US" sz="2000"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a:t>
            </a:r>
            <a:r>
              <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将每篇文献中某个特定主题的信息保存在一个 Word 文档中或者利用专业学习平台</a:t>
            </a:r>
            <a:r>
              <a:rPr lang="en-US" altLang="zh-CN"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a:t>
            </a:r>
            <a:r>
              <a:rPr lang="zh-CN" altLang="en-US" sz="2000" b="1" dirty="0">
                <a:solidFill>
                  <a:srgbClr val="FF0000"/>
                </a:solidFill>
                <a:latin typeface="微软雅黑" panose="020B0503020204020204" charset="-122"/>
                <a:ea typeface="微软雅黑" panose="020B0503020204020204" charset="-122"/>
                <a:cs typeface="Levenim MT" panose="02010502060101010101" pitchFamily="2" charset="-79"/>
              </a:rPr>
              <a:t>知网研学</a:t>
            </a:r>
            <a:r>
              <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，省时省力，提高论文写作效率。</a:t>
            </a:r>
            <a:endParaRPr lang="zh-CN" altLang="en-US" sz="2000"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endParaRPr>
          </a:p>
        </p:txBody>
      </p:sp>
      <p:sp>
        <p:nvSpPr>
          <p:cNvPr id="2" name="文本框 1"/>
          <p:cNvSpPr txBox="1"/>
          <p:nvPr/>
        </p:nvSpPr>
        <p:spPr>
          <a:xfrm>
            <a:off x="1021715" y="1353185"/>
            <a:ext cx="4148455" cy="398780"/>
          </a:xfrm>
          <a:prstGeom prst="rect">
            <a:avLst/>
          </a:prstGeom>
          <a:noFill/>
        </p:spPr>
        <p:txBody>
          <a:bodyPr wrap="square" rtlCol="0">
            <a:spAutoFit/>
          </a:bodyPr>
          <a:p>
            <a:r>
              <a:rPr lang="zh-CN" altLang="en-US" sz="2000"/>
              <a:t>如何阅读一篇文献？</a:t>
            </a:r>
            <a:endParaRPr lang="zh-CN" altLang="en-US" sz="2000"/>
          </a:p>
        </p:txBody>
      </p:sp>
      <p:pic>
        <p:nvPicPr>
          <p:cNvPr id="10" name="图片 9" descr="微信图片_20200226153904"/>
          <p:cNvPicPr>
            <a:picLocks noChangeAspect="1"/>
          </p:cNvPicPr>
          <p:nvPr/>
        </p:nvPicPr>
        <p:blipFill>
          <a:blip r:embed="rId1"/>
          <a:stretch>
            <a:fillRect/>
          </a:stretch>
        </p:blipFill>
        <p:spPr>
          <a:xfrm>
            <a:off x="10226675" y="321945"/>
            <a:ext cx="1567815" cy="53467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10310" y="1920240"/>
            <a:ext cx="10029825" cy="2762250"/>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4.1</a:t>
            </a:r>
            <a:r>
              <a:rPr lang="zh-CN" altLang="en-US" sz="2400" b="1" spc="100" dirty="0">
                <a:solidFill>
                  <a:schemeClr val="accent1"/>
                </a:solidFill>
                <a:latin typeface="微软雅黑" panose="020B0503020204020204" charset="-122"/>
                <a:ea typeface="微软雅黑" panose="020B0503020204020204" charset="-122"/>
              </a:rPr>
              <a:t>文献学习</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在线阅读</a:t>
            </a:r>
            <a:endParaRPr lang="zh-CN" altLang="en-US" sz="2400" b="1" spc="100" dirty="0">
              <a:solidFill>
                <a:schemeClr val="accent1"/>
              </a:solidFill>
              <a:latin typeface="微软雅黑" panose="020B0503020204020204" charset="-122"/>
              <a:ea typeface="微软雅黑" panose="020B0503020204020204" charset="-122"/>
            </a:endParaRPr>
          </a:p>
        </p:txBody>
      </p:sp>
      <p:sp>
        <p:nvSpPr>
          <p:cNvPr id="3" name="文本框 2"/>
          <p:cNvSpPr txBox="1"/>
          <p:nvPr/>
        </p:nvSpPr>
        <p:spPr>
          <a:xfrm>
            <a:off x="1542415" y="1111885"/>
            <a:ext cx="3700145" cy="398780"/>
          </a:xfrm>
          <a:prstGeom prst="rect">
            <a:avLst/>
          </a:prstGeom>
          <a:noFill/>
        </p:spPr>
        <p:txBody>
          <a:bodyPr wrap="square" rtlCol="0">
            <a:spAutoFit/>
          </a:bodyPr>
          <a:p>
            <a:r>
              <a:rPr lang="zh-CN" altLang="en-US" sz="2000"/>
              <a:t>关注</a:t>
            </a:r>
            <a:r>
              <a:rPr lang="en-US" altLang="zh-CN" sz="2000"/>
              <a:t>“HTML”</a:t>
            </a:r>
            <a:r>
              <a:rPr lang="zh-CN" altLang="en-US" sz="2000"/>
              <a:t>格式</a:t>
            </a:r>
            <a:endParaRPr lang="zh-CN" altLang="en-US" sz="2000"/>
          </a:p>
        </p:txBody>
      </p:sp>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902970" y="1377315"/>
            <a:ext cx="10900410" cy="4683760"/>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4.1</a:t>
            </a:r>
            <a:r>
              <a:rPr lang="zh-CN" altLang="en-US" sz="2400" b="1" spc="100" dirty="0">
                <a:solidFill>
                  <a:schemeClr val="accent1"/>
                </a:solidFill>
                <a:latin typeface="微软雅黑" panose="020B0503020204020204" charset="-122"/>
                <a:ea typeface="微软雅黑" panose="020B0503020204020204" charset="-122"/>
              </a:rPr>
              <a:t>文献学习</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在线阅读</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2"/>
          <a:stretch>
            <a:fillRect/>
          </a:stretch>
        </p:blipFill>
        <p:spPr>
          <a:xfrm>
            <a:off x="1538605" y="1377315"/>
            <a:ext cx="9629775" cy="4486275"/>
          </a:xfrm>
          <a:prstGeom prst="rect">
            <a:avLst/>
          </a:prstGeom>
        </p:spPr>
      </p:pic>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820545" y="1791970"/>
            <a:ext cx="9772650" cy="2695575"/>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4.2</a:t>
            </a:r>
            <a:r>
              <a:rPr lang="zh-CN" altLang="en-US" sz="2400" b="1" spc="100" dirty="0">
                <a:solidFill>
                  <a:schemeClr val="accent1"/>
                </a:solidFill>
                <a:latin typeface="微软雅黑" panose="020B0503020204020204" charset="-122"/>
                <a:ea typeface="微软雅黑" panose="020B0503020204020204" charset="-122"/>
              </a:rPr>
              <a:t>文献学习</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知网节</a:t>
            </a:r>
            <a:endParaRPr lang="zh-CN" altLang="en-US" sz="2400" b="1" spc="100" dirty="0">
              <a:solidFill>
                <a:schemeClr val="accent1"/>
              </a:solidFill>
              <a:latin typeface="微软雅黑" panose="020B0503020204020204" charset="-122"/>
              <a:ea typeface="微软雅黑" panose="020B0503020204020204" charset="-122"/>
            </a:endParaRPr>
          </a:p>
        </p:txBody>
      </p:sp>
      <p:sp>
        <p:nvSpPr>
          <p:cNvPr id="5" name="文本框 4"/>
          <p:cNvSpPr txBox="1"/>
          <p:nvPr/>
        </p:nvSpPr>
        <p:spPr>
          <a:xfrm>
            <a:off x="142875" y="2221865"/>
            <a:ext cx="1565275" cy="922020"/>
          </a:xfrm>
          <a:prstGeom prst="rect">
            <a:avLst/>
          </a:prstGeom>
          <a:noFill/>
        </p:spPr>
        <p:txBody>
          <a:bodyPr wrap="square" rtlCol="0">
            <a:spAutoFit/>
          </a:bodyPr>
          <a:p>
            <a:r>
              <a:rPr lang="zh-CN" altLang="en-US"/>
              <a:t>文献知网节，丰富阅读内容，追溯知识源头</a:t>
            </a:r>
            <a:endParaRPr lang="zh-CN" altLang="en-US"/>
          </a:p>
        </p:txBody>
      </p:sp>
      <p:pic>
        <p:nvPicPr>
          <p:cNvPr id="6" name="图片 5"/>
          <p:cNvPicPr>
            <a:picLocks noChangeAspect="1"/>
          </p:cNvPicPr>
          <p:nvPr/>
        </p:nvPicPr>
        <p:blipFill>
          <a:blip r:embed="rId2"/>
          <a:stretch>
            <a:fillRect/>
          </a:stretch>
        </p:blipFill>
        <p:spPr>
          <a:xfrm>
            <a:off x="1820545" y="1260475"/>
            <a:ext cx="10045700" cy="4336415"/>
          </a:xfrm>
          <a:prstGeom prst="rect">
            <a:avLst/>
          </a:prstGeom>
        </p:spPr>
      </p:pic>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442720" y="944245"/>
            <a:ext cx="9305925" cy="5191125"/>
          </a:xfrm>
          <a:prstGeom prst="rect">
            <a:avLst/>
          </a:prstGeom>
        </p:spPr>
      </p:pic>
      <p:sp>
        <p:nvSpPr>
          <p:cNvPr id="5" name="文本框 4"/>
          <p:cNvSpPr txBox="1"/>
          <p:nvPr/>
        </p:nvSpPr>
        <p:spPr>
          <a:xfrm>
            <a:off x="3231515" y="2817495"/>
            <a:ext cx="2188210" cy="645160"/>
          </a:xfrm>
          <a:prstGeom prst="rect">
            <a:avLst/>
          </a:prstGeom>
          <a:solidFill>
            <a:schemeClr val="tx2">
              <a:lumMod val="25000"/>
            </a:schemeClr>
          </a:solidFill>
        </p:spPr>
        <p:txBody>
          <a:bodyPr wrap="square" rtlCol="0">
            <a:spAutoFit/>
          </a:bodyPr>
          <a:p>
            <a:r>
              <a:rPr lang="zh-CN" altLang="en-US">
                <a:solidFill>
                  <a:schemeClr val="bg1"/>
                </a:solidFill>
              </a:rPr>
              <a:t>反映本文研究工作的背景和依据</a:t>
            </a:r>
            <a:endParaRPr lang="zh-CN" altLang="en-US">
              <a:solidFill>
                <a:schemeClr val="bg1"/>
              </a:solidFill>
            </a:endParaRPr>
          </a:p>
        </p:txBody>
      </p:sp>
      <p:cxnSp>
        <p:nvCxnSpPr>
          <p:cNvPr id="6" name="直接箭头连接符 5"/>
          <p:cNvCxnSpPr/>
          <p:nvPr/>
        </p:nvCxnSpPr>
        <p:spPr>
          <a:xfrm flipH="1">
            <a:off x="3987800" y="2479040"/>
            <a:ext cx="305435" cy="35369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7300595" y="2204720"/>
            <a:ext cx="2814955" cy="1433195"/>
            <a:chOff x="11497" y="3322"/>
            <a:chExt cx="4433" cy="2257"/>
          </a:xfrm>
        </p:grpSpPr>
        <p:sp>
          <p:nvSpPr>
            <p:cNvPr id="7" name="矩形 6"/>
            <p:cNvSpPr/>
            <p:nvPr/>
          </p:nvSpPr>
          <p:spPr>
            <a:xfrm>
              <a:off x="11497" y="3322"/>
              <a:ext cx="2230" cy="785"/>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8" name="直接箭头连接符 7"/>
            <p:cNvCxnSpPr>
              <a:stCxn id="7" idx="2"/>
            </p:cNvCxnSpPr>
            <p:nvPr/>
          </p:nvCxnSpPr>
          <p:spPr>
            <a:xfrm>
              <a:off x="12612" y="4107"/>
              <a:ext cx="557" cy="456"/>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1774" y="4563"/>
              <a:ext cx="4156" cy="1016"/>
            </a:xfrm>
            <a:prstGeom prst="rect">
              <a:avLst/>
            </a:prstGeom>
            <a:solidFill>
              <a:schemeClr val="tx2">
                <a:lumMod val="25000"/>
              </a:schemeClr>
            </a:solidFill>
          </p:spPr>
          <p:txBody>
            <a:bodyPr wrap="square" rtlCol="0">
              <a:spAutoFit/>
            </a:bodyPr>
            <a:p>
              <a:r>
                <a:rPr lang="zh-CN" altLang="en-US">
                  <a:solidFill>
                    <a:schemeClr val="bg1"/>
                  </a:solidFill>
                </a:rPr>
                <a:t>本文研究工作的继续、应用、发展或评价</a:t>
              </a:r>
              <a:endParaRPr lang="zh-CN" altLang="en-US">
                <a:solidFill>
                  <a:schemeClr val="bg1"/>
                </a:solidFill>
              </a:endParaRPr>
            </a:p>
          </p:txBody>
        </p:sp>
      </p:grpSp>
      <p:pic>
        <p:nvPicPr>
          <p:cNvPr id="10" name="图片 9"/>
          <p:cNvPicPr>
            <a:picLocks noChangeAspect="1"/>
          </p:cNvPicPr>
          <p:nvPr/>
        </p:nvPicPr>
        <p:blipFill>
          <a:blip r:embed="rId2"/>
          <a:stretch>
            <a:fillRect/>
          </a:stretch>
        </p:blipFill>
        <p:spPr>
          <a:xfrm>
            <a:off x="337820" y="2734945"/>
            <a:ext cx="6962775" cy="2867025"/>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4.2</a:t>
            </a:r>
            <a:r>
              <a:rPr lang="zh-CN" altLang="en-US" sz="2400" b="1" spc="100" dirty="0">
                <a:solidFill>
                  <a:schemeClr val="accent1"/>
                </a:solidFill>
                <a:latin typeface="微软雅黑" panose="020B0503020204020204" charset="-122"/>
                <a:ea typeface="微软雅黑" panose="020B0503020204020204" charset="-122"/>
              </a:rPr>
              <a:t>文献学习</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知网节</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12" name="图片 11"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021715" y="1026160"/>
            <a:ext cx="8610600" cy="5095875"/>
          </a:xfrm>
          <a:prstGeom prst="rect">
            <a:avLst/>
          </a:prstGeom>
        </p:spPr>
      </p:pic>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4.2</a:t>
            </a:r>
            <a:r>
              <a:rPr lang="zh-CN" altLang="en-US" sz="2400" b="1" spc="100" dirty="0">
                <a:solidFill>
                  <a:schemeClr val="accent1"/>
                </a:solidFill>
                <a:latin typeface="微软雅黑" panose="020B0503020204020204" charset="-122"/>
                <a:ea typeface="微软雅黑" panose="020B0503020204020204" charset="-122"/>
              </a:rPr>
              <a:t>文献学习</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知网节</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2"/>
          <a:stretch>
            <a:fillRect/>
          </a:stretch>
        </p:blipFill>
        <p:spPr>
          <a:xfrm>
            <a:off x="2813050" y="2216150"/>
            <a:ext cx="9010650" cy="3743325"/>
          </a:xfrm>
          <a:prstGeom prst="rect">
            <a:avLst/>
          </a:prstGeom>
        </p:spPr>
      </p:pic>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14425" y="1382395"/>
            <a:ext cx="2296160" cy="4092575"/>
          </a:xfrm>
          <a:prstGeom prst="rect">
            <a:avLst/>
          </a:prstGeom>
          <a:solidFill>
            <a:schemeClr val="accent5">
              <a:lumMod val="75000"/>
            </a:schemeClr>
          </a:solidFill>
        </p:spPr>
        <p:txBody>
          <a:bodyPr wrap="square" rtlCol="0">
            <a:spAutoFit/>
          </a:bodyPr>
          <a:p>
            <a:r>
              <a:rPr lang="zh-CN" altLang="en-US" sz="2000">
                <a:solidFill>
                  <a:schemeClr val="bg1"/>
                </a:solidFill>
                <a:latin typeface="宋体" panose="02010600030101010101" pitchFamily="2" charset="-122"/>
                <a:ea typeface="宋体" panose="02010600030101010101" pitchFamily="2" charset="-122"/>
              </a:rPr>
              <a:t>通过文献或知识的聚类功能，将不同文献或知识之间的内在关系进行有机整合，形成文献知网节、作者知网节、机构知网节等，构建了系统的知识网络和内容解释体系。</a:t>
            </a:r>
            <a:r>
              <a:rPr lang="zh-CN" altLang="en-US" sz="2000" dirty="0" smtClean="0">
                <a:solidFill>
                  <a:schemeClr val="bg1"/>
                </a:solidFill>
                <a:latin typeface="宋体" panose="02010600030101010101" pitchFamily="2" charset="-122"/>
                <a:ea typeface="宋体" panose="02010600030101010101" pitchFamily="2" charset="-122"/>
                <a:sym typeface="+mn-ea"/>
              </a:rPr>
              <a:t>利用知网节可更方便地追溯知识的源头，掌握知识发展的脉络</a:t>
            </a:r>
            <a:endParaRPr lang="zh-CN" altLang="en-US" sz="2000" dirty="0" smtClean="0">
              <a:solidFill>
                <a:schemeClr val="bg1"/>
              </a:solidFill>
              <a:latin typeface="宋体" panose="02010600030101010101" pitchFamily="2" charset="-122"/>
              <a:ea typeface="宋体" panose="02010600030101010101" pitchFamily="2" charset="-122"/>
              <a:sym typeface="+mn-ea"/>
            </a:endParaRPr>
          </a:p>
        </p:txBody>
      </p:sp>
      <p:grpSp>
        <p:nvGrpSpPr>
          <p:cNvPr id="5" name="组合 4"/>
          <p:cNvGrpSpPr/>
          <p:nvPr/>
        </p:nvGrpSpPr>
        <p:grpSpPr>
          <a:xfrm>
            <a:off x="4471035" y="885825"/>
            <a:ext cx="6723380" cy="5324475"/>
            <a:chOff x="5943" y="2793"/>
            <a:chExt cx="6689" cy="6227"/>
          </a:xfrm>
        </p:grpSpPr>
        <p:sp>
          <p:nvSpPr>
            <p:cNvPr id="6" name="椭圆 51201"/>
            <p:cNvSpPr/>
            <p:nvPr/>
          </p:nvSpPr>
          <p:spPr>
            <a:xfrm flipH="1" flipV="1">
              <a:off x="7560" y="4515"/>
              <a:ext cx="560" cy="560"/>
            </a:xfrm>
            <a:prstGeom prst="ellipse">
              <a:avLst/>
            </a:prstGeom>
            <a:noFill/>
            <a:ln w="25400" cap="flat" cmpd="sng">
              <a:solidFill>
                <a:srgbClr val="AFDD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 name="椭圆 51202"/>
            <p:cNvSpPr/>
            <p:nvPr/>
          </p:nvSpPr>
          <p:spPr>
            <a:xfrm flipH="1" flipV="1">
              <a:off x="9010" y="3733"/>
              <a:ext cx="560" cy="560"/>
            </a:xfrm>
            <a:prstGeom prst="ellipse">
              <a:avLst/>
            </a:prstGeom>
            <a:noFill/>
            <a:ln w="25400" cap="flat" cmpd="sng">
              <a:solidFill>
                <a:srgbClr val="AFDD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8" name="椭圆 51204"/>
            <p:cNvSpPr/>
            <p:nvPr/>
          </p:nvSpPr>
          <p:spPr>
            <a:xfrm flipH="1" flipV="1">
              <a:off x="10553" y="7558"/>
              <a:ext cx="560" cy="560"/>
            </a:xfrm>
            <a:prstGeom prst="ellipse">
              <a:avLst/>
            </a:prstGeom>
            <a:noFill/>
            <a:ln w="25400" cap="flat" cmpd="sng">
              <a:solidFill>
                <a:srgbClr val="AFDD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9" name="椭圆 51205"/>
            <p:cNvSpPr/>
            <p:nvPr/>
          </p:nvSpPr>
          <p:spPr>
            <a:xfrm flipH="1" flipV="1">
              <a:off x="7143" y="7438"/>
              <a:ext cx="562" cy="560"/>
            </a:xfrm>
            <a:prstGeom prst="ellipse">
              <a:avLst/>
            </a:prstGeom>
            <a:noFill/>
            <a:ln w="25400" cap="flat" cmpd="sng">
              <a:solidFill>
                <a:srgbClr val="AFDD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0" name="椭圆 51207"/>
            <p:cNvSpPr/>
            <p:nvPr/>
          </p:nvSpPr>
          <p:spPr>
            <a:xfrm>
              <a:off x="6575" y="3558"/>
              <a:ext cx="5300" cy="5015"/>
            </a:xfrm>
            <a:prstGeom prst="ellipse">
              <a:avLst/>
            </a:prstGeom>
            <a:noFill/>
            <a:ln w="25400" cap="flat" cmpd="sng">
              <a:solidFill>
                <a:srgbClr val="7F7F7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 name="流程图: 过程 51209"/>
            <p:cNvSpPr/>
            <p:nvPr/>
          </p:nvSpPr>
          <p:spPr>
            <a:xfrm>
              <a:off x="8505" y="2793"/>
              <a:ext cx="1450" cy="680"/>
            </a:xfrm>
            <a:prstGeom prst="flowChartProcess">
              <a:avLst/>
            </a:prstGeom>
            <a:solidFill>
              <a:schemeClr val="accent6">
                <a:lumMod val="60000"/>
                <a:lumOff val="40000"/>
              </a:schemeClr>
            </a:solidFill>
            <a:ln w="9525">
              <a:noFill/>
            </a:ln>
          </p:spPr>
          <p:txBody>
            <a:bodyPr wrap="none" anchor="ctr"/>
            <a:p>
              <a:pPr lvl="0" algn="ctr" fontAlgn="base"/>
              <a:r>
                <a:rPr lang="zh-CN" altLang="en-US" b="1" strike="noStrike" noProof="1" dirty="0">
                  <a:solidFill>
                    <a:schemeClr val="bg1"/>
                  </a:solidFill>
                  <a:latin typeface="Arial" panose="020B0604020202020204" pitchFamily="34" charset="0"/>
                  <a:ea typeface="微软雅黑" panose="020B0503020204020204" charset="-122"/>
                  <a:cs typeface="+mn-ea"/>
                </a:rPr>
                <a:t>文献</a:t>
              </a:r>
              <a:endParaRPr lang="zh-CN" altLang="en-US" b="1" strike="noStrike" noProof="1" dirty="0">
                <a:solidFill>
                  <a:schemeClr val="bg1"/>
                </a:solidFill>
                <a:latin typeface="Arial" panose="020B0604020202020204" pitchFamily="34" charset="0"/>
                <a:ea typeface="微软雅黑" panose="020B0503020204020204" charset="-122"/>
              </a:endParaRPr>
            </a:p>
          </p:txBody>
        </p:sp>
        <p:sp>
          <p:nvSpPr>
            <p:cNvPr id="12" name="流程图: 过程 51210"/>
            <p:cNvSpPr/>
            <p:nvPr/>
          </p:nvSpPr>
          <p:spPr>
            <a:xfrm>
              <a:off x="11180" y="4265"/>
              <a:ext cx="1453" cy="680"/>
            </a:xfrm>
            <a:prstGeom prst="flowChartProcess">
              <a:avLst/>
            </a:prstGeom>
            <a:solidFill>
              <a:srgbClr val="EE7E34"/>
            </a:solidFill>
            <a:ln w="9525">
              <a:noFill/>
            </a:ln>
          </p:spPr>
          <p:txBody>
            <a:bodyPr wrap="none" lIns="90170" tIns="46990" rIns="90170" bIns="46990" anchor="ctr"/>
            <a:p>
              <a:pPr algn="ctr"/>
              <a:r>
                <a:rPr lang="zh-CN" altLang="en-US" b="1" dirty="0">
                  <a:solidFill>
                    <a:schemeClr val="bg1"/>
                  </a:solidFill>
                  <a:latin typeface="Arial" panose="020B0604020202020204" pitchFamily="34" charset="0"/>
                  <a:ea typeface="微软雅黑" panose="020B0503020204020204" charset="-122"/>
                </a:rPr>
                <a:t>作者</a:t>
              </a:r>
              <a:endParaRPr lang="zh-CN" altLang="en-US" b="1" dirty="0">
                <a:solidFill>
                  <a:schemeClr val="bg1"/>
                </a:solidFill>
                <a:latin typeface="Arial" panose="020B0604020202020204" pitchFamily="34" charset="0"/>
                <a:ea typeface="微软雅黑" panose="020B0503020204020204" charset="-122"/>
              </a:endParaRPr>
            </a:p>
          </p:txBody>
        </p:sp>
        <p:sp>
          <p:nvSpPr>
            <p:cNvPr id="13" name="流程图: 过程 51212"/>
            <p:cNvSpPr/>
            <p:nvPr/>
          </p:nvSpPr>
          <p:spPr>
            <a:xfrm>
              <a:off x="6575" y="8228"/>
              <a:ext cx="1453" cy="680"/>
            </a:xfrm>
            <a:prstGeom prst="flowChartProcess">
              <a:avLst/>
            </a:prstGeom>
            <a:solidFill>
              <a:srgbClr val="FF5050">
                <a:alpha val="73000"/>
              </a:srgbClr>
            </a:solidFill>
            <a:ln w="9525">
              <a:noFill/>
            </a:ln>
          </p:spPr>
          <p:txBody>
            <a:bodyPr wrap="none" lIns="90170" tIns="46990" rIns="90170" bIns="46990" anchor="ctr"/>
            <a:p>
              <a:pPr algn="ctr"/>
              <a:r>
                <a:rPr lang="zh-CN" altLang="en-US" b="1" dirty="0">
                  <a:solidFill>
                    <a:schemeClr val="bg1"/>
                  </a:solidFill>
                  <a:latin typeface="Arial" panose="020B0604020202020204" pitchFamily="34" charset="0"/>
                  <a:ea typeface="微软雅黑" panose="020B0503020204020204" charset="-122"/>
                </a:rPr>
                <a:t>关键词</a:t>
              </a:r>
              <a:endParaRPr lang="zh-CN" altLang="en-US" dirty="0">
                <a:latin typeface="Arial" panose="020B0604020202020204" pitchFamily="34" charset="0"/>
                <a:ea typeface="宋体" panose="02010600030101010101" pitchFamily="2" charset="-122"/>
              </a:endParaRPr>
            </a:p>
          </p:txBody>
        </p:sp>
        <p:sp>
          <p:nvSpPr>
            <p:cNvPr id="14" name="流程图: 过程 51213"/>
            <p:cNvSpPr/>
            <p:nvPr/>
          </p:nvSpPr>
          <p:spPr>
            <a:xfrm>
              <a:off x="10258" y="8340"/>
              <a:ext cx="1452" cy="680"/>
            </a:xfrm>
            <a:prstGeom prst="flowChartProcess">
              <a:avLst/>
            </a:prstGeom>
            <a:solidFill>
              <a:srgbClr val="9966FF">
                <a:alpha val="70000"/>
              </a:srgbClr>
            </a:solidFill>
            <a:ln w="9525">
              <a:noFill/>
            </a:ln>
          </p:spPr>
          <p:txBody>
            <a:bodyPr wrap="none" lIns="90170" tIns="46990" rIns="90170" bIns="46990" anchor="ctr"/>
            <a:p>
              <a:pPr algn="ctr"/>
              <a:r>
                <a:rPr lang="zh-CN" altLang="en-US" b="1" dirty="0">
                  <a:solidFill>
                    <a:schemeClr val="bg1"/>
                  </a:solidFill>
                  <a:latin typeface="Arial" panose="020B0604020202020204" pitchFamily="34" charset="0"/>
                  <a:ea typeface="微软雅黑" panose="020B0503020204020204" charset="-122"/>
                </a:rPr>
                <a:t>机构</a:t>
              </a:r>
              <a:endParaRPr lang="zh-CN" altLang="en-US" dirty="0">
                <a:latin typeface="Arial" panose="020B0604020202020204" pitchFamily="34" charset="0"/>
                <a:ea typeface="宋体" panose="02010600030101010101" pitchFamily="2" charset="-122"/>
              </a:endParaRPr>
            </a:p>
          </p:txBody>
        </p:sp>
        <p:sp>
          <p:nvSpPr>
            <p:cNvPr id="15" name="流程图: 过程 51215"/>
            <p:cNvSpPr/>
            <p:nvPr/>
          </p:nvSpPr>
          <p:spPr>
            <a:xfrm>
              <a:off x="5943" y="4265"/>
              <a:ext cx="1452" cy="680"/>
            </a:xfrm>
            <a:prstGeom prst="flowChartProcess">
              <a:avLst/>
            </a:prstGeom>
            <a:solidFill>
              <a:srgbClr val="6EAF44"/>
            </a:solidFill>
            <a:ln w="9525">
              <a:noFill/>
            </a:ln>
          </p:spPr>
          <p:txBody>
            <a:bodyPr wrap="none" lIns="90170" tIns="46990" rIns="90170" bIns="46990" anchor="ctr"/>
            <a:p>
              <a:pPr algn="ctr"/>
              <a:r>
                <a:rPr lang="zh-CN" altLang="en-US" b="1" dirty="0">
                  <a:solidFill>
                    <a:schemeClr val="bg1"/>
                  </a:solidFill>
                  <a:latin typeface="Arial" panose="020B0604020202020204" pitchFamily="34" charset="0"/>
                  <a:ea typeface="微软雅黑" panose="020B0503020204020204" charset="-122"/>
                </a:rPr>
                <a:t>出版物</a:t>
              </a:r>
              <a:endParaRPr lang="zh-CN" altLang="en-US" dirty="0">
                <a:latin typeface="Arial" panose="020B0604020202020204" pitchFamily="34" charset="0"/>
                <a:ea typeface="宋体" panose="02010600030101010101" pitchFamily="2" charset="-122"/>
              </a:endParaRPr>
            </a:p>
          </p:txBody>
        </p:sp>
        <p:sp>
          <p:nvSpPr>
            <p:cNvPr id="16" name="直接连接符 51236"/>
            <p:cNvSpPr/>
            <p:nvPr/>
          </p:nvSpPr>
          <p:spPr>
            <a:xfrm flipV="1">
              <a:off x="7395" y="3680"/>
              <a:ext cx="2043" cy="958"/>
            </a:xfrm>
            <a:prstGeom prst="line">
              <a:avLst/>
            </a:prstGeom>
            <a:ln w="25400" cap="flat" cmpd="sng">
              <a:solidFill>
                <a:srgbClr val="0B69B1"/>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17" name="直接连接符 51237"/>
            <p:cNvSpPr/>
            <p:nvPr/>
          </p:nvSpPr>
          <p:spPr>
            <a:xfrm>
              <a:off x="7593" y="4640"/>
              <a:ext cx="3290" cy="3580"/>
            </a:xfrm>
            <a:prstGeom prst="line">
              <a:avLst/>
            </a:prstGeom>
            <a:ln w="25400" cap="flat" cmpd="sng">
              <a:solidFill>
                <a:srgbClr val="AFDDFF"/>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18" name="椭圆 51239"/>
            <p:cNvSpPr/>
            <p:nvPr/>
          </p:nvSpPr>
          <p:spPr>
            <a:xfrm flipH="1" flipV="1">
              <a:off x="10755" y="4013"/>
              <a:ext cx="560" cy="560"/>
            </a:xfrm>
            <a:prstGeom prst="ellipse">
              <a:avLst/>
            </a:prstGeom>
            <a:noFill/>
            <a:ln w="25400" cap="flat" cmpd="sng">
              <a:solidFill>
                <a:srgbClr val="085489"/>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9" name="直接连接符 51240"/>
            <p:cNvSpPr/>
            <p:nvPr/>
          </p:nvSpPr>
          <p:spPr>
            <a:xfrm flipH="1">
              <a:off x="7423" y="4595"/>
              <a:ext cx="167" cy="3625"/>
            </a:xfrm>
            <a:prstGeom prst="line">
              <a:avLst/>
            </a:prstGeom>
            <a:ln w="25400" cap="flat" cmpd="sng">
              <a:solidFill>
                <a:srgbClr val="0B69B1"/>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20" name="直接连接符 51241"/>
            <p:cNvSpPr/>
            <p:nvPr/>
          </p:nvSpPr>
          <p:spPr>
            <a:xfrm flipV="1">
              <a:off x="7418" y="3680"/>
              <a:ext cx="1957" cy="4440"/>
            </a:xfrm>
            <a:prstGeom prst="line">
              <a:avLst/>
            </a:prstGeom>
            <a:ln w="25400" cap="flat" cmpd="sng">
              <a:solidFill>
                <a:srgbClr val="0B69B1"/>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21" name="直接连接符 51243"/>
            <p:cNvSpPr/>
            <p:nvPr/>
          </p:nvSpPr>
          <p:spPr>
            <a:xfrm flipH="1" flipV="1">
              <a:off x="9375" y="3715"/>
              <a:ext cx="1508" cy="4405"/>
            </a:xfrm>
            <a:prstGeom prst="line">
              <a:avLst/>
            </a:prstGeom>
            <a:ln w="25400" cap="flat" cmpd="sng">
              <a:solidFill>
                <a:srgbClr val="0B69B1"/>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22" name="直接连接符 51245"/>
            <p:cNvSpPr/>
            <p:nvPr/>
          </p:nvSpPr>
          <p:spPr>
            <a:xfrm flipH="1" flipV="1">
              <a:off x="7590" y="8120"/>
              <a:ext cx="3293" cy="0"/>
            </a:xfrm>
            <a:prstGeom prst="line">
              <a:avLst/>
            </a:prstGeom>
            <a:ln w="25400" cap="flat" cmpd="sng">
              <a:solidFill>
                <a:srgbClr val="AFDDFF"/>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23" name="椭圆 51249"/>
            <p:cNvSpPr/>
            <p:nvPr/>
          </p:nvSpPr>
          <p:spPr>
            <a:xfrm flipV="1">
              <a:off x="7255" y="7883"/>
              <a:ext cx="335" cy="337"/>
            </a:xfrm>
            <a:prstGeom prst="ellipse">
              <a:avLst/>
            </a:prstGeom>
            <a:solidFill>
              <a:srgbClr val="0B69B1"/>
            </a:solidFill>
            <a:ln w="9525">
              <a:noFill/>
            </a:ln>
          </p:spPr>
          <p:txBody>
            <a:bodyPr rot="10800000" wrap="none" anchor="ctr"/>
            <a:p>
              <a:pPr algn="ctr"/>
              <a:endParaRPr lang="zh-CN" altLang="en-US">
                <a:latin typeface="Arial" panose="020B0604020202020204" pitchFamily="34" charset="0"/>
                <a:ea typeface="宋体" panose="02010600030101010101" pitchFamily="2" charset="-122"/>
              </a:endParaRPr>
            </a:p>
          </p:txBody>
        </p:sp>
        <p:sp>
          <p:nvSpPr>
            <p:cNvPr id="24" name="直接连接符 51251"/>
            <p:cNvSpPr/>
            <p:nvPr/>
          </p:nvSpPr>
          <p:spPr>
            <a:xfrm flipH="1">
              <a:off x="7423" y="4515"/>
              <a:ext cx="3757" cy="3435"/>
            </a:xfrm>
            <a:prstGeom prst="line">
              <a:avLst/>
            </a:prstGeom>
            <a:ln w="25400" cap="flat" cmpd="sng">
              <a:solidFill>
                <a:srgbClr val="085489"/>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25" name="直接连接符 51252"/>
            <p:cNvSpPr/>
            <p:nvPr/>
          </p:nvSpPr>
          <p:spPr>
            <a:xfrm flipH="1" flipV="1">
              <a:off x="9100" y="3680"/>
              <a:ext cx="1935" cy="915"/>
            </a:xfrm>
            <a:prstGeom prst="line">
              <a:avLst/>
            </a:prstGeom>
            <a:ln w="25400" cap="flat" cmpd="sng">
              <a:solidFill>
                <a:srgbClr val="085489"/>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26" name="直接连接符 51253"/>
            <p:cNvSpPr/>
            <p:nvPr/>
          </p:nvSpPr>
          <p:spPr>
            <a:xfrm flipH="1">
              <a:off x="10883" y="4515"/>
              <a:ext cx="152" cy="3705"/>
            </a:xfrm>
            <a:prstGeom prst="line">
              <a:avLst/>
            </a:prstGeom>
            <a:ln w="25400" cap="flat" cmpd="sng">
              <a:solidFill>
                <a:srgbClr val="AFDD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27" name="直接连接符 51254"/>
            <p:cNvSpPr/>
            <p:nvPr/>
          </p:nvSpPr>
          <p:spPr>
            <a:xfrm>
              <a:off x="7423" y="4638"/>
              <a:ext cx="3760" cy="2"/>
            </a:xfrm>
            <a:prstGeom prst="line">
              <a:avLst/>
            </a:prstGeom>
            <a:ln w="25400" cap="flat" cmpd="sng">
              <a:solidFill>
                <a:srgbClr val="085489"/>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28" name="椭圆 51257"/>
            <p:cNvSpPr/>
            <p:nvPr/>
          </p:nvSpPr>
          <p:spPr>
            <a:xfrm flipV="1">
              <a:off x="10883" y="4440"/>
              <a:ext cx="335" cy="335"/>
            </a:xfrm>
            <a:prstGeom prst="ellipse">
              <a:avLst/>
            </a:prstGeom>
            <a:solidFill>
              <a:srgbClr val="0B69B1"/>
            </a:solidFill>
            <a:ln w="9525">
              <a:noFill/>
            </a:ln>
          </p:spPr>
          <p:txBody>
            <a:bodyPr rot="10800000" wrap="none" anchor="ctr"/>
            <a:p>
              <a:pPr algn="ctr"/>
              <a:endParaRPr lang="zh-CN" altLang="en-US">
                <a:latin typeface="Arial" panose="020B0604020202020204" pitchFamily="34" charset="0"/>
                <a:ea typeface="宋体" panose="02010600030101010101" pitchFamily="2" charset="-122"/>
              </a:endParaRPr>
            </a:p>
          </p:txBody>
        </p:sp>
        <p:sp>
          <p:nvSpPr>
            <p:cNvPr id="29" name="椭圆 51258"/>
            <p:cNvSpPr/>
            <p:nvPr/>
          </p:nvSpPr>
          <p:spPr>
            <a:xfrm flipV="1">
              <a:off x="7423" y="4445"/>
              <a:ext cx="335" cy="338"/>
            </a:xfrm>
            <a:prstGeom prst="ellipse">
              <a:avLst/>
            </a:prstGeom>
            <a:solidFill>
              <a:srgbClr val="0B69B1"/>
            </a:solidFill>
            <a:ln w="9525">
              <a:noFill/>
            </a:ln>
          </p:spPr>
          <p:txBody>
            <a:bodyPr rot="10800000" wrap="none" anchor="ctr"/>
            <a:p>
              <a:pPr algn="ctr"/>
              <a:endParaRPr lang="zh-CN" altLang="en-US">
                <a:latin typeface="Arial" panose="020B0604020202020204" pitchFamily="34" charset="0"/>
                <a:ea typeface="宋体" panose="02010600030101010101" pitchFamily="2" charset="-122"/>
              </a:endParaRPr>
            </a:p>
          </p:txBody>
        </p:sp>
        <p:sp>
          <p:nvSpPr>
            <p:cNvPr id="30" name="椭圆 51259"/>
            <p:cNvSpPr/>
            <p:nvPr/>
          </p:nvSpPr>
          <p:spPr>
            <a:xfrm flipV="1">
              <a:off x="9100" y="3558"/>
              <a:ext cx="338" cy="335"/>
            </a:xfrm>
            <a:prstGeom prst="ellipse">
              <a:avLst/>
            </a:prstGeom>
            <a:solidFill>
              <a:srgbClr val="0B69B1"/>
            </a:solidFill>
            <a:ln w="9525">
              <a:noFill/>
            </a:ln>
          </p:spPr>
          <p:txBody>
            <a:bodyPr rot="10800000" wrap="none" anchor="ctr"/>
            <a:p>
              <a:pPr algn="ctr"/>
              <a:endParaRPr lang="zh-CN" altLang="en-US">
                <a:latin typeface="Arial" panose="020B0604020202020204" pitchFamily="34" charset="0"/>
                <a:ea typeface="宋体" panose="02010600030101010101" pitchFamily="2" charset="-122"/>
              </a:endParaRPr>
            </a:p>
          </p:txBody>
        </p:sp>
        <p:sp>
          <p:nvSpPr>
            <p:cNvPr id="31" name="椭圆 51264"/>
            <p:cNvSpPr/>
            <p:nvPr/>
          </p:nvSpPr>
          <p:spPr>
            <a:xfrm flipV="1">
              <a:off x="10700" y="7950"/>
              <a:ext cx="335" cy="335"/>
            </a:xfrm>
            <a:prstGeom prst="ellipse">
              <a:avLst/>
            </a:prstGeom>
            <a:solidFill>
              <a:srgbClr val="0B69B1"/>
            </a:solidFill>
            <a:ln w="9525">
              <a:noFill/>
            </a:ln>
          </p:spPr>
          <p:txBody>
            <a:bodyPr rot="10800000" wrap="none" anchor="ctr"/>
            <a:p>
              <a:pPr algn="ctr"/>
              <a:endParaRPr lang="zh-CN" altLang="en-US">
                <a:latin typeface="Arial" panose="020B0604020202020204" pitchFamily="34" charset="0"/>
                <a:ea typeface="宋体" panose="02010600030101010101" pitchFamily="2" charset="-122"/>
              </a:endParaRPr>
            </a:p>
          </p:txBody>
        </p:sp>
      </p:grpSp>
      <p:sp>
        <p:nvSpPr>
          <p:cNvPr id="3" name="文本框 2"/>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4.2</a:t>
            </a:r>
            <a:r>
              <a:rPr lang="zh-CN" altLang="en-US" sz="2400" b="1" spc="100" dirty="0">
                <a:solidFill>
                  <a:schemeClr val="accent1"/>
                </a:solidFill>
                <a:latin typeface="微软雅黑" panose="020B0503020204020204" charset="-122"/>
                <a:ea typeface="微软雅黑" panose="020B0503020204020204" charset="-122"/>
              </a:rPr>
              <a:t>文献学习</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知网节</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32" name="图片 31" descr="微信图片_20200226153904"/>
          <p:cNvPicPr>
            <a:picLocks noChangeAspect="1"/>
          </p:cNvPicPr>
          <p:nvPr/>
        </p:nvPicPr>
        <p:blipFill>
          <a:blip r:embed="rId1"/>
          <a:stretch>
            <a:fillRect/>
          </a:stretch>
        </p:blipFill>
        <p:spPr>
          <a:xfrm>
            <a:off x="10226675" y="321945"/>
            <a:ext cx="1567815" cy="534670"/>
          </a:xfrm>
          <a:prstGeom prst="rect">
            <a:avLst/>
          </a:prstGeom>
        </p:spPr>
      </p:pic>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4.3</a:t>
            </a:r>
            <a:r>
              <a:rPr lang="zh-CN" altLang="en-US" sz="2400" b="1" spc="100" dirty="0">
                <a:solidFill>
                  <a:schemeClr val="accent1"/>
                </a:solidFill>
                <a:latin typeface="微软雅黑" panose="020B0503020204020204" charset="-122"/>
                <a:ea typeface="微软雅黑" panose="020B0503020204020204" charset="-122"/>
              </a:rPr>
              <a:t>文献学习</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在线学习</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stretch>
            <a:fillRect/>
          </a:stretch>
        </p:blipFill>
        <p:spPr>
          <a:xfrm>
            <a:off x="2649220" y="1030605"/>
            <a:ext cx="7181850" cy="2028825"/>
          </a:xfrm>
          <a:prstGeom prst="rect">
            <a:avLst/>
          </a:prstGeom>
        </p:spPr>
      </p:pic>
      <p:sp>
        <p:nvSpPr>
          <p:cNvPr id="6" name="文本框 5"/>
          <p:cNvSpPr txBox="1"/>
          <p:nvPr/>
        </p:nvSpPr>
        <p:spPr>
          <a:xfrm>
            <a:off x="705485" y="2198370"/>
            <a:ext cx="2139315" cy="1198880"/>
          </a:xfrm>
          <a:prstGeom prst="rect">
            <a:avLst/>
          </a:prstGeom>
          <a:noFill/>
        </p:spPr>
        <p:txBody>
          <a:bodyPr wrap="square" rtlCol="0">
            <a:spAutoFit/>
          </a:bodyPr>
          <a:p>
            <a:r>
              <a:rPr lang="zh-CN" altLang="en-US"/>
              <a:t>在线阅读时可对文章内容进行复制，若要深度学习，可以使用研学平台</a:t>
            </a:r>
            <a:endParaRPr lang="zh-CN" altLang="en-US"/>
          </a:p>
        </p:txBody>
      </p:sp>
      <p:pic>
        <p:nvPicPr>
          <p:cNvPr id="7" name="图片 6"/>
          <p:cNvPicPr>
            <a:picLocks noChangeAspect="1"/>
          </p:cNvPicPr>
          <p:nvPr/>
        </p:nvPicPr>
        <p:blipFill>
          <a:blip r:embed="rId2"/>
          <a:stretch>
            <a:fillRect/>
          </a:stretch>
        </p:blipFill>
        <p:spPr>
          <a:xfrm>
            <a:off x="3112770" y="3237865"/>
            <a:ext cx="8442960" cy="3282315"/>
          </a:xfrm>
          <a:prstGeom prst="rect">
            <a:avLst/>
          </a:prstGeom>
        </p:spPr>
      </p:pic>
      <p:pic>
        <p:nvPicPr>
          <p:cNvPr id="10" name="图片 9"/>
          <p:cNvPicPr>
            <a:picLocks noChangeAspect="1"/>
          </p:cNvPicPr>
          <p:nvPr/>
        </p:nvPicPr>
        <p:blipFill>
          <a:blip r:embed="rId3"/>
          <a:stretch>
            <a:fillRect/>
          </a:stretch>
        </p:blipFill>
        <p:spPr>
          <a:xfrm>
            <a:off x="690880" y="1224280"/>
            <a:ext cx="10864850" cy="4409440"/>
          </a:xfrm>
          <a:prstGeom prst="rect">
            <a:avLst/>
          </a:prstGeom>
        </p:spPr>
      </p:pic>
      <p:pic>
        <p:nvPicPr>
          <p:cNvPr id="11" name="图片 10" descr="微信图片_20200226153904"/>
          <p:cNvPicPr>
            <a:picLocks noChangeAspect="1"/>
          </p:cNvPicPr>
          <p:nvPr/>
        </p:nvPicPr>
        <p:blipFill>
          <a:blip r:embed="rId4"/>
          <a:stretch>
            <a:fillRect/>
          </a:stretch>
        </p:blipFill>
        <p:spPr>
          <a:xfrm>
            <a:off x="10226675" y="321945"/>
            <a:ext cx="1567815" cy="534670"/>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23236" y="909283"/>
            <a:ext cx="6872650" cy="0"/>
          </a:xfrm>
          <a:prstGeom prst="line">
            <a:avLst/>
          </a:prstGeom>
        </p:spPr>
        <p:style>
          <a:lnRef idx="1">
            <a:schemeClr val="accent4"/>
          </a:lnRef>
          <a:fillRef idx="0">
            <a:schemeClr val="accent4"/>
          </a:fillRef>
          <a:effectRef idx="0">
            <a:schemeClr val="accent4"/>
          </a:effectRef>
          <a:fontRef idx="minor">
            <a:schemeClr val="tx1"/>
          </a:fontRef>
        </p:style>
      </p:cxnSp>
      <p:sp>
        <p:nvSpPr>
          <p:cNvPr id="7" name="标题 1"/>
          <p:cNvSpPr txBox="1"/>
          <p:nvPr/>
        </p:nvSpPr>
        <p:spPr bwMode="auto">
          <a:xfrm>
            <a:off x="123190" y="615950"/>
            <a:ext cx="12013565" cy="58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charset="-122"/>
              </a:defRPr>
            </a:lvl9pPr>
          </a:lstStyle>
          <a:p>
            <a:pPr algn="l" eaLnBrk="1" hangingPunct="1"/>
            <a:r>
              <a:rPr lang="en-US" altLang="zh-CN" sz="4000" b="1" kern="0" dirty="0" smtClean="0">
                <a:solidFill>
                  <a:srgbClr val="1B539D"/>
                </a:solidFill>
                <a:latin typeface="微软雅黑" panose="020B0503020204020204" charset="-122"/>
                <a:ea typeface="微软雅黑" panose="020B0503020204020204" charset="-122"/>
              </a:rPr>
              <a:t> </a:t>
            </a:r>
            <a:r>
              <a:rPr lang="zh-CN" altLang="en-US" sz="4000" b="1" kern="0" dirty="0" smtClean="0">
                <a:solidFill>
                  <a:srgbClr val="1B539D"/>
                </a:solidFill>
                <a:latin typeface="微软雅黑" panose="020B0503020204020204" charset="-122"/>
                <a:ea typeface="微软雅黑" panose="020B0503020204020204" charset="-122"/>
              </a:rPr>
              <a:t>中国知识基础设施工程</a:t>
            </a:r>
            <a:endParaRPr lang="zh-CN" altLang="en-US" sz="3200" b="1" kern="0" dirty="0" smtClean="0">
              <a:solidFill>
                <a:srgbClr val="1B539D"/>
              </a:solidFill>
              <a:latin typeface="微软雅黑" panose="020B0503020204020204" charset="-122"/>
              <a:ea typeface="微软雅黑" panose="020B0503020204020204" charset="-122"/>
            </a:endParaRPr>
          </a:p>
          <a:p>
            <a:pPr algn="l" eaLnBrk="1" hangingPunct="1"/>
            <a:r>
              <a:rPr lang="zh-CN" altLang="en-US" sz="3735" b="1" kern="0" dirty="0" smtClean="0">
                <a:solidFill>
                  <a:srgbClr val="1B539D"/>
                </a:solidFill>
                <a:latin typeface="微软雅黑" panose="020B0503020204020204" charset="-122"/>
                <a:ea typeface="微软雅黑" panose="020B0503020204020204" charset="-122"/>
              </a:rPr>
              <a:t>（</a:t>
            </a:r>
            <a:r>
              <a:rPr lang="en-US" altLang="zh-CN" sz="2800" b="1" kern="0" dirty="0" smtClean="0">
                <a:solidFill>
                  <a:srgbClr val="FF0000"/>
                </a:solidFill>
                <a:latin typeface="微软雅黑" panose="020B0503020204020204" charset="-122"/>
                <a:ea typeface="微软雅黑" panose="020B0503020204020204" charset="-122"/>
              </a:rPr>
              <a:t>C</a:t>
            </a:r>
            <a:r>
              <a:rPr lang="en-US" altLang="zh-CN" sz="2800" b="1" kern="0" dirty="0" smtClean="0">
                <a:solidFill>
                  <a:srgbClr val="1B539D"/>
                </a:solidFill>
                <a:latin typeface="微软雅黑" panose="020B0503020204020204" charset="-122"/>
                <a:ea typeface="微软雅黑" panose="020B0503020204020204" charset="-122"/>
              </a:rPr>
              <a:t>hina </a:t>
            </a:r>
            <a:r>
              <a:rPr lang="en-US" altLang="zh-CN" sz="2800" b="1" kern="0" dirty="0" smtClean="0">
                <a:solidFill>
                  <a:srgbClr val="FF0000"/>
                </a:solidFill>
                <a:latin typeface="微软雅黑" panose="020B0503020204020204" charset="-122"/>
                <a:ea typeface="微软雅黑" panose="020B0503020204020204" charset="-122"/>
              </a:rPr>
              <a:t>N</a:t>
            </a:r>
            <a:r>
              <a:rPr lang="en-US" altLang="zh-CN" sz="2800" b="1" kern="0" dirty="0" smtClean="0">
                <a:solidFill>
                  <a:srgbClr val="1B539D"/>
                </a:solidFill>
                <a:latin typeface="微软雅黑" panose="020B0503020204020204" charset="-122"/>
                <a:ea typeface="微软雅黑" panose="020B0503020204020204" charset="-122"/>
              </a:rPr>
              <a:t>ational </a:t>
            </a:r>
            <a:r>
              <a:rPr lang="en-US" altLang="zh-CN" sz="2800" b="1" kern="0" dirty="0" smtClean="0">
                <a:solidFill>
                  <a:srgbClr val="FF0000"/>
                </a:solidFill>
                <a:latin typeface="微软雅黑" panose="020B0503020204020204" charset="-122"/>
                <a:ea typeface="微软雅黑" panose="020B0503020204020204" charset="-122"/>
              </a:rPr>
              <a:t>K</a:t>
            </a:r>
            <a:r>
              <a:rPr lang="en-US" altLang="zh-CN" sz="2800" b="1" kern="0" dirty="0" smtClean="0">
                <a:solidFill>
                  <a:srgbClr val="1B539D"/>
                </a:solidFill>
                <a:latin typeface="微软雅黑" panose="020B0503020204020204" charset="-122"/>
                <a:ea typeface="微软雅黑" panose="020B0503020204020204" charset="-122"/>
              </a:rPr>
              <a:t>nowledge </a:t>
            </a:r>
            <a:r>
              <a:rPr lang="en-US" altLang="zh-CN" sz="2800" b="1" kern="0" dirty="0" smtClean="0">
                <a:solidFill>
                  <a:srgbClr val="FF0000"/>
                </a:solidFill>
                <a:latin typeface="微软雅黑" panose="020B0503020204020204" charset="-122"/>
                <a:ea typeface="微软雅黑" panose="020B0503020204020204" charset="-122"/>
              </a:rPr>
              <a:t>I</a:t>
            </a:r>
            <a:r>
              <a:rPr lang="en-US" altLang="zh-CN" sz="2800" b="1" kern="0" dirty="0" smtClean="0">
                <a:solidFill>
                  <a:srgbClr val="1B539D"/>
                </a:solidFill>
                <a:latin typeface="微软雅黑" panose="020B0503020204020204" charset="-122"/>
                <a:ea typeface="微软雅黑" panose="020B0503020204020204" charset="-122"/>
              </a:rPr>
              <a:t>nfrastructure</a:t>
            </a:r>
            <a:r>
              <a:rPr lang="zh-CN" altLang="en-US" sz="3735" b="1" kern="0" dirty="0" smtClean="0">
                <a:solidFill>
                  <a:srgbClr val="1B539D"/>
                </a:solidFill>
                <a:latin typeface="微软雅黑" panose="020B0503020204020204" charset="-122"/>
                <a:ea typeface="微软雅黑" panose="020B0503020204020204" charset="-122"/>
              </a:rPr>
              <a:t>）</a:t>
            </a:r>
            <a:endParaRPr lang="zh-CN" altLang="en-US" sz="3735" b="1" kern="0" dirty="0">
              <a:solidFill>
                <a:srgbClr val="1B539D"/>
              </a:solidFill>
              <a:latin typeface="微软雅黑" panose="020B0503020204020204" charset="-122"/>
              <a:ea typeface="微软雅黑" panose="020B0503020204020204" charset="-122"/>
            </a:endParaRPr>
          </a:p>
        </p:txBody>
      </p:sp>
      <p:sp>
        <p:nvSpPr>
          <p:cNvPr id="8" name="文本占位符 5122"/>
          <p:cNvSpPr txBox="1">
            <a:spLocks noChangeArrowheads="1"/>
          </p:cNvSpPr>
          <p:nvPr/>
        </p:nvSpPr>
        <p:spPr>
          <a:xfrm>
            <a:off x="389025" y="1721574"/>
            <a:ext cx="10509775" cy="2423091"/>
          </a:xfrm>
          <a:prstGeom prst="rect">
            <a:avLst/>
          </a:prstGeom>
        </p:spPr>
        <p:txBody>
          <a:bodyPr/>
          <a:lst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a:lnSpc>
                <a:spcPct val="130000"/>
              </a:lnSpc>
              <a:spcBef>
                <a:spcPct val="50000"/>
              </a:spcBef>
              <a:buFont typeface="Wingdings" panose="05000000000000000000" pitchFamily="2" charset="2"/>
              <a:buChar char="p"/>
            </a:pPr>
            <a:r>
              <a:rPr lang="zh-CN" altLang="en-US" sz="1800" dirty="0" smtClean="0">
                <a:latin typeface="微软雅黑" panose="020B0503020204020204" charset="-122"/>
                <a:ea typeface="微软雅黑" panose="020B0503020204020204" charset="-122"/>
              </a:rPr>
              <a:t>创始于</a:t>
            </a:r>
            <a:r>
              <a:rPr lang="en-US" altLang="zh-CN" sz="1800" dirty="0" smtClean="0">
                <a:latin typeface="微软雅黑" panose="020B0503020204020204" charset="-122"/>
                <a:ea typeface="微软雅黑" panose="020B0503020204020204" charset="-122"/>
              </a:rPr>
              <a:t>1995</a:t>
            </a:r>
            <a:r>
              <a:rPr lang="zh-CN" altLang="en-US" sz="1800" dirty="0" smtClean="0">
                <a:latin typeface="微软雅黑" panose="020B0503020204020204" charset="-122"/>
                <a:ea typeface="微软雅黑" panose="020B0503020204020204" charset="-122"/>
              </a:rPr>
              <a:t>年，由清华大学、清华同方发起；</a:t>
            </a:r>
            <a:endParaRPr lang="en-US" altLang="zh-CN" sz="1800" dirty="0" smtClean="0">
              <a:latin typeface="微软雅黑" panose="020B0503020204020204" charset="-122"/>
              <a:ea typeface="微软雅黑" panose="020B0503020204020204" charset="-122"/>
            </a:endParaRPr>
          </a:p>
          <a:p>
            <a:pPr>
              <a:lnSpc>
                <a:spcPct val="130000"/>
              </a:lnSpc>
              <a:spcBef>
                <a:spcPct val="50000"/>
              </a:spcBef>
              <a:buFont typeface="Wingdings" panose="05000000000000000000" pitchFamily="2" charset="2"/>
              <a:buChar char="p"/>
            </a:pPr>
            <a:r>
              <a:rPr lang="zh-CN" altLang="en-US" sz="1800" dirty="0" smtClean="0">
                <a:latin typeface="微软雅黑" panose="020B0503020204020204" charset="-122"/>
                <a:ea typeface="微软雅黑" panose="020B0503020204020204" charset="-122"/>
              </a:rPr>
              <a:t>以实现全社会知识资源传播共享与增值利用为目标的信息化建设项目；</a:t>
            </a:r>
            <a:endParaRPr lang="en-US" altLang="zh-CN" sz="1800" dirty="0" smtClean="0">
              <a:latin typeface="微软雅黑" panose="020B0503020204020204" charset="-122"/>
              <a:ea typeface="微软雅黑" panose="020B0503020204020204" charset="-122"/>
            </a:endParaRPr>
          </a:p>
          <a:p>
            <a:pPr>
              <a:lnSpc>
                <a:spcPct val="130000"/>
              </a:lnSpc>
              <a:spcBef>
                <a:spcPct val="50000"/>
              </a:spcBef>
              <a:buFont typeface="Wingdings" panose="05000000000000000000" pitchFamily="2" charset="2"/>
              <a:buChar char="p"/>
            </a:pPr>
            <a:r>
              <a:rPr lang="zh-CN" altLang="en-US" sz="1800" dirty="0" smtClean="0">
                <a:latin typeface="微软雅黑" panose="020B0503020204020204" charset="-122"/>
                <a:ea typeface="微软雅黑" panose="020B0503020204020204" charset="-122"/>
              </a:rPr>
              <a:t>在党和国家领导以及教育部，中宣部、科技部、新闻出版总署等大力支持下，自主研发具有国际领先水平的数字图书馆技术，建成世界上全文信息量规模最大的“</a:t>
            </a:r>
            <a:r>
              <a:rPr lang="en-US" altLang="zh-CN" sz="1800" dirty="0" smtClean="0">
                <a:latin typeface="微软雅黑" panose="020B0503020204020204" charset="-122"/>
                <a:ea typeface="微软雅黑" panose="020B0503020204020204" charset="-122"/>
              </a:rPr>
              <a:t>CNKI</a:t>
            </a:r>
            <a:r>
              <a:rPr lang="zh-CN" altLang="en-US" sz="1800" dirty="0" smtClean="0">
                <a:latin typeface="微软雅黑" panose="020B0503020204020204" charset="-122"/>
                <a:ea typeface="微软雅黑" panose="020B0503020204020204" charset="-122"/>
              </a:rPr>
              <a:t>数字图书馆”；</a:t>
            </a:r>
            <a:endParaRPr lang="en-US" altLang="zh-CN" sz="180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p"/>
            </a:pPr>
            <a:r>
              <a:rPr lang="zh-CN" altLang="en-US" sz="1800" dirty="0">
                <a:latin typeface="微软雅黑" panose="020B0503020204020204" charset="-122"/>
                <a:ea typeface="微软雅黑" panose="020B0503020204020204" charset="-122"/>
              </a:rPr>
              <a:t>目前，中国知网是全球信息量最大、最具价值的中文网站。</a:t>
            </a:r>
            <a:endParaRPr lang="zh-CN" altLang="en-US" sz="1800" dirty="0">
              <a:latin typeface="微软雅黑" panose="020B0503020204020204" charset="-122"/>
              <a:ea typeface="微软雅黑" panose="020B0503020204020204" charset="-122"/>
            </a:endParaRPr>
          </a:p>
        </p:txBody>
      </p:sp>
      <p:pic>
        <p:nvPicPr>
          <p:cNvPr id="9" name="Picture 2" descr="E:\宣传资料\产品宣传\公司图标\知网LOGO-PNG-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2407" y="4353349"/>
            <a:ext cx="5384800" cy="20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194" descr="zgcu20120807-1-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7" y="4030769"/>
            <a:ext cx="5384800" cy="274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微信图片_20200226153904"/>
          <p:cNvPicPr>
            <a:picLocks noChangeAspect="1"/>
          </p:cNvPicPr>
          <p:nvPr/>
        </p:nvPicPr>
        <p:blipFill>
          <a:blip r:embed="rId3"/>
          <a:stretch>
            <a:fillRect/>
          </a:stretch>
        </p:blipFill>
        <p:spPr>
          <a:xfrm>
            <a:off x="10150475" y="321945"/>
            <a:ext cx="1567815" cy="534670"/>
          </a:xfrm>
          <a:prstGeom prst="rect">
            <a:avLst/>
          </a:prstGeom>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1719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4.4</a:t>
            </a:r>
            <a:r>
              <a:rPr lang="zh-CN" altLang="en-US" sz="2400" b="1" spc="100" dirty="0">
                <a:solidFill>
                  <a:schemeClr val="accent1"/>
                </a:solidFill>
                <a:latin typeface="微软雅黑" panose="020B0503020204020204" charset="-122"/>
                <a:ea typeface="微软雅黑" panose="020B0503020204020204" charset="-122"/>
              </a:rPr>
              <a:t>文献学习</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下载</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stretch>
            <a:fillRect/>
          </a:stretch>
        </p:blipFill>
        <p:spPr>
          <a:xfrm>
            <a:off x="1546225" y="1252220"/>
            <a:ext cx="9582150" cy="4867275"/>
          </a:xfrm>
          <a:prstGeom prst="rect">
            <a:avLst/>
          </a:prstGeom>
        </p:spPr>
      </p:pic>
      <p:sp>
        <p:nvSpPr>
          <p:cNvPr id="6" name="文本框 5"/>
          <p:cNvSpPr txBox="1"/>
          <p:nvPr/>
        </p:nvSpPr>
        <p:spPr>
          <a:xfrm>
            <a:off x="127000" y="2430780"/>
            <a:ext cx="1592580" cy="645160"/>
          </a:xfrm>
          <a:prstGeom prst="rect">
            <a:avLst/>
          </a:prstGeom>
          <a:noFill/>
        </p:spPr>
        <p:txBody>
          <a:bodyPr wrap="square" rtlCol="0">
            <a:spAutoFit/>
          </a:bodyPr>
          <a:p>
            <a:r>
              <a:rPr lang="en-US" altLang="zh-CN"/>
              <a:t>“</a:t>
            </a:r>
            <a:r>
              <a:rPr lang="zh-CN" altLang="en-US"/>
              <a:t>绿色</a:t>
            </a:r>
            <a:r>
              <a:rPr lang="en-US" altLang="zh-CN"/>
              <a:t>”</a:t>
            </a:r>
            <a:r>
              <a:rPr lang="zh-CN" altLang="en-US"/>
              <a:t>箭头具备下载权限</a:t>
            </a:r>
            <a:endParaRPr lang="zh-CN" altLang="en-US"/>
          </a:p>
        </p:txBody>
      </p:sp>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ustDataLst>
      <p:tags r:id="rId3"/>
    </p:custData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3370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4.4</a:t>
            </a:r>
            <a:r>
              <a:rPr lang="zh-CN" altLang="en-US" sz="2400" b="1" spc="100" dirty="0">
                <a:solidFill>
                  <a:schemeClr val="accent1"/>
                </a:solidFill>
                <a:latin typeface="微软雅黑" panose="020B0503020204020204" charset="-122"/>
                <a:ea typeface="微软雅黑" panose="020B0503020204020204" charset="-122"/>
              </a:rPr>
              <a:t>文献学习</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下载</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stretch>
            <a:fillRect/>
          </a:stretch>
        </p:blipFill>
        <p:spPr>
          <a:xfrm>
            <a:off x="1631950" y="1006475"/>
            <a:ext cx="9410700" cy="5133975"/>
          </a:xfrm>
          <a:prstGeom prst="rect">
            <a:avLst/>
          </a:prstGeom>
        </p:spPr>
      </p:pic>
      <p:pic>
        <p:nvPicPr>
          <p:cNvPr id="3" name="图片 2"/>
          <p:cNvPicPr>
            <a:picLocks noChangeAspect="1"/>
          </p:cNvPicPr>
          <p:nvPr/>
        </p:nvPicPr>
        <p:blipFill>
          <a:blip r:embed="rId2"/>
          <a:stretch>
            <a:fillRect/>
          </a:stretch>
        </p:blipFill>
        <p:spPr>
          <a:xfrm>
            <a:off x="4472940" y="2557780"/>
            <a:ext cx="5657850" cy="1743075"/>
          </a:xfrm>
          <a:prstGeom prst="rect">
            <a:avLst/>
          </a:prstGeom>
        </p:spPr>
      </p:pic>
      <p:sp>
        <p:nvSpPr>
          <p:cNvPr id="7" name="文本框 6"/>
          <p:cNvSpPr txBox="1"/>
          <p:nvPr/>
        </p:nvSpPr>
        <p:spPr>
          <a:xfrm>
            <a:off x="240030" y="2109470"/>
            <a:ext cx="1318895" cy="1753235"/>
          </a:xfrm>
          <a:prstGeom prst="rect">
            <a:avLst/>
          </a:prstGeom>
          <a:noFill/>
        </p:spPr>
        <p:txBody>
          <a:bodyPr wrap="square" rtlCol="0">
            <a:spAutoFit/>
          </a:bodyPr>
          <a:p>
            <a:r>
              <a:rPr lang="zh-CN" altLang="en-US"/>
              <a:t>批量下载需安装</a:t>
            </a:r>
            <a:r>
              <a:rPr lang="en-US" altLang="zh-CN"/>
              <a:t>CNKI E-Study</a:t>
            </a:r>
            <a:r>
              <a:rPr lang="zh-CN" altLang="en-US"/>
              <a:t>（即研学平台桌面版）</a:t>
            </a:r>
            <a:endParaRPr lang="zh-CN" altLang="en-US"/>
          </a:p>
        </p:txBody>
      </p:sp>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3370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4.5</a:t>
            </a:r>
            <a:r>
              <a:rPr lang="zh-CN" altLang="en-US" sz="2400" b="1" spc="100" dirty="0">
                <a:solidFill>
                  <a:schemeClr val="accent1"/>
                </a:solidFill>
                <a:latin typeface="微软雅黑" panose="020B0503020204020204" charset="-122"/>
                <a:ea typeface="微软雅黑" panose="020B0503020204020204" charset="-122"/>
              </a:rPr>
              <a:t>文献学习</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导出参考文献</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1381125" y="1214755"/>
            <a:ext cx="9429750" cy="4429125"/>
          </a:xfrm>
          <a:prstGeom prst="rect">
            <a:avLst/>
          </a:prstGeom>
        </p:spPr>
      </p:pic>
      <p:pic>
        <p:nvPicPr>
          <p:cNvPr id="5" name="图片 4"/>
          <p:cNvPicPr>
            <a:picLocks noChangeAspect="1"/>
          </p:cNvPicPr>
          <p:nvPr/>
        </p:nvPicPr>
        <p:blipFill>
          <a:blip r:embed="rId2"/>
          <a:stretch>
            <a:fillRect/>
          </a:stretch>
        </p:blipFill>
        <p:spPr>
          <a:xfrm>
            <a:off x="2703830" y="1214755"/>
            <a:ext cx="9067800" cy="5010150"/>
          </a:xfrm>
          <a:prstGeom prst="rect">
            <a:avLst/>
          </a:prstGeom>
        </p:spPr>
      </p:pic>
      <p:pic>
        <p:nvPicPr>
          <p:cNvPr id="6" name="图片 5"/>
          <p:cNvPicPr>
            <a:picLocks noChangeAspect="1"/>
          </p:cNvPicPr>
          <p:nvPr/>
        </p:nvPicPr>
        <p:blipFill>
          <a:blip r:embed="rId3"/>
          <a:stretch>
            <a:fillRect/>
          </a:stretch>
        </p:blipFill>
        <p:spPr>
          <a:xfrm>
            <a:off x="1381125" y="1214755"/>
            <a:ext cx="7848600" cy="5305425"/>
          </a:xfrm>
          <a:prstGeom prst="rect">
            <a:avLst/>
          </a:prstGeom>
        </p:spPr>
      </p:pic>
      <p:pic>
        <p:nvPicPr>
          <p:cNvPr id="10" name="图片 9" descr="微信图片_20200226153904"/>
          <p:cNvPicPr>
            <a:picLocks noChangeAspect="1"/>
          </p:cNvPicPr>
          <p:nvPr/>
        </p:nvPicPr>
        <p:blipFill>
          <a:blip r:embed="rId4"/>
          <a:stretch>
            <a:fillRect/>
          </a:stretch>
        </p:blipFill>
        <p:spPr>
          <a:xfrm>
            <a:off x="10226675" y="321945"/>
            <a:ext cx="1567815" cy="534670"/>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p:nvPr/>
        </p:nvGrpSpPr>
        <p:grpSpPr>
          <a:xfrm>
            <a:off x="3434779" y="2002377"/>
            <a:ext cx="624471" cy="624552"/>
            <a:chOff x="1527900" y="2402186"/>
            <a:chExt cx="441056" cy="441056"/>
          </a:xfrm>
        </p:grpSpPr>
        <p:sp>
          <p:nvSpPr>
            <p:cNvPr id="68" name="椭圆 67"/>
            <p:cNvSpPr/>
            <p:nvPr/>
          </p:nvSpPr>
          <p:spPr>
            <a:xfrm>
              <a:off x="1527900" y="2402186"/>
              <a:ext cx="441056" cy="441056"/>
            </a:xfrm>
            <a:prstGeom prst="ellipse">
              <a:avLst/>
            </a:prstGeom>
            <a:solidFill>
              <a:schemeClr val="accent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cs typeface="+mn-ea"/>
                <a:sym typeface="+mn-lt"/>
              </a:endParaRPr>
            </a:p>
          </p:txBody>
        </p:sp>
        <p:grpSp>
          <p:nvGrpSpPr>
            <p:cNvPr id="69" name="组合 68"/>
            <p:cNvGrpSpPr/>
            <p:nvPr/>
          </p:nvGrpSpPr>
          <p:grpSpPr>
            <a:xfrm>
              <a:off x="1661315" y="2535602"/>
              <a:ext cx="174229" cy="174229"/>
              <a:chOff x="152400" y="414338"/>
              <a:chExt cx="1698625" cy="1698625"/>
            </a:xfrm>
          </p:grpSpPr>
          <p:sp>
            <p:nvSpPr>
              <p:cNvPr id="70"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71"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grpSp>
      </p:grpSp>
      <p:grpSp>
        <p:nvGrpSpPr>
          <p:cNvPr id="72" name="组合 71"/>
          <p:cNvGrpSpPr/>
          <p:nvPr/>
        </p:nvGrpSpPr>
        <p:grpSpPr>
          <a:xfrm>
            <a:off x="8154733" y="3957699"/>
            <a:ext cx="624471" cy="624552"/>
            <a:chOff x="5292665" y="2402186"/>
            <a:chExt cx="441056" cy="441056"/>
          </a:xfrm>
        </p:grpSpPr>
        <p:sp>
          <p:nvSpPr>
            <p:cNvPr id="73" name="椭圆 72"/>
            <p:cNvSpPr/>
            <p:nvPr/>
          </p:nvSpPr>
          <p:spPr>
            <a:xfrm>
              <a:off x="5292665" y="2402186"/>
              <a:ext cx="441056" cy="441056"/>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cs typeface="+mn-ea"/>
                <a:sym typeface="+mn-lt"/>
              </a:endParaRPr>
            </a:p>
          </p:txBody>
        </p:sp>
        <p:grpSp>
          <p:nvGrpSpPr>
            <p:cNvPr id="74" name="组合 73"/>
            <p:cNvGrpSpPr/>
            <p:nvPr/>
          </p:nvGrpSpPr>
          <p:grpSpPr>
            <a:xfrm>
              <a:off x="5424616" y="2535602"/>
              <a:ext cx="177160" cy="174229"/>
              <a:chOff x="5032375" y="3027363"/>
              <a:chExt cx="1727200" cy="1698625"/>
            </a:xfrm>
          </p:grpSpPr>
          <p:sp>
            <p:nvSpPr>
              <p:cNvPr id="75"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76"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77"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78"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79"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grpSp>
      </p:grpSp>
      <p:grpSp>
        <p:nvGrpSpPr>
          <p:cNvPr id="82" name="组合 81"/>
          <p:cNvGrpSpPr/>
          <p:nvPr/>
        </p:nvGrpSpPr>
        <p:grpSpPr>
          <a:xfrm>
            <a:off x="8119023" y="2002377"/>
            <a:ext cx="624471" cy="624552"/>
            <a:chOff x="3410282" y="2402186"/>
            <a:chExt cx="441056" cy="441056"/>
          </a:xfrm>
        </p:grpSpPr>
        <p:sp>
          <p:nvSpPr>
            <p:cNvPr id="83" name="椭圆 82"/>
            <p:cNvSpPr/>
            <p:nvPr/>
          </p:nvSpPr>
          <p:spPr>
            <a:xfrm>
              <a:off x="3410282" y="2402186"/>
              <a:ext cx="441056" cy="441056"/>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cs typeface="+mn-ea"/>
                <a:sym typeface="+mn-lt"/>
              </a:endParaRPr>
            </a:p>
          </p:txBody>
        </p:sp>
        <p:grpSp>
          <p:nvGrpSpPr>
            <p:cNvPr id="84" name="组合 83"/>
            <p:cNvGrpSpPr/>
            <p:nvPr/>
          </p:nvGrpSpPr>
          <p:grpSpPr>
            <a:xfrm>
              <a:off x="3543205" y="2535602"/>
              <a:ext cx="175207" cy="174229"/>
              <a:chOff x="2616200" y="414338"/>
              <a:chExt cx="1708150" cy="1698625"/>
            </a:xfrm>
          </p:grpSpPr>
          <p:sp>
            <p:nvSpPr>
              <p:cNvPr id="85"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86"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87"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grpSp>
      </p:grpSp>
      <p:grpSp>
        <p:nvGrpSpPr>
          <p:cNvPr id="88" name="组合 87"/>
          <p:cNvGrpSpPr/>
          <p:nvPr/>
        </p:nvGrpSpPr>
        <p:grpSpPr>
          <a:xfrm>
            <a:off x="3435263" y="3907535"/>
            <a:ext cx="624471" cy="624552"/>
            <a:chOff x="7175046" y="2402186"/>
            <a:chExt cx="441056" cy="441056"/>
          </a:xfrm>
        </p:grpSpPr>
        <p:sp>
          <p:nvSpPr>
            <p:cNvPr id="89" name="椭圆 88"/>
            <p:cNvSpPr/>
            <p:nvPr/>
          </p:nvSpPr>
          <p:spPr>
            <a:xfrm>
              <a:off x="7175046" y="2402186"/>
              <a:ext cx="441056" cy="441056"/>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cs typeface="+mn-ea"/>
                <a:sym typeface="+mn-lt"/>
              </a:endParaRPr>
            </a:p>
          </p:txBody>
        </p:sp>
        <p:grpSp>
          <p:nvGrpSpPr>
            <p:cNvPr id="90" name="组合 89"/>
            <p:cNvGrpSpPr/>
            <p:nvPr/>
          </p:nvGrpSpPr>
          <p:grpSpPr>
            <a:xfrm>
              <a:off x="7298200" y="2524332"/>
              <a:ext cx="194746" cy="174229"/>
              <a:chOff x="4987925" y="414338"/>
              <a:chExt cx="1898650" cy="1698625"/>
            </a:xfrm>
          </p:grpSpPr>
          <p:sp>
            <p:nvSpPr>
              <p:cNvPr id="91"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92"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93"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grpSp>
      </p:grpSp>
      <p:grpSp>
        <p:nvGrpSpPr>
          <p:cNvPr id="94" name="组合 93"/>
          <p:cNvGrpSpPr/>
          <p:nvPr/>
        </p:nvGrpSpPr>
        <p:grpSpPr>
          <a:xfrm>
            <a:off x="4301207" y="1720148"/>
            <a:ext cx="3555539" cy="3560235"/>
            <a:chOff x="3238500" y="1526223"/>
            <a:chExt cx="2667001" cy="2670176"/>
          </a:xfrm>
        </p:grpSpPr>
        <p:grpSp>
          <p:nvGrpSpPr>
            <p:cNvPr id="95" name="组合 94"/>
            <p:cNvGrpSpPr/>
            <p:nvPr/>
          </p:nvGrpSpPr>
          <p:grpSpPr>
            <a:xfrm>
              <a:off x="3238500" y="1526223"/>
              <a:ext cx="2667001" cy="2670176"/>
              <a:chOff x="3238500" y="1236663"/>
              <a:chExt cx="2667001" cy="2670176"/>
            </a:xfrm>
            <a:solidFill>
              <a:srgbClr val="5A6279"/>
            </a:solidFill>
          </p:grpSpPr>
          <p:sp>
            <p:nvSpPr>
              <p:cNvPr id="113" name="Freeform 5"/>
              <p:cNvSpPr/>
              <p:nvPr/>
            </p:nvSpPr>
            <p:spPr bwMode="auto">
              <a:xfrm>
                <a:off x="3238500" y="1919288"/>
                <a:ext cx="1301750" cy="1303338"/>
              </a:xfrm>
              <a:custGeom>
                <a:avLst/>
                <a:gdLst>
                  <a:gd name="T0" fmla="*/ 389 w 820"/>
                  <a:gd name="T1" fmla="*/ 0 h 821"/>
                  <a:gd name="T2" fmla="*/ 328 w 820"/>
                  <a:gd name="T3" fmla="*/ 8 h 821"/>
                  <a:gd name="T4" fmla="*/ 270 w 820"/>
                  <a:gd name="T5" fmla="*/ 25 h 821"/>
                  <a:gd name="T6" fmla="*/ 215 w 820"/>
                  <a:gd name="T7" fmla="*/ 50 h 821"/>
                  <a:gd name="T8" fmla="*/ 165 w 820"/>
                  <a:gd name="T9" fmla="*/ 81 h 821"/>
                  <a:gd name="T10" fmla="*/ 120 w 820"/>
                  <a:gd name="T11" fmla="*/ 120 h 821"/>
                  <a:gd name="T12" fmla="*/ 81 w 820"/>
                  <a:gd name="T13" fmla="*/ 165 h 821"/>
                  <a:gd name="T14" fmla="*/ 49 w 820"/>
                  <a:gd name="T15" fmla="*/ 215 h 821"/>
                  <a:gd name="T16" fmla="*/ 25 w 820"/>
                  <a:gd name="T17" fmla="*/ 270 h 821"/>
                  <a:gd name="T18" fmla="*/ 8 w 820"/>
                  <a:gd name="T19" fmla="*/ 329 h 821"/>
                  <a:gd name="T20" fmla="*/ 0 w 820"/>
                  <a:gd name="T21" fmla="*/ 390 h 821"/>
                  <a:gd name="T22" fmla="*/ 0 w 820"/>
                  <a:gd name="T23" fmla="*/ 432 h 821"/>
                  <a:gd name="T24" fmla="*/ 8 w 820"/>
                  <a:gd name="T25" fmla="*/ 490 h 821"/>
                  <a:gd name="T26" fmla="*/ 22 w 820"/>
                  <a:gd name="T27" fmla="*/ 547 h 821"/>
                  <a:gd name="T28" fmla="*/ 44 w 820"/>
                  <a:gd name="T29" fmla="*/ 599 h 821"/>
                  <a:gd name="T30" fmla="*/ 74 w 820"/>
                  <a:gd name="T31" fmla="*/ 648 h 821"/>
                  <a:gd name="T32" fmla="*/ 108 w 820"/>
                  <a:gd name="T33" fmla="*/ 691 h 821"/>
                  <a:gd name="T34" fmla="*/ 150 w 820"/>
                  <a:gd name="T35" fmla="*/ 730 h 821"/>
                  <a:gd name="T36" fmla="*/ 195 w 820"/>
                  <a:gd name="T37" fmla="*/ 763 h 821"/>
                  <a:gd name="T38" fmla="*/ 246 w 820"/>
                  <a:gd name="T39" fmla="*/ 789 h 821"/>
                  <a:gd name="T40" fmla="*/ 300 w 820"/>
                  <a:gd name="T41" fmla="*/ 807 h 821"/>
                  <a:gd name="T42" fmla="*/ 358 w 820"/>
                  <a:gd name="T43" fmla="*/ 819 h 821"/>
                  <a:gd name="T44" fmla="*/ 380 w 820"/>
                  <a:gd name="T45" fmla="*/ 798 h 821"/>
                  <a:gd name="T46" fmla="*/ 390 w 820"/>
                  <a:gd name="T47" fmla="*/ 733 h 821"/>
                  <a:gd name="T48" fmla="*/ 410 w 820"/>
                  <a:gd name="T49" fmla="*/ 671 h 821"/>
                  <a:gd name="T50" fmla="*/ 437 w 820"/>
                  <a:gd name="T51" fmla="*/ 614 h 821"/>
                  <a:gd name="T52" fmla="*/ 472 w 820"/>
                  <a:gd name="T53" fmla="*/ 561 h 821"/>
                  <a:gd name="T54" fmla="*/ 513 w 820"/>
                  <a:gd name="T55" fmla="*/ 514 h 821"/>
                  <a:gd name="T56" fmla="*/ 561 w 820"/>
                  <a:gd name="T57" fmla="*/ 472 h 821"/>
                  <a:gd name="T58" fmla="*/ 614 w 820"/>
                  <a:gd name="T59" fmla="*/ 437 h 821"/>
                  <a:gd name="T60" fmla="*/ 671 w 820"/>
                  <a:gd name="T61" fmla="*/ 410 h 821"/>
                  <a:gd name="T62" fmla="*/ 733 w 820"/>
                  <a:gd name="T63" fmla="*/ 390 h 821"/>
                  <a:gd name="T64" fmla="*/ 798 w 820"/>
                  <a:gd name="T65" fmla="*/ 380 h 821"/>
                  <a:gd name="T66" fmla="*/ 819 w 820"/>
                  <a:gd name="T67" fmla="*/ 359 h 821"/>
                  <a:gd name="T68" fmla="*/ 807 w 820"/>
                  <a:gd name="T69" fmla="*/ 300 h 821"/>
                  <a:gd name="T70" fmla="*/ 787 w 820"/>
                  <a:gd name="T71" fmla="*/ 246 h 821"/>
                  <a:gd name="T72" fmla="*/ 761 w 820"/>
                  <a:gd name="T73" fmla="*/ 196 h 821"/>
                  <a:gd name="T74" fmla="*/ 729 w 820"/>
                  <a:gd name="T75" fmla="*/ 149 h 821"/>
                  <a:gd name="T76" fmla="*/ 691 w 820"/>
                  <a:gd name="T77" fmla="*/ 109 h 821"/>
                  <a:gd name="T78" fmla="*/ 646 w 820"/>
                  <a:gd name="T79" fmla="*/ 74 h 821"/>
                  <a:gd name="T80" fmla="*/ 599 w 820"/>
                  <a:gd name="T81" fmla="*/ 44 h 821"/>
                  <a:gd name="T82" fmla="*/ 546 w 820"/>
                  <a:gd name="T83" fmla="*/ 23 h 821"/>
                  <a:gd name="T84" fmla="*/ 490 w 820"/>
                  <a:gd name="T85" fmla="*/ 7 h 821"/>
                  <a:gd name="T86" fmla="*/ 431 w 820"/>
                  <a:gd name="T87" fmla="*/ 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0" h="821">
                    <a:moveTo>
                      <a:pt x="411" y="0"/>
                    </a:moveTo>
                    <a:lnTo>
                      <a:pt x="411" y="0"/>
                    </a:lnTo>
                    <a:lnTo>
                      <a:pt x="389" y="0"/>
                    </a:lnTo>
                    <a:lnTo>
                      <a:pt x="369" y="2"/>
                    </a:lnTo>
                    <a:lnTo>
                      <a:pt x="348" y="4"/>
                    </a:lnTo>
                    <a:lnTo>
                      <a:pt x="328" y="8"/>
                    </a:lnTo>
                    <a:lnTo>
                      <a:pt x="308" y="13"/>
                    </a:lnTo>
                    <a:lnTo>
                      <a:pt x="288" y="18"/>
                    </a:lnTo>
                    <a:lnTo>
                      <a:pt x="270" y="25"/>
                    </a:lnTo>
                    <a:lnTo>
                      <a:pt x="251" y="32"/>
                    </a:lnTo>
                    <a:lnTo>
                      <a:pt x="233" y="40"/>
                    </a:lnTo>
                    <a:lnTo>
                      <a:pt x="215" y="50"/>
                    </a:lnTo>
                    <a:lnTo>
                      <a:pt x="197" y="59"/>
                    </a:lnTo>
                    <a:lnTo>
                      <a:pt x="181" y="70"/>
                    </a:lnTo>
                    <a:lnTo>
                      <a:pt x="165" y="81"/>
                    </a:lnTo>
                    <a:lnTo>
                      <a:pt x="150" y="94"/>
                    </a:lnTo>
                    <a:lnTo>
                      <a:pt x="134" y="107"/>
                    </a:lnTo>
                    <a:lnTo>
                      <a:pt x="120" y="120"/>
                    </a:lnTo>
                    <a:lnTo>
                      <a:pt x="106" y="134"/>
                    </a:lnTo>
                    <a:lnTo>
                      <a:pt x="93" y="149"/>
                    </a:lnTo>
                    <a:lnTo>
                      <a:pt x="81" y="165"/>
                    </a:lnTo>
                    <a:lnTo>
                      <a:pt x="69" y="181"/>
                    </a:lnTo>
                    <a:lnTo>
                      <a:pt x="60" y="198"/>
                    </a:lnTo>
                    <a:lnTo>
                      <a:pt x="49" y="215"/>
                    </a:lnTo>
                    <a:lnTo>
                      <a:pt x="40" y="233"/>
                    </a:lnTo>
                    <a:lnTo>
                      <a:pt x="33" y="251"/>
                    </a:lnTo>
                    <a:lnTo>
                      <a:pt x="25" y="270"/>
                    </a:lnTo>
                    <a:lnTo>
                      <a:pt x="18" y="288"/>
                    </a:lnTo>
                    <a:lnTo>
                      <a:pt x="13" y="308"/>
                    </a:lnTo>
                    <a:lnTo>
                      <a:pt x="8" y="329"/>
                    </a:lnTo>
                    <a:lnTo>
                      <a:pt x="4" y="348"/>
                    </a:lnTo>
                    <a:lnTo>
                      <a:pt x="2" y="369"/>
                    </a:lnTo>
                    <a:lnTo>
                      <a:pt x="0" y="390"/>
                    </a:lnTo>
                    <a:lnTo>
                      <a:pt x="0" y="411"/>
                    </a:lnTo>
                    <a:lnTo>
                      <a:pt x="0" y="411"/>
                    </a:lnTo>
                    <a:lnTo>
                      <a:pt x="0" y="432"/>
                    </a:lnTo>
                    <a:lnTo>
                      <a:pt x="1" y="451"/>
                    </a:lnTo>
                    <a:lnTo>
                      <a:pt x="4" y="471"/>
                    </a:lnTo>
                    <a:lnTo>
                      <a:pt x="8" y="490"/>
                    </a:lnTo>
                    <a:lnTo>
                      <a:pt x="11" y="509"/>
                    </a:lnTo>
                    <a:lnTo>
                      <a:pt x="16" y="528"/>
                    </a:lnTo>
                    <a:lnTo>
                      <a:pt x="22" y="547"/>
                    </a:lnTo>
                    <a:lnTo>
                      <a:pt x="28" y="564"/>
                    </a:lnTo>
                    <a:lnTo>
                      <a:pt x="36" y="581"/>
                    </a:lnTo>
                    <a:lnTo>
                      <a:pt x="44" y="599"/>
                    </a:lnTo>
                    <a:lnTo>
                      <a:pt x="53" y="615"/>
                    </a:lnTo>
                    <a:lnTo>
                      <a:pt x="63" y="631"/>
                    </a:lnTo>
                    <a:lnTo>
                      <a:pt x="74" y="648"/>
                    </a:lnTo>
                    <a:lnTo>
                      <a:pt x="85" y="663"/>
                    </a:lnTo>
                    <a:lnTo>
                      <a:pt x="97" y="677"/>
                    </a:lnTo>
                    <a:lnTo>
                      <a:pt x="108" y="691"/>
                    </a:lnTo>
                    <a:lnTo>
                      <a:pt x="121" y="704"/>
                    </a:lnTo>
                    <a:lnTo>
                      <a:pt x="136" y="717"/>
                    </a:lnTo>
                    <a:lnTo>
                      <a:pt x="150" y="730"/>
                    </a:lnTo>
                    <a:lnTo>
                      <a:pt x="165" y="741"/>
                    </a:lnTo>
                    <a:lnTo>
                      <a:pt x="180" y="752"/>
                    </a:lnTo>
                    <a:lnTo>
                      <a:pt x="195" y="763"/>
                    </a:lnTo>
                    <a:lnTo>
                      <a:pt x="213" y="771"/>
                    </a:lnTo>
                    <a:lnTo>
                      <a:pt x="229" y="780"/>
                    </a:lnTo>
                    <a:lnTo>
                      <a:pt x="246" y="789"/>
                    </a:lnTo>
                    <a:lnTo>
                      <a:pt x="264" y="795"/>
                    </a:lnTo>
                    <a:lnTo>
                      <a:pt x="282" y="802"/>
                    </a:lnTo>
                    <a:lnTo>
                      <a:pt x="300" y="807"/>
                    </a:lnTo>
                    <a:lnTo>
                      <a:pt x="320" y="813"/>
                    </a:lnTo>
                    <a:lnTo>
                      <a:pt x="338" y="816"/>
                    </a:lnTo>
                    <a:lnTo>
                      <a:pt x="358" y="819"/>
                    </a:lnTo>
                    <a:lnTo>
                      <a:pt x="379" y="821"/>
                    </a:lnTo>
                    <a:lnTo>
                      <a:pt x="379" y="821"/>
                    </a:lnTo>
                    <a:lnTo>
                      <a:pt x="380" y="798"/>
                    </a:lnTo>
                    <a:lnTo>
                      <a:pt x="382" y="777"/>
                    </a:lnTo>
                    <a:lnTo>
                      <a:pt x="386" y="755"/>
                    </a:lnTo>
                    <a:lnTo>
                      <a:pt x="390" y="733"/>
                    </a:lnTo>
                    <a:lnTo>
                      <a:pt x="396" y="713"/>
                    </a:lnTo>
                    <a:lnTo>
                      <a:pt x="402" y="692"/>
                    </a:lnTo>
                    <a:lnTo>
                      <a:pt x="410" y="671"/>
                    </a:lnTo>
                    <a:lnTo>
                      <a:pt x="418" y="652"/>
                    </a:lnTo>
                    <a:lnTo>
                      <a:pt x="427" y="633"/>
                    </a:lnTo>
                    <a:lnTo>
                      <a:pt x="437" y="614"/>
                    </a:lnTo>
                    <a:lnTo>
                      <a:pt x="448" y="597"/>
                    </a:lnTo>
                    <a:lnTo>
                      <a:pt x="460" y="578"/>
                    </a:lnTo>
                    <a:lnTo>
                      <a:pt x="472" y="561"/>
                    </a:lnTo>
                    <a:lnTo>
                      <a:pt x="485" y="544"/>
                    </a:lnTo>
                    <a:lnTo>
                      <a:pt x="499" y="529"/>
                    </a:lnTo>
                    <a:lnTo>
                      <a:pt x="513" y="514"/>
                    </a:lnTo>
                    <a:lnTo>
                      <a:pt x="528" y="499"/>
                    </a:lnTo>
                    <a:lnTo>
                      <a:pt x="544" y="485"/>
                    </a:lnTo>
                    <a:lnTo>
                      <a:pt x="561" y="472"/>
                    </a:lnTo>
                    <a:lnTo>
                      <a:pt x="578" y="460"/>
                    </a:lnTo>
                    <a:lnTo>
                      <a:pt x="595" y="448"/>
                    </a:lnTo>
                    <a:lnTo>
                      <a:pt x="614" y="437"/>
                    </a:lnTo>
                    <a:lnTo>
                      <a:pt x="632" y="427"/>
                    </a:lnTo>
                    <a:lnTo>
                      <a:pt x="652" y="419"/>
                    </a:lnTo>
                    <a:lnTo>
                      <a:pt x="671" y="410"/>
                    </a:lnTo>
                    <a:lnTo>
                      <a:pt x="692" y="402"/>
                    </a:lnTo>
                    <a:lnTo>
                      <a:pt x="713" y="396"/>
                    </a:lnTo>
                    <a:lnTo>
                      <a:pt x="733" y="390"/>
                    </a:lnTo>
                    <a:lnTo>
                      <a:pt x="755" y="386"/>
                    </a:lnTo>
                    <a:lnTo>
                      <a:pt x="777" y="383"/>
                    </a:lnTo>
                    <a:lnTo>
                      <a:pt x="798" y="380"/>
                    </a:lnTo>
                    <a:lnTo>
                      <a:pt x="820" y="378"/>
                    </a:lnTo>
                    <a:lnTo>
                      <a:pt x="820" y="378"/>
                    </a:lnTo>
                    <a:lnTo>
                      <a:pt x="819" y="359"/>
                    </a:lnTo>
                    <a:lnTo>
                      <a:pt x="816" y="339"/>
                    </a:lnTo>
                    <a:lnTo>
                      <a:pt x="811" y="320"/>
                    </a:lnTo>
                    <a:lnTo>
                      <a:pt x="807" y="300"/>
                    </a:lnTo>
                    <a:lnTo>
                      <a:pt x="801" y="282"/>
                    </a:lnTo>
                    <a:lnTo>
                      <a:pt x="795" y="265"/>
                    </a:lnTo>
                    <a:lnTo>
                      <a:pt x="787" y="246"/>
                    </a:lnTo>
                    <a:lnTo>
                      <a:pt x="780" y="229"/>
                    </a:lnTo>
                    <a:lnTo>
                      <a:pt x="771" y="212"/>
                    </a:lnTo>
                    <a:lnTo>
                      <a:pt x="761" y="196"/>
                    </a:lnTo>
                    <a:lnTo>
                      <a:pt x="752" y="180"/>
                    </a:lnTo>
                    <a:lnTo>
                      <a:pt x="741" y="165"/>
                    </a:lnTo>
                    <a:lnTo>
                      <a:pt x="729" y="149"/>
                    </a:lnTo>
                    <a:lnTo>
                      <a:pt x="717" y="135"/>
                    </a:lnTo>
                    <a:lnTo>
                      <a:pt x="704" y="122"/>
                    </a:lnTo>
                    <a:lnTo>
                      <a:pt x="691" y="109"/>
                    </a:lnTo>
                    <a:lnTo>
                      <a:pt x="677" y="96"/>
                    </a:lnTo>
                    <a:lnTo>
                      <a:pt x="662" y="84"/>
                    </a:lnTo>
                    <a:lnTo>
                      <a:pt x="646" y="74"/>
                    </a:lnTo>
                    <a:lnTo>
                      <a:pt x="631" y="63"/>
                    </a:lnTo>
                    <a:lnTo>
                      <a:pt x="615" y="53"/>
                    </a:lnTo>
                    <a:lnTo>
                      <a:pt x="599" y="44"/>
                    </a:lnTo>
                    <a:lnTo>
                      <a:pt x="581" y="37"/>
                    </a:lnTo>
                    <a:lnTo>
                      <a:pt x="564" y="29"/>
                    </a:lnTo>
                    <a:lnTo>
                      <a:pt x="546" y="23"/>
                    </a:lnTo>
                    <a:lnTo>
                      <a:pt x="527" y="16"/>
                    </a:lnTo>
                    <a:lnTo>
                      <a:pt x="509" y="12"/>
                    </a:lnTo>
                    <a:lnTo>
                      <a:pt x="490" y="7"/>
                    </a:lnTo>
                    <a:lnTo>
                      <a:pt x="471" y="4"/>
                    </a:lnTo>
                    <a:lnTo>
                      <a:pt x="451" y="2"/>
                    </a:lnTo>
                    <a:lnTo>
                      <a:pt x="431" y="0"/>
                    </a:lnTo>
                    <a:lnTo>
                      <a:pt x="411" y="0"/>
                    </a:lnTo>
                    <a:lnTo>
                      <a:pt x="411" y="0"/>
                    </a:lnTo>
                    <a:close/>
                  </a:path>
                </a:pathLst>
              </a:custGeom>
              <a:solidFill>
                <a:schemeClr val="accent2"/>
              </a:solidFill>
              <a:ln w="28575">
                <a:solidFill>
                  <a:schemeClr val="accent2">
                    <a:lumMod val="20000"/>
                    <a:lumOff val="80000"/>
                  </a:schemeClr>
                </a:solidFill>
                <a:round/>
              </a:ln>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114" name="Freeform 6"/>
              <p:cNvSpPr/>
              <p:nvPr/>
            </p:nvSpPr>
            <p:spPr bwMode="auto">
              <a:xfrm>
                <a:off x="3917950" y="2603501"/>
                <a:ext cx="1303338" cy="1303338"/>
              </a:xfrm>
              <a:custGeom>
                <a:avLst/>
                <a:gdLst>
                  <a:gd name="T0" fmla="*/ 359 w 821"/>
                  <a:gd name="T1" fmla="*/ 2 h 821"/>
                  <a:gd name="T2" fmla="*/ 302 w 821"/>
                  <a:gd name="T3" fmla="*/ 13 h 821"/>
                  <a:gd name="T4" fmla="*/ 248 w 821"/>
                  <a:gd name="T5" fmla="*/ 32 h 821"/>
                  <a:gd name="T6" fmla="*/ 197 w 821"/>
                  <a:gd name="T7" fmla="*/ 58 h 821"/>
                  <a:gd name="T8" fmla="*/ 151 w 821"/>
                  <a:gd name="T9" fmla="*/ 91 h 821"/>
                  <a:gd name="T10" fmla="*/ 110 w 821"/>
                  <a:gd name="T11" fmla="*/ 130 h 821"/>
                  <a:gd name="T12" fmla="*/ 74 w 821"/>
                  <a:gd name="T13" fmla="*/ 173 h 821"/>
                  <a:gd name="T14" fmla="*/ 46 w 821"/>
                  <a:gd name="T15" fmla="*/ 222 h 821"/>
                  <a:gd name="T16" fmla="*/ 23 w 821"/>
                  <a:gd name="T17" fmla="*/ 274 h 821"/>
                  <a:gd name="T18" fmla="*/ 8 w 821"/>
                  <a:gd name="T19" fmla="*/ 331 h 821"/>
                  <a:gd name="T20" fmla="*/ 1 w 821"/>
                  <a:gd name="T21" fmla="*/ 389 h 821"/>
                  <a:gd name="T22" fmla="*/ 1 w 821"/>
                  <a:gd name="T23" fmla="*/ 430 h 821"/>
                  <a:gd name="T24" fmla="*/ 9 w 821"/>
                  <a:gd name="T25" fmla="*/ 492 h 821"/>
                  <a:gd name="T26" fmla="*/ 25 w 821"/>
                  <a:gd name="T27" fmla="*/ 551 h 821"/>
                  <a:gd name="T28" fmla="*/ 50 w 821"/>
                  <a:gd name="T29" fmla="*/ 605 h 821"/>
                  <a:gd name="T30" fmla="*/ 83 w 821"/>
                  <a:gd name="T31" fmla="*/ 655 h 821"/>
                  <a:gd name="T32" fmla="*/ 121 w 821"/>
                  <a:gd name="T33" fmla="*/ 701 h 821"/>
                  <a:gd name="T34" fmla="*/ 166 w 821"/>
                  <a:gd name="T35" fmla="*/ 739 h 821"/>
                  <a:gd name="T36" fmla="*/ 216 w 821"/>
                  <a:gd name="T37" fmla="*/ 771 h 821"/>
                  <a:gd name="T38" fmla="*/ 270 w 821"/>
                  <a:gd name="T39" fmla="*/ 796 h 821"/>
                  <a:gd name="T40" fmla="*/ 329 w 821"/>
                  <a:gd name="T41" fmla="*/ 812 h 821"/>
                  <a:gd name="T42" fmla="*/ 391 w 821"/>
                  <a:gd name="T43" fmla="*/ 820 h 821"/>
                  <a:gd name="T44" fmla="*/ 432 w 821"/>
                  <a:gd name="T45" fmla="*/ 820 h 821"/>
                  <a:gd name="T46" fmla="*/ 491 w 821"/>
                  <a:gd name="T47" fmla="*/ 813 h 821"/>
                  <a:gd name="T48" fmla="*/ 547 w 821"/>
                  <a:gd name="T49" fmla="*/ 798 h 821"/>
                  <a:gd name="T50" fmla="*/ 599 w 821"/>
                  <a:gd name="T51" fmla="*/ 775 h 821"/>
                  <a:gd name="T52" fmla="*/ 648 w 821"/>
                  <a:gd name="T53" fmla="*/ 747 h 821"/>
                  <a:gd name="T54" fmla="*/ 691 w 821"/>
                  <a:gd name="T55" fmla="*/ 711 h 821"/>
                  <a:gd name="T56" fmla="*/ 730 w 821"/>
                  <a:gd name="T57" fmla="*/ 670 h 821"/>
                  <a:gd name="T58" fmla="*/ 763 w 821"/>
                  <a:gd name="T59" fmla="*/ 625 h 821"/>
                  <a:gd name="T60" fmla="*/ 789 w 821"/>
                  <a:gd name="T61" fmla="*/ 574 h 821"/>
                  <a:gd name="T62" fmla="*/ 808 w 821"/>
                  <a:gd name="T63" fmla="*/ 519 h 821"/>
                  <a:gd name="T64" fmla="*/ 819 w 821"/>
                  <a:gd name="T65" fmla="*/ 462 h 821"/>
                  <a:gd name="T66" fmla="*/ 800 w 821"/>
                  <a:gd name="T67" fmla="*/ 440 h 821"/>
                  <a:gd name="T68" fmla="*/ 735 w 821"/>
                  <a:gd name="T69" fmla="*/ 430 h 821"/>
                  <a:gd name="T70" fmla="*/ 673 w 821"/>
                  <a:gd name="T71" fmla="*/ 411 h 821"/>
                  <a:gd name="T72" fmla="*/ 615 w 821"/>
                  <a:gd name="T73" fmla="*/ 383 h 821"/>
                  <a:gd name="T74" fmla="*/ 562 w 821"/>
                  <a:gd name="T75" fmla="*/ 348 h 821"/>
                  <a:gd name="T76" fmla="*/ 514 w 821"/>
                  <a:gd name="T77" fmla="*/ 307 h 821"/>
                  <a:gd name="T78" fmla="*/ 473 w 821"/>
                  <a:gd name="T79" fmla="*/ 259 h 821"/>
                  <a:gd name="T80" fmla="*/ 439 w 821"/>
                  <a:gd name="T81" fmla="*/ 206 h 821"/>
                  <a:gd name="T82" fmla="*/ 410 w 821"/>
                  <a:gd name="T83" fmla="*/ 148 h 821"/>
                  <a:gd name="T84" fmla="*/ 391 w 821"/>
                  <a:gd name="T85" fmla="*/ 86 h 821"/>
                  <a:gd name="T86" fmla="*/ 381 w 821"/>
                  <a:gd name="T87" fmla="*/ 21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1" h="821">
                    <a:moveTo>
                      <a:pt x="379" y="0"/>
                    </a:moveTo>
                    <a:lnTo>
                      <a:pt x="379" y="0"/>
                    </a:lnTo>
                    <a:lnTo>
                      <a:pt x="359" y="2"/>
                    </a:lnTo>
                    <a:lnTo>
                      <a:pt x="340" y="4"/>
                    </a:lnTo>
                    <a:lnTo>
                      <a:pt x="320" y="8"/>
                    </a:lnTo>
                    <a:lnTo>
                      <a:pt x="302" y="13"/>
                    </a:lnTo>
                    <a:lnTo>
                      <a:pt x="283" y="18"/>
                    </a:lnTo>
                    <a:lnTo>
                      <a:pt x="265" y="24"/>
                    </a:lnTo>
                    <a:lnTo>
                      <a:pt x="248" y="32"/>
                    </a:lnTo>
                    <a:lnTo>
                      <a:pt x="230" y="40"/>
                    </a:lnTo>
                    <a:lnTo>
                      <a:pt x="213" y="48"/>
                    </a:lnTo>
                    <a:lnTo>
                      <a:pt x="197" y="58"/>
                    </a:lnTo>
                    <a:lnTo>
                      <a:pt x="180" y="68"/>
                    </a:lnTo>
                    <a:lnTo>
                      <a:pt x="165" y="79"/>
                    </a:lnTo>
                    <a:lnTo>
                      <a:pt x="151" y="91"/>
                    </a:lnTo>
                    <a:lnTo>
                      <a:pt x="137" y="103"/>
                    </a:lnTo>
                    <a:lnTo>
                      <a:pt x="123" y="116"/>
                    </a:lnTo>
                    <a:lnTo>
                      <a:pt x="110" y="130"/>
                    </a:lnTo>
                    <a:lnTo>
                      <a:pt x="97" y="143"/>
                    </a:lnTo>
                    <a:lnTo>
                      <a:pt x="86" y="158"/>
                    </a:lnTo>
                    <a:lnTo>
                      <a:pt x="74" y="173"/>
                    </a:lnTo>
                    <a:lnTo>
                      <a:pt x="64" y="188"/>
                    </a:lnTo>
                    <a:lnTo>
                      <a:pt x="55" y="205"/>
                    </a:lnTo>
                    <a:lnTo>
                      <a:pt x="46" y="222"/>
                    </a:lnTo>
                    <a:lnTo>
                      <a:pt x="37" y="238"/>
                    </a:lnTo>
                    <a:lnTo>
                      <a:pt x="30" y="256"/>
                    </a:lnTo>
                    <a:lnTo>
                      <a:pt x="23" y="274"/>
                    </a:lnTo>
                    <a:lnTo>
                      <a:pt x="18" y="293"/>
                    </a:lnTo>
                    <a:lnTo>
                      <a:pt x="12" y="311"/>
                    </a:lnTo>
                    <a:lnTo>
                      <a:pt x="8" y="331"/>
                    </a:lnTo>
                    <a:lnTo>
                      <a:pt x="5" y="350"/>
                    </a:lnTo>
                    <a:lnTo>
                      <a:pt x="3" y="370"/>
                    </a:lnTo>
                    <a:lnTo>
                      <a:pt x="1" y="389"/>
                    </a:lnTo>
                    <a:lnTo>
                      <a:pt x="0" y="410"/>
                    </a:lnTo>
                    <a:lnTo>
                      <a:pt x="0" y="410"/>
                    </a:lnTo>
                    <a:lnTo>
                      <a:pt x="1" y="430"/>
                    </a:lnTo>
                    <a:lnTo>
                      <a:pt x="3" y="451"/>
                    </a:lnTo>
                    <a:lnTo>
                      <a:pt x="6" y="472"/>
                    </a:lnTo>
                    <a:lnTo>
                      <a:pt x="9" y="492"/>
                    </a:lnTo>
                    <a:lnTo>
                      <a:pt x="13" y="512"/>
                    </a:lnTo>
                    <a:lnTo>
                      <a:pt x="19" y="531"/>
                    </a:lnTo>
                    <a:lnTo>
                      <a:pt x="25" y="551"/>
                    </a:lnTo>
                    <a:lnTo>
                      <a:pt x="33" y="569"/>
                    </a:lnTo>
                    <a:lnTo>
                      <a:pt x="42" y="588"/>
                    </a:lnTo>
                    <a:lnTo>
                      <a:pt x="50" y="605"/>
                    </a:lnTo>
                    <a:lnTo>
                      <a:pt x="60" y="622"/>
                    </a:lnTo>
                    <a:lnTo>
                      <a:pt x="71" y="639"/>
                    </a:lnTo>
                    <a:lnTo>
                      <a:pt x="83" y="655"/>
                    </a:lnTo>
                    <a:lnTo>
                      <a:pt x="95" y="671"/>
                    </a:lnTo>
                    <a:lnTo>
                      <a:pt x="108" y="685"/>
                    </a:lnTo>
                    <a:lnTo>
                      <a:pt x="121" y="701"/>
                    </a:lnTo>
                    <a:lnTo>
                      <a:pt x="136" y="714"/>
                    </a:lnTo>
                    <a:lnTo>
                      <a:pt x="150" y="727"/>
                    </a:lnTo>
                    <a:lnTo>
                      <a:pt x="166" y="739"/>
                    </a:lnTo>
                    <a:lnTo>
                      <a:pt x="183" y="750"/>
                    </a:lnTo>
                    <a:lnTo>
                      <a:pt x="199" y="761"/>
                    </a:lnTo>
                    <a:lnTo>
                      <a:pt x="216" y="771"/>
                    </a:lnTo>
                    <a:lnTo>
                      <a:pt x="234" y="780"/>
                    </a:lnTo>
                    <a:lnTo>
                      <a:pt x="252" y="788"/>
                    </a:lnTo>
                    <a:lnTo>
                      <a:pt x="270" y="796"/>
                    </a:lnTo>
                    <a:lnTo>
                      <a:pt x="290" y="803"/>
                    </a:lnTo>
                    <a:lnTo>
                      <a:pt x="310" y="808"/>
                    </a:lnTo>
                    <a:lnTo>
                      <a:pt x="329" y="812"/>
                    </a:lnTo>
                    <a:lnTo>
                      <a:pt x="350" y="816"/>
                    </a:lnTo>
                    <a:lnTo>
                      <a:pt x="370" y="819"/>
                    </a:lnTo>
                    <a:lnTo>
                      <a:pt x="391" y="820"/>
                    </a:lnTo>
                    <a:lnTo>
                      <a:pt x="411" y="821"/>
                    </a:lnTo>
                    <a:lnTo>
                      <a:pt x="411" y="821"/>
                    </a:lnTo>
                    <a:lnTo>
                      <a:pt x="432" y="820"/>
                    </a:lnTo>
                    <a:lnTo>
                      <a:pt x="452" y="819"/>
                    </a:lnTo>
                    <a:lnTo>
                      <a:pt x="471" y="817"/>
                    </a:lnTo>
                    <a:lnTo>
                      <a:pt x="491" y="813"/>
                    </a:lnTo>
                    <a:lnTo>
                      <a:pt x="510" y="809"/>
                    </a:lnTo>
                    <a:lnTo>
                      <a:pt x="529" y="804"/>
                    </a:lnTo>
                    <a:lnTo>
                      <a:pt x="547" y="798"/>
                    </a:lnTo>
                    <a:lnTo>
                      <a:pt x="564" y="792"/>
                    </a:lnTo>
                    <a:lnTo>
                      <a:pt x="583" y="784"/>
                    </a:lnTo>
                    <a:lnTo>
                      <a:pt x="599" y="775"/>
                    </a:lnTo>
                    <a:lnTo>
                      <a:pt x="616" y="767"/>
                    </a:lnTo>
                    <a:lnTo>
                      <a:pt x="633" y="757"/>
                    </a:lnTo>
                    <a:lnTo>
                      <a:pt x="648" y="747"/>
                    </a:lnTo>
                    <a:lnTo>
                      <a:pt x="663" y="735"/>
                    </a:lnTo>
                    <a:lnTo>
                      <a:pt x="677" y="723"/>
                    </a:lnTo>
                    <a:lnTo>
                      <a:pt x="691" y="711"/>
                    </a:lnTo>
                    <a:lnTo>
                      <a:pt x="705" y="698"/>
                    </a:lnTo>
                    <a:lnTo>
                      <a:pt x="718" y="684"/>
                    </a:lnTo>
                    <a:lnTo>
                      <a:pt x="730" y="670"/>
                    </a:lnTo>
                    <a:lnTo>
                      <a:pt x="742" y="656"/>
                    </a:lnTo>
                    <a:lnTo>
                      <a:pt x="753" y="641"/>
                    </a:lnTo>
                    <a:lnTo>
                      <a:pt x="763" y="625"/>
                    </a:lnTo>
                    <a:lnTo>
                      <a:pt x="773" y="608"/>
                    </a:lnTo>
                    <a:lnTo>
                      <a:pt x="781" y="591"/>
                    </a:lnTo>
                    <a:lnTo>
                      <a:pt x="789" y="574"/>
                    </a:lnTo>
                    <a:lnTo>
                      <a:pt x="796" y="556"/>
                    </a:lnTo>
                    <a:lnTo>
                      <a:pt x="803" y="538"/>
                    </a:lnTo>
                    <a:lnTo>
                      <a:pt x="808" y="519"/>
                    </a:lnTo>
                    <a:lnTo>
                      <a:pt x="813" y="501"/>
                    </a:lnTo>
                    <a:lnTo>
                      <a:pt x="817" y="481"/>
                    </a:lnTo>
                    <a:lnTo>
                      <a:pt x="819" y="462"/>
                    </a:lnTo>
                    <a:lnTo>
                      <a:pt x="821" y="442"/>
                    </a:lnTo>
                    <a:lnTo>
                      <a:pt x="821" y="442"/>
                    </a:lnTo>
                    <a:lnTo>
                      <a:pt x="800" y="440"/>
                    </a:lnTo>
                    <a:lnTo>
                      <a:pt x="777" y="438"/>
                    </a:lnTo>
                    <a:lnTo>
                      <a:pt x="755" y="435"/>
                    </a:lnTo>
                    <a:lnTo>
                      <a:pt x="735" y="430"/>
                    </a:lnTo>
                    <a:lnTo>
                      <a:pt x="713" y="424"/>
                    </a:lnTo>
                    <a:lnTo>
                      <a:pt x="692" y="417"/>
                    </a:lnTo>
                    <a:lnTo>
                      <a:pt x="673" y="411"/>
                    </a:lnTo>
                    <a:lnTo>
                      <a:pt x="653" y="402"/>
                    </a:lnTo>
                    <a:lnTo>
                      <a:pt x="634" y="393"/>
                    </a:lnTo>
                    <a:lnTo>
                      <a:pt x="615" y="383"/>
                    </a:lnTo>
                    <a:lnTo>
                      <a:pt x="597" y="372"/>
                    </a:lnTo>
                    <a:lnTo>
                      <a:pt x="580" y="361"/>
                    </a:lnTo>
                    <a:lnTo>
                      <a:pt x="562" y="348"/>
                    </a:lnTo>
                    <a:lnTo>
                      <a:pt x="546" y="335"/>
                    </a:lnTo>
                    <a:lnTo>
                      <a:pt x="530" y="321"/>
                    </a:lnTo>
                    <a:lnTo>
                      <a:pt x="514" y="307"/>
                    </a:lnTo>
                    <a:lnTo>
                      <a:pt x="500" y="291"/>
                    </a:lnTo>
                    <a:lnTo>
                      <a:pt x="486" y="275"/>
                    </a:lnTo>
                    <a:lnTo>
                      <a:pt x="473" y="259"/>
                    </a:lnTo>
                    <a:lnTo>
                      <a:pt x="460" y="242"/>
                    </a:lnTo>
                    <a:lnTo>
                      <a:pt x="449" y="224"/>
                    </a:lnTo>
                    <a:lnTo>
                      <a:pt x="439" y="206"/>
                    </a:lnTo>
                    <a:lnTo>
                      <a:pt x="428" y="187"/>
                    </a:lnTo>
                    <a:lnTo>
                      <a:pt x="419" y="168"/>
                    </a:lnTo>
                    <a:lnTo>
                      <a:pt x="410" y="148"/>
                    </a:lnTo>
                    <a:lnTo>
                      <a:pt x="403" y="129"/>
                    </a:lnTo>
                    <a:lnTo>
                      <a:pt x="397" y="108"/>
                    </a:lnTo>
                    <a:lnTo>
                      <a:pt x="391" y="86"/>
                    </a:lnTo>
                    <a:lnTo>
                      <a:pt x="387" y="66"/>
                    </a:lnTo>
                    <a:lnTo>
                      <a:pt x="383" y="44"/>
                    </a:lnTo>
                    <a:lnTo>
                      <a:pt x="381" y="21"/>
                    </a:lnTo>
                    <a:lnTo>
                      <a:pt x="379" y="0"/>
                    </a:lnTo>
                    <a:lnTo>
                      <a:pt x="379" y="0"/>
                    </a:lnTo>
                    <a:close/>
                  </a:path>
                </a:pathLst>
              </a:custGeom>
              <a:solidFill>
                <a:schemeClr val="accent3"/>
              </a:solidFill>
              <a:ln w="28575">
                <a:solidFill>
                  <a:schemeClr val="accent3">
                    <a:lumMod val="20000"/>
                    <a:lumOff val="80000"/>
                  </a:schemeClr>
                </a:solidFill>
                <a:round/>
              </a:ln>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115" name="Freeform 7"/>
              <p:cNvSpPr/>
              <p:nvPr/>
            </p:nvSpPr>
            <p:spPr bwMode="auto">
              <a:xfrm>
                <a:off x="4602163" y="1920876"/>
                <a:ext cx="1303338" cy="1303338"/>
              </a:xfrm>
              <a:custGeom>
                <a:avLst/>
                <a:gdLst>
                  <a:gd name="T0" fmla="*/ 441 w 821"/>
                  <a:gd name="T1" fmla="*/ 23 h 821"/>
                  <a:gd name="T2" fmla="*/ 431 w 821"/>
                  <a:gd name="T3" fmla="*/ 88 h 821"/>
                  <a:gd name="T4" fmla="*/ 411 w 821"/>
                  <a:gd name="T5" fmla="*/ 150 h 821"/>
                  <a:gd name="T6" fmla="*/ 384 w 821"/>
                  <a:gd name="T7" fmla="*/ 207 h 821"/>
                  <a:gd name="T8" fmla="*/ 349 w 821"/>
                  <a:gd name="T9" fmla="*/ 260 h 821"/>
                  <a:gd name="T10" fmla="*/ 307 w 821"/>
                  <a:gd name="T11" fmla="*/ 307 h 821"/>
                  <a:gd name="T12" fmla="*/ 259 w 821"/>
                  <a:gd name="T13" fmla="*/ 349 h 821"/>
                  <a:gd name="T14" fmla="*/ 207 w 821"/>
                  <a:gd name="T15" fmla="*/ 384 h 821"/>
                  <a:gd name="T16" fmla="*/ 150 w 821"/>
                  <a:gd name="T17" fmla="*/ 411 h 821"/>
                  <a:gd name="T18" fmla="*/ 88 w 821"/>
                  <a:gd name="T19" fmla="*/ 431 h 821"/>
                  <a:gd name="T20" fmla="*/ 23 w 821"/>
                  <a:gd name="T21" fmla="*/ 441 h 821"/>
                  <a:gd name="T22" fmla="*/ 2 w 821"/>
                  <a:gd name="T23" fmla="*/ 462 h 821"/>
                  <a:gd name="T24" fmla="*/ 14 w 821"/>
                  <a:gd name="T25" fmla="*/ 521 h 821"/>
                  <a:gd name="T26" fmla="*/ 33 w 821"/>
                  <a:gd name="T27" fmla="*/ 575 h 821"/>
                  <a:gd name="T28" fmla="*/ 59 w 821"/>
                  <a:gd name="T29" fmla="*/ 625 h 821"/>
                  <a:gd name="T30" fmla="*/ 91 w 821"/>
                  <a:gd name="T31" fmla="*/ 672 h 821"/>
                  <a:gd name="T32" fmla="*/ 130 w 821"/>
                  <a:gd name="T33" fmla="*/ 712 h 821"/>
                  <a:gd name="T34" fmla="*/ 174 w 821"/>
                  <a:gd name="T35" fmla="*/ 747 h 821"/>
                  <a:gd name="T36" fmla="*/ 222 w 821"/>
                  <a:gd name="T37" fmla="*/ 777 h 821"/>
                  <a:gd name="T38" fmla="*/ 274 w 821"/>
                  <a:gd name="T39" fmla="*/ 798 h 821"/>
                  <a:gd name="T40" fmla="*/ 331 w 821"/>
                  <a:gd name="T41" fmla="*/ 814 h 821"/>
                  <a:gd name="T42" fmla="*/ 389 w 821"/>
                  <a:gd name="T43" fmla="*/ 821 h 821"/>
                  <a:gd name="T44" fmla="*/ 431 w 821"/>
                  <a:gd name="T45" fmla="*/ 821 h 821"/>
                  <a:gd name="T46" fmla="*/ 492 w 821"/>
                  <a:gd name="T47" fmla="*/ 813 h 821"/>
                  <a:gd name="T48" fmla="*/ 551 w 821"/>
                  <a:gd name="T49" fmla="*/ 796 h 821"/>
                  <a:gd name="T50" fmla="*/ 605 w 821"/>
                  <a:gd name="T51" fmla="*/ 771 h 821"/>
                  <a:gd name="T52" fmla="*/ 656 w 821"/>
                  <a:gd name="T53" fmla="*/ 740 h 821"/>
                  <a:gd name="T54" fmla="*/ 701 w 821"/>
                  <a:gd name="T55" fmla="*/ 701 h 821"/>
                  <a:gd name="T56" fmla="*/ 740 w 821"/>
                  <a:gd name="T57" fmla="*/ 656 h 821"/>
                  <a:gd name="T58" fmla="*/ 771 w 821"/>
                  <a:gd name="T59" fmla="*/ 606 h 821"/>
                  <a:gd name="T60" fmla="*/ 796 w 821"/>
                  <a:gd name="T61" fmla="*/ 551 h 821"/>
                  <a:gd name="T62" fmla="*/ 812 w 821"/>
                  <a:gd name="T63" fmla="*/ 492 h 821"/>
                  <a:gd name="T64" fmla="*/ 821 w 821"/>
                  <a:gd name="T65" fmla="*/ 431 h 821"/>
                  <a:gd name="T66" fmla="*/ 821 w 821"/>
                  <a:gd name="T67" fmla="*/ 389 h 821"/>
                  <a:gd name="T68" fmla="*/ 813 w 821"/>
                  <a:gd name="T69" fmla="*/ 331 h 821"/>
                  <a:gd name="T70" fmla="*/ 798 w 821"/>
                  <a:gd name="T71" fmla="*/ 274 h 821"/>
                  <a:gd name="T72" fmla="*/ 777 w 821"/>
                  <a:gd name="T73" fmla="*/ 222 h 821"/>
                  <a:gd name="T74" fmla="*/ 747 w 821"/>
                  <a:gd name="T75" fmla="*/ 173 h 821"/>
                  <a:gd name="T76" fmla="*/ 711 w 821"/>
                  <a:gd name="T77" fmla="*/ 130 h 821"/>
                  <a:gd name="T78" fmla="*/ 671 w 821"/>
                  <a:gd name="T79" fmla="*/ 91 h 821"/>
                  <a:gd name="T80" fmla="*/ 625 w 821"/>
                  <a:gd name="T81" fmla="*/ 58 h 821"/>
                  <a:gd name="T82" fmla="*/ 575 w 821"/>
                  <a:gd name="T83" fmla="*/ 32 h 821"/>
                  <a:gd name="T84" fmla="*/ 521 w 821"/>
                  <a:gd name="T85" fmla="*/ 14 h 821"/>
                  <a:gd name="T86" fmla="*/ 462 w 821"/>
                  <a:gd name="T87" fmla="*/ 2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1" h="821">
                    <a:moveTo>
                      <a:pt x="442" y="0"/>
                    </a:moveTo>
                    <a:lnTo>
                      <a:pt x="442" y="0"/>
                    </a:lnTo>
                    <a:lnTo>
                      <a:pt x="441" y="23"/>
                    </a:lnTo>
                    <a:lnTo>
                      <a:pt x="438" y="44"/>
                    </a:lnTo>
                    <a:lnTo>
                      <a:pt x="435" y="66"/>
                    </a:lnTo>
                    <a:lnTo>
                      <a:pt x="431" y="88"/>
                    </a:lnTo>
                    <a:lnTo>
                      <a:pt x="425" y="108"/>
                    </a:lnTo>
                    <a:lnTo>
                      <a:pt x="419" y="129"/>
                    </a:lnTo>
                    <a:lnTo>
                      <a:pt x="411" y="150"/>
                    </a:lnTo>
                    <a:lnTo>
                      <a:pt x="402" y="169"/>
                    </a:lnTo>
                    <a:lnTo>
                      <a:pt x="394" y="188"/>
                    </a:lnTo>
                    <a:lnTo>
                      <a:pt x="384" y="207"/>
                    </a:lnTo>
                    <a:lnTo>
                      <a:pt x="373" y="224"/>
                    </a:lnTo>
                    <a:lnTo>
                      <a:pt x="361" y="243"/>
                    </a:lnTo>
                    <a:lnTo>
                      <a:pt x="349" y="260"/>
                    </a:lnTo>
                    <a:lnTo>
                      <a:pt x="336" y="277"/>
                    </a:lnTo>
                    <a:lnTo>
                      <a:pt x="322" y="292"/>
                    </a:lnTo>
                    <a:lnTo>
                      <a:pt x="307" y="307"/>
                    </a:lnTo>
                    <a:lnTo>
                      <a:pt x="292" y="322"/>
                    </a:lnTo>
                    <a:lnTo>
                      <a:pt x="277" y="336"/>
                    </a:lnTo>
                    <a:lnTo>
                      <a:pt x="259" y="349"/>
                    </a:lnTo>
                    <a:lnTo>
                      <a:pt x="243" y="361"/>
                    </a:lnTo>
                    <a:lnTo>
                      <a:pt x="224" y="373"/>
                    </a:lnTo>
                    <a:lnTo>
                      <a:pt x="207" y="384"/>
                    </a:lnTo>
                    <a:lnTo>
                      <a:pt x="188" y="394"/>
                    </a:lnTo>
                    <a:lnTo>
                      <a:pt x="169" y="402"/>
                    </a:lnTo>
                    <a:lnTo>
                      <a:pt x="150" y="411"/>
                    </a:lnTo>
                    <a:lnTo>
                      <a:pt x="129" y="419"/>
                    </a:lnTo>
                    <a:lnTo>
                      <a:pt x="108" y="425"/>
                    </a:lnTo>
                    <a:lnTo>
                      <a:pt x="88" y="431"/>
                    </a:lnTo>
                    <a:lnTo>
                      <a:pt x="66" y="435"/>
                    </a:lnTo>
                    <a:lnTo>
                      <a:pt x="44" y="438"/>
                    </a:lnTo>
                    <a:lnTo>
                      <a:pt x="23" y="441"/>
                    </a:lnTo>
                    <a:lnTo>
                      <a:pt x="0" y="443"/>
                    </a:lnTo>
                    <a:lnTo>
                      <a:pt x="0" y="443"/>
                    </a:lnTo>
                    <a:lnTo>
                      <a:pt x="2" y="462"/>
                    </a:lnTo>
                    <a:lnTo>
                      <a:pt x="5" y="482"/>
                    </a:lnTo>
                    <a:lnTo>
                      <a:pt x="9" y="501"/>
                    </a:lnTo>
                    <a:lnTo>
                      <a:pt x="14" y="521"/>
                    </a:lnTo>
                    <a:lnTo>
                      <a:pt x="20" y="539"/>
                    </a:lnTo>
                    <a:lnTo>
                      <a:pt x="26" y="556"/>
                    </a:lnTo>
                    <a:lnTo>
                      <a:pt x="33" y="575"/>
                    </a:lnTo>
                    <a:lnTo>
                      <a:pt x="41" y="592"/>
                    </a:lnTo>
                    <a:lnTo>
                      <a:pt x="50" y="609"/>
                    </a:lnTo>
                    <a:lnTo>
                      <a:pt x="59" y="625"/>
                    </a:lnTo>
                    <a:lnTo>
                      <a:pt x="69" y="641"/>
                    </a:lnTo>
                    <a:lnTo>
                      <a:pt x="80" y="656"/>
                    </a:lnTo>
                    <a:lnTo>
                      <a:pt x="91" y="672"/>
                    </a:lnTo>
                    <a:lnTo>
                      <a:pt x="104" y="686"/>
                    </a:lnTo>
                    <a:lnTo>
                      <a:pt x="116" y="699"/>
                    </a:lnTo>
                    <a:lnTo>
                      <a:pt x="130" y="712"/>
                    </a:lnTo>
                    <a:lnTo>
                      <a:pt x="144" y="725"/>
                    </a:lnTo>
                    <a:lnTo>
                      <a:pt x="158" y="737"/>
                    </a:lnTo>
                    <a:lnTo>
                      <a:pt x="174" y="747"/>
                    </a:lnTo>
                    <a:lnTo>
                      <a:pt x="190" y="758"/>
                    </a:lnTo>
                    <a:lnTo>
                      <a:pt x="206" y="768"/>
                    </a:lnTo>
                    <a:lnTo>
                      <a:pt x="222" y="777"/>
                    </a:lnTo>
                    <a:lnTo>
                      <a:pt x="240" y="784"/>
                    </a:lnTo>
                    <a:lnTo>
                      <a:pt x="257" y="792"/>
                    </a:lnTo>
                    <a:lnTo>
                      <a:pt x="274" y="798"/>
                    </a:lnTo>
                    <a:lnTo>
                      <a:pt x="293" y="805"/>
                    </a:lnTo>
                    <a:lnTo>
                      <a:pt x="311" y="809"/>
                    </a:lnTo>
                    <a:lnTo>
                      <a:pt x="331" y="814"/>
                    </a:lnTo>
                    <a:lnTo>
                      <a:pt x="350" y="817"/>
                    </a:lnTo>
                    <a:lnTo>
                      <a:pt x="370" y="819"/>
                    </a:lnTo>
                    <a:lnTo>
                      <a:pt x="389" y="821"/>
                    </a:lnTo>
                    <a:lnTo>
                      <a:pt x="410" y="821"/>
                    </a:lnTo>
                    <a:lnTo>
                      <a:pt x="410" y="821"/>
                    </a:lnTo>
                    <a:lnTo>
                      <a:pt x="431" y="821"/>
                    </a:lnTo>
                    <a:lnTo>
                      <a:pt x="452" y="819"/>
                    </a:lnTo>
                    <a:lnTo>
                      <a:pt x="473" y="817"/>
                    </a:lnTo>
                    <a:lnTo>
                      <a:pt x="492" y="813"/>
                    </a:lnTo>
                    <a:lnTo>
                      <a:pt x="513" y="808"/>
                    </a:lnTo>
                    <a:lnTo>
                      <a:pt x="533" y="803"/>
                    </a:lnTo>
                    <a:lnTo>
                      <a:pt x="551" y="796"/>
                    </a:lnTo>
                    <a:lnTo>
                      <a:pt x="569" y="789"/>
                    </a:lnTo>
                    <a:lnTo>
                      <a:pt x="588" y="781"/>
                    </a:lnTo>
                    <a:lnTo>
                      <a:pt x="605" y="771"/>
                    </a:lnTo>
                    <a:lnTo>
                      <a:pt x="623" y="762"/>
                    </a:lnTo>
                    <a:lnTo>
                      <a:pt x="640" y="751"/>
                    </a:lnTo>
                    <a:lnTo>
                      <a:pt x="656" y="740"/>
                    </a:lnTo>
                    <a:lnTo>
                      <a:pt x="671" y="727"/>
                    </a:lnTo>
                    <a:lnTo>
                      <a:pt x="687" y="714"/>
                    </a:lnTo>
                    <a:lnTo>
                      <a:pt x="701" y="701"/>
                    </a:lnTo>
                    <a:lnTo>
                      <a:pt x="714" y="687"/>
                    </a:lnTo>
                    <a:lnTo>
                      <a:pt x="727" y="672"/>
                    </a:lnTo>
                    <a:lnTo>
                      <a:pt x="740" y="656"/>
                    </a:lnTo>
                    <a:lnTo>
                      <a:pt x="751" y="640"/>
                    </a:lnTo>
                    <a:lnTo>
                      <a:pt x="761" y="623"/>
                    </a:lnTo>
                    <a:lnTo>
                      <a:pt x="771" y="606"/>
                    </a:lnTo>
                    <a:lnTo>
                      <a:pt x="781" y="588"/>
                    </a:lnTo>
                    <a:lnTo>
                      <a:pt x="788" y="570"/>
                    </a:lnTo>
                    <a:lnTo>
                      <a:pt x="796" y="551"/>
                    </a:lnTo>
                    <a:lnTo>
                      <a:pt x="803" y="533"/>
                    </a:lnTo>
                    <a:lnTo>
                      <a:pt x="808" y="513"/>
                    </a:lnTo>
                    <a:lnTo>
                      <a:pt x="812" y="492"/>
                    </a:lnTo>
                    <a:lnTo>
                      <a:pt x="817" y="473"/>
                    </a:lnTo>
                    <a:lnTo>
                      <a:pt x="819" y="452"/>
                    </a:lnTo>
                    <a:lnTo>
                      <a:pt x="821" y="431"/>
                    </a:lnTo>
                    <a:lnTo>
                      <a:pt x="821" y="410"/>
                    </a:lnTo>
                    <a:lnTo>
                      <a:pt x="821" y="410"/>
                    </a:lnTo>
                    <a:lnTo>
                      <a:pt x="821" y="389"/>
                    </a:lnTo>
                    <a:lnTo>
                      <a:pt x="819" y="370"/>
                    </a:lnTo>
                    <a:lnTo>
                      <a:pt x="817" y="350"/>
                    </a:lnTo>
                    <a:lnTo>
                      <a:pt x="813" y="331"/>
                    </a:lnTo>
                    <a:lnTo>
                      <a:pt x="809" y="312"/>
                    </a:lnTo>
                    <a:lnTo>
                      <a:pt x="805" y="293"/>
                    </a:lnTo>
                    <a:lnTo>
                      <a:pt x="798" y="274"/>
                    </a:lnTo>
                    <a:lnTo>
                      <a:pt x="792" y="257"/>
                    </a:lnTo>
                    <a:lnTo>
                      <a:pt x="784" y="240"/>
                    </a:lnTo>
                    <a:lnTo>
                      <a:pt x="777" y="222"/>
                    </a:lnTo>
                    <a:lnTo>
                      <a:pt x="767" y="206"/>
                    </a:lnTo>
                    <a:lnTo>
                      <a:pt x="758" y="190"/>
                    </a:lnTo>
                    <a:lnTo>
                      <a:pt x="747" y="173"/>
                    </a:lnTo>
                    <a:lnTo>
                      <a:pt x="736" y="158"/>
                    </a:lnTo>
                    <a:lnTo>
                      <a:pt x="724" y="144"/>
                    </a:lnTo>
                    <a:lnTo>
                      <a:pt x="711" y="130"/>
                    </a:lnTo>
                    <a:lnTo>
                      <a:pt x="698" y="117"/>
                    </a:lnTo>
                    <a:lnTo>
                      <a:pt x="685" y="104"/>
                    </a:lnTo>
                    <a:lnTo>
                      <a:pt x="671" y="91"/>
                    </a:lnTo>
                    <a:lnTo>
                      <a:pt x="656" y="80"/>
                    </a:lnTo>
                    <a:lnTo>
                      <a:pt x="641" y="69"/>
                    </a:lnTo>
                    <a:lnTo>
                      <a:pt x="625" y="58"/>
                    </a:lnTo>
                    <a:lnTo>
                      <a:pt x="608" y="50"/>
                    </a:lnTo>
                    <a:lnTo>
                      <a:pt x="592" y="41"/>
                    </a:lnTo>
                    <a:lnTo>
                      <a:pt x="575" y="32"/>
                    </a:lnTo>
                    <a:lnTo>
                      <a:pt x="556" y="26"/>
                    </a:lnTo>
                    <a:lnTo>
                      <a:pt x="539" y="19"/>
                    </a:lnTo>
                    <a:lnTo>
                      <a:pt x="521" y="14"/>
                    </a:lnTo>
                    <a:lnTo>
                      <a:pt x="501" y="8"/>
                    </a:lnTo>
                    <a:lnTo>
                      <a:pt x="482" y="5"/>
                    </a:lnTo>
                    <a:lnTo>
                      <a:pt x="462" y="2"/>
                    </a:lnTo>
                    <a:lnTo>
                      <a:pt x="442" y="0"/>
                    </a:lnTo>
                    <a:lnTo>
                      <a:pt x="442" y="0"/>
                    </a:lnTo>
                    <a:close/>
                  </a:path>
                </a:pathLst>
              </a:custGeom>
              <a:solidFill>
                <a:schemeClr val="accent4"/>
              </a:solidFill>
              <a:ln w="28575">
                <a:solidFill>
                  <a:schemeClr val="accent4">
                    <a:lumMod val="20000"/>
                    <a:lumOff val="80000"/>
                  </a:schemeClr>
                </a:solidFill>
                <a:round/>
              </a:ln>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116" name="Freeform 8"/>
              <p:cNvSpPr/>
              <p:nvPr/>
            </p:nvSpPr>
            <p:spPr bwMode="auto">
              <a:xfrm>
                <a:off x="3922713" y="1236663"/>
                <a:ext cx="1301750" cy="1303338"/>
              </a:xfrm>
              <a:custGeom>
                <a:avLst/>
                <a:gdLst>
                  <a:gd name="T0" fmla="*/ 462 w 820"/>
                  <a:gd name="T1" fmla="*/ 819 h 821"/>
                  <a:gd name="T2" fmla="*/ 519 w 820"/>
                  <a:gd name="T3" fmla="*/ 808 h 821"/>
                  <a:gd name="T4" fmla="*/ 573 w 820"/>
                  <a:gd name="T5" fmla="*/ 789 h 821"/>
                  <a:gd name="T6" fmla="*/ 624 w 820"/>
                  <a:gd name="T7" fmla="*/ 763 h 821"/>
                  <a:gd name="T8" fmla="*/ 670 w 820"/>
                  <a:gd name="T9" fmla="*/ 730 h 821"/>
                  <a:gd name="T10" fmla="*/ 711 w 820"/>
                  <a:gd name="T11" fmla="*/ 691 h 821"/>
                  <a:gd name="T12" fmla="*/ 746 w 820"/>
                  <a:gd name="T13" fmla="*/ 648 h 821"/>
                  <a:gd name="T14" fmla="*/ 775 w 820"/>
                  <a:gd name="T15" fmla="*/ 599 h 821"/>
                  <a:gd name="T16" fmla="*/ 798 w 820"/>
                  <a:gd name="T17" fmla="*/ 547 h 821"/>
                  <a:gd name="T18" fmla="*/ 812 w 820"/>
                  <a:gd name="T19" fmla="*/ 490 h 821"/>
                  <a:gd name="T20" fmla="*/ 820 w 820"/>
                  <a:gd name="T21" fmla="*/ 432 h 821"/>
                  <a:gd name="T22" fmla="*/ 820 w 820"/>
                  <a:gd name="T23" fmla="*/ 391 h 821"/>
                  <a:gd name="T24" fmla="*/ 812 w 820"/>
                  <a:gd name="T25" fmla="*/ 329 h 821"/>
                  <a:gd name="T26" fmla="*/ 795 w 820"/>
                  <a:gd name="T27" fmla="*/ 270 h 821"/>
                  <a:gd name="T28" fmla="*/ 771 w 820"/>
                  <a:gd name="T29" fmla="*/ 216 h 821"/>
                  <a:gd name="T30" fmla="*/ 738 w 820"/>
                  <a:gd name="T31" fmla="*/ 166 h 821"/>
                  <a:gd name="T32" fmla="*/ 699 w 820"/>
                  <a:gd name="T33" fmla="*/ 120 h 821"/>
                  <a:gd name="T34" fmla="*/ 655 w 820"/>
                  <a:gd name="T35" fmla="*/ 82 h 821"/>
                  <a:gd name="T36" fmla="*/ 605 w 820"/>
                  <a:gd name="T37" fmla="*/ 50 h 821"/>
                  <a:gd name="T38" fmla="*/ 551 w 820"/>
                  <a:gd name="T39" fmla="*/ 25 h 821"/>
                  <a:gd name="T40" fmla="*/ 492 w 820"/>
                  <a:gd name="T41" fmla="*/ 9 h 821"/>
                  <a:gd name="T42" fmla="*/ 430 w 820"/>
                  <a:gd name="T43" fmla="*/ 1 h 821"/>
                  <a:gd name="T44" fmla="*/ 389 w 820"/>
                  <a:gd name="T45" fmla="*/ 1 h 821"/>
                  <a:gd name="T46" fmla="*/ 329 w 820"/>
                  <a:gd name="T47" fmla="*/ 8 h 821"/>
                  <a:gd name="T48" fmla="*/ 274 w 820"/>
                  <a:gd name="T49" fmla="*/ 23 h 821"/>
                  <a:gd name="T50" fmla="*/ 221 w 820"/>
                  <a:gd name="T51" fmla="*/ 46 h 821"/>
                  <a:gd name="T52" fmla="*/ 173 w 820"/>
                  <a:gd name="T53" fmla="*/ 74 h 821"/>
                  <a:gd name="T54" fmla="*/ 129 w 820"/>
                  <a:gd name="T55" fmla="*/ 110 h 821"/>
                  <a:gd name="T56" fmla="*/ 91 w 820"/>
                  <a:gd name="T57" fmla="*/ 151 h 821"/>
                  <a:gd name="T58" fmla="*/ 58 w 820"/>
                  <a:gd name="T59" fmla="*/ 196 h 821"/>
                  <a:gd name="T60" fmla="*/ 32 w 820"/>
                  <a:gd name="T61" fmla="*/ 247 h 821"/>
                  <a:gd name="T62" fmla="*/ 13 w 820"/>
                  <a:gd name="T63" fmla="*/ 302 h 821"/>
                  <a:gd name="T64" fmla="*/ 1 w 820"/>
                  <a:gd name="T65" fmla="*/ 359 h 821"/>
                  <a:gd name="T66" fmla="*/ 21 w 820"/>
                  <a:gd name="T67" fmla="*/ 381 h 821"/>
                  <a:gd name="T68" fmla="*/ 86 w 820"/>
                  <a:gd name="T69" fmla="*/ 392 h 821"/>
                  <a:gd name="T70" fmla="*/ 148 w 820"/>
                  <a:gd name="T71" fmla="*/ 410 h 821"/>
                  <a:gd name="T72" fmla="*/ 206 w 820"/>
                  <a:gd name="T73" fmla="*/ 438 h 821"/>
                  <a:gd name="T74" fmla="*/ 259 w 820"/>
                  <a:gd name="T75" fmla="*/ 473 h 821"/>
                  <a:gd name="T76" fmla="*/ 307 w 820"/>
                  <a:gd name="T77" fmla="*/ 514 h 821"/>
                  <a:gd name="T78" fmla="*/ 348 w 820"/>
                  <a:gd name="T79" fmla="*/ 562 h 821"/>
                  <a:gd name="T80" fmla="*/ 382 w 820"/>
                  <a:gd name="T81" fmla="*/ 615 h 821"/>
                  <a:gd name="T82" fmla="*/ 410 w 820"/>
                  <a:gd name="T83" fmla="*/ 673 h 821"/>
                  <a:gd name="T84" fmla="*/ 429 w 820"/>
                  <a:gd name="T85" fmla="*/ 735 h 821"/>
                  <a:gd name="T86" fmla="*/ 440 w 820"/>
                  <a:gd name="T87" fmla="*/ 80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0" h="821">
                    <a:moveTo>
                      <a:pt x="441" y="821"/>
                    </a:moveTo>
                    <a:lnTo>
                      <a:pt x="441" y="821"/>
                    </a:lnTo>
                    <a:lnTo>
                      <a:pt x="462" y="819"/>
                    </a:lnTo>
                    <a:lnTo>
                      <a:pt x="481" y="817"/>
                    </a:lnTo>
                    <a:lnTo>
                      <a:pt x="500" y="813"/>
                    </a:lnTo>
                    <a:lnTo>
                      <a:pt x="519" y="808"/>
                    </a:lnTo>
                    <a:lnTo>
                      <a:pt x="538" y="803"/>
                    </a:lnTo>
                    <a:lnTo>
                      <a:pt x="556" y="797"/>
                    </a:lnTo>
                    <a:lnTo>
                      <a:pt x="573" y="789"/>
                    </a:lnTo>
                    <a:lnTo>
                      <a:pt x="591" y="781"/>
                    </a:lnTo>
                    <a:lnTo>
                      <a:pt x="608" y="773"/>
                    </a:lnTo>
                    <a:lnTo>
                      <a:pt x="624" y="763"/>
                    </a:lnTo>
                    <a:lnTo>
                      <a:pt x="639" y="753"/>
                    </a:lnTo>
                    <a:lnTo>
                      <a:pt x="655" y="742"/>
                    </a:lnTo>
                    <a:lnTo>
                      <a:pt x="670" y="730"/>
                    </a:lnTo>
                    <a:lnTo>
                      <a:pt x="684" y="718"/>
                    </a:lnTo>
                    <a:lnTo>
                      <a:pt x="698" y="705"/>
                    </a:lnTo>
                    <a:lnTo>
                      <a:pt x="711" y="691"/>
                    </a:lnTo>
                    <a:lnTo>
                      <a:pt x="723" y="678"/>
                    </a:lnTo>
                    <a:lnTo>
                      <a:pt x="735" y="663"/>
                    </a:lnTo>
                    <a:lnTo>
                      <a:pt x="746" y="648"/>
                    </a:lnTo>
                    <a:lnTo>
                      <a:pt x="757" y="633"/>
                    </a:lnTo>
                    <a:lnTo>
                      <a:pt x="766" y="616"/>
                    </a:lnTo>
                    <a:lnTo>
                      <a:pt x="775" y="599"/>
                    </a:lnTo>
                    <a:lnTo>
                      <a:pt x="784" y="583"/>
                    </a:lnTo>
                    <a:lnTo>
                      <a:pt x="791" y="565"/>
                    </a:lnTo>
                    <a:lnTo>
                      <a:pt x="798" y="547"/>
                    </a:lnTo>
                    <a:lnTo>
                      <a:pt x="803" y="528"/>
                    </a:lnTo>
                    <a:lnTo>
                      <a:pt x="809" y="510"/>
                    </a:lnTo>
                    <a:lnTo>
                      <a:pt x="812" y="490"/>
                    </a:lnTo>
                    <a:lnTo>
                      <a:pt x="815" y="471"/>
                    </a:lnTo>
                    <a:lnTo>
                      <a:pt x="818" y="451"/>
                    </a:lnTo>
                    <a:lnTo>
                      <a:pt x="820" y="432"/>
                    </a:lnTo>
                    <a:lnTo>
                      <a:pt x="820" y="411"/>
                    </a:lnTo>
                    <a:lnTo>
                      <a:pt x="820" y="411"/>
                    </a:lnTo>
                    <a:lnTo>
                      <a:pt x="820" y="391"/>
                    </a:lnTo>
                    <a:lnTo>
                      <a:pt x="817" y="370"/>
                    </a:lnTo>
                    <a:lnTo>
                      <a:pt x="815" y="349"/>
                    </a:lnTo>
                    <a:lnTo>
                      <a:pt x="812" y="329"/>
                    </a:lnTo>
                    <a:lnTo>
                      <a:pt x="806" y="309"/>
                    </a:lnTo>
                    <a:lnTo>
                      <a:pt x="801" y="290"/>
                    </a:lnTo>
                    <a:lnTo>
                      <a:pt x="795" y="270"/>
                    </a:lnTo>
                    <a:lnTo>
                      <a:pt x="788" y="252"/>
                    </a:lnTo>
                    <a:lnTo>
                      <a:pt x="779" y="233"/>
                    </a:lnTo>
                    <a:lnTo>
                      <a:pt x="771" y="216"/>
                    </a:lnTo>
                    <a:lnTo>
                      <a:pt x="760" y="199"/>
                    </a:lnTo>
                    <a:lnTo>
                      <a:pt x="750" y="182"/>
                    </a:lnTo>
                    <a:lnTo>
                      <a:pt x="738" y="166"/>
                    </a:lnTo>
                    <a:lnTo>
                      <a:pt x="726" y="150"/>
                    </a:lnTo>
                    <a:lnTo>
                      <a:pt x="713" y="136"/>
                    </a:lnTo>
                    <a:lnTo>
                      <a:pt x="699" y="120"/>
                    </a:lnTo>
                    <a:lnTo>
                      <a:pt x="685" y="107"/>
                    </a:lnTo>
                    <a:lnTo>
                      <a:pt x="670" y="94"/>
                    </a:lnTo>
                    <a:lnTo>
                      <a:pt x="655" y="82"/>
                    </a:lnTo>
                    <a:lnTo>
                      <a:pt x="638" y="71"/>
                    </a:lnTo>
                    <a:lnTo>
                      <a:pt x="622" y="60"/>
                    </a:lnTo>
                    <a:lnTo>
                      <a:pt x="605" y="50"/>
                    </a:lnTo>
                    <a:lnTo>
                      <a:pt x="587" y="41"/>
                    </a:lnTo>
                    <a:lnTo>
                      <a:pt x="569" y="33"/>
                    </a:lnTo>
                    <a:lnTo>
                      <a:pt x="551" y="25"/>
                    </a:lnTo>
                    <a:lnTo>
                      <a:pt x="531" y="18"/>
                    </a:lnTo>
                    <a:lnTo>
                      <a:pt x="511" y="13"/>
                    </a:lnTo>
                    <a:lnTo>
                      <a:pt x="492" y="9"/>
                    </a:lnTo>
                    <a:lnTo>
                      <a:pt x="471" y="5"/>
                    </a:lnTo>
                    <a:lnTo>
                      <a:pt x="451" y="2"/>
                    </a:lnTo>
                    <a:lnTo>
                      <a:pt x="430" y="1"/>
                    </a:lnTo>
                    <a:lnTo>
                      <a:pt x="408" y="0"/>
                    </a:lnTo>
                    <a:lnTo>
                      <a:pt x="408" y="0"/>
                    </a:lnTo>
                    <a:lnTo>
                      <a:pt x="389" y="1"/>
                    </a:lnTo>
                    <a:lnTo>
                      <a:pt x="368" y="2"/>
                    </a:lnTo>
                    <a:lnTo>
                      <a:pt x="349" y="4"/>
                    </a:lnTo>
                    <a:lnTo>
                      <a:pt x="329" y="8"/>
                    </a:lnTo>
                    <a:lnTo>
                      <a:pt x="311" y="12"/>
                    </a:lnTo>
                    <a:lnTo>
                      <a:pt x="292" y="17"/>
                    </a:lnTo>
                    <a:lnTo>
                      <a:pt x="274" y="23"/>
                    </a:lnTo>
                    <a:lnTo>
                      <a:pt x="256" y="29"/>
                    </a:lnTo>
                    <a:lnTo>
                      <a:pt x="238" y="37"/>
                    </a:lnTo>
                    <a:lnTo>
                      <a:pt x="221" y="46"/>
                    </a:lnTo>
                    <a:lnTo>
                      <a:pt x="205" y="54"/>
                    </a:lnTo>
                    <a:lnTo>
                      <a:pt x="188" y="64"/>
                    </a:lnTo>
                    <a:lnTo>
                      <a:pt x="173" y="74"/>
                    </a:lnTo>
                    <a:lnTo>
                      <a:pt x="158" y="86"/>
                    </a:lnTo>
                    <a:lnTo>
                      <a:pt x="143" y="98"/>
                    </a:lnTo>
                    <a:lnTo>
                      <a:pt x="129" y="110"/>
                    </a:lnTo>
                    <a:lnTo>
                      <a:pt x="116" y="123"/>
                    </a:lnTo>
                    <a:lnTo>
                      <a:pt x="103" y="137"/>
                    </a:lnTo>
                    <a:lnTo>
                      <a:pt x="91" y="151"/>
                    </a:lnTo>
                    <a:lnTo>
                      <a:pt x="79" y="165"/>
                    </a:lnTo>
                    <a:lnTo>
                      <a:pt x="68" y="180"/>
                    </a:lnTo>
                    <a:lnTo>
                      <a:pt x="58" y="196"/>
                    </a:lnTo>
                    <a:lnTo>
                      <a:pt x="48" y="213"/>
                    </a:lnTo>
                    <a:lnTo>
                      <a:pt x="40" y="230"/>
                    </a:lnTo>
                    <a:lnTo>
                      <a:pt x="32" y="247"/>
                    </a:lnTo>
                    <a:lnTo>
                      <a:pt x="25" y="265"/>
                    </a:lnTo>
                    <a:lnTo>
                      <a:pt x="18" y="283"/>
                    </a:lnTo>
                    <a:lnTo>
                      <a:pt x="13" y="302"/>
                    </a:lnTo>
                    <a:lnTo>
                      <a:pt x="8" y="320"/>
                    </a:lnTo>
                    <a:lnTo>
                      <a:pt x="4" y="340"/>
                    </a:lnTo>
                    <a:lnTo>
                      <a:pt x="1" y="359"/>
                    </a:lnTo>
                    <a:lnTo>
                      <a:pt x="0" y="379"/>
                    </a:lnTo>
                    <a:lnTo>
                      <a:pt x="0" y="379"/>
                    </a:lnTo>
                    <a:lnTo>
                      <a:pt x="21" y="381"/>
                    </a:lnTo>
                    <a:lnTo>
                      <a:pt x="43" y="383"/>
                    </a:lnTo>
                    <a:lnTo>
                      <a:pt x="65" y="386"/>
                    </a:lnTo>
                    <a:lnTo>
                      <a:pt x="86" y="392"/>
                    </a:lnTo>
                    <a:lnTo>
                      <a:pt x="107" y="397"/>
                    </a:lnTo>
                    <a:lnTo>
                      <a:pt x="128" y="404"/>
                    </a:lnTo>
                    <a:lnTo>
                      <a:pt x="148" y="410"/>
                    </a:lnTo>
                    <a:lnTo>
                      <a:pt x="168" y="419"/>
                    </a:lnTo>
                    <a:lnTo>
                      <a:pt x="187" y="428"/>
                    </a:lnTo>
                    <a:lnTo>
                      <a:pt x="206" y="438"/>
                    </a:lnTo>
                    <a:lnTo>
                      <a:pt x="224" y="449"/>
                    </a:lnTo>
                    <a:lnTo>
                      <a:pt x="241" y="460"/>
                    </a:lnTo>
                    <a:lnTo>
                      <a:pt x="259" y="473"/>
                    </a:lnTo>
                    <a:lnTo>
                      <a:pt x="275" y="486"/>
                    </a:lnTo>
                    <a:lnTo>
                      <a:pt x="291" y="500"/>
                    </a:lnTo>
                    <a:lnTo>
                      <a:pt x="307" y="514"/>
                    </a:lnTo>
                    <a:lnTo>
                      <a:pt x="321" y="530"/>
                    </a:lnTo>
                    <a:lnTo>
                      <a:pt x="335" y="546"/>
                    </a:lnTo>
                    <a:lnTo>
                      <a:pt x="348" y="562"/>
                    </a:lnTo>
                    <a:lnTo>
                      <a:pt x="360" y="579"/>
                    </a:lnTo>
                    <a:lnTo>
                      <a:pt x="372" y="597"/>
                    </a:lnTo>
                    <a:lnTo>
                      <a:pt x="382" y="615"/>
                    </a:lnTo>
                    <a:lnTo>
                      <a:pt x="392" y="634"/>
                    </a:lnTo>
                    <a:lnTo>
                      <a:pt x="402" y="653"/>
                    </a:lnTo>
                    <a:lnTo>
                      <a:pt x="410" y="673"/>
                    </a:lnTo>
                    <a:lnTo>
                      <a:pt x="417" y="692"/>
                    </a:lnTo>
                    <a:lnTo>
                      <a:pt x="424" y="713"/>
                    </a:lnTo>
                    <a:lnTo>
                      <a:pt x="429" y="735"/>
                    </a:lnTo>
                    <a:lnTo>
                      <a:pt x="433" y="755"/>
                    </a:lnTo>
                    <a:lnTo>
                      <a:pt x="438" y="777"/>
                    </a:lnTo>
                    <a:lnTo>
                      <a:pt x="440" y="800"/>
                    </a:lnTo>
                    <a:lnTo>
                      <a:pt x="441" y="821"/>
                    </a:lnTo>
                    <a:lnTo>
                      <a:pt x="441" y="821"/>
                    </a:lnTo>
                    <a:close/>
                  </a:path>
                </a:pathLst>
              </a:custGeom>
              <a:solidFill>
                <a:schemeClr val="accent1"/>
              </a:solidFill>
              <a:ln w="28575">
                <a:solidFill>
                  <a:schemeClr val="accent5">
                    <a:lumMod val="20000"/>
                    <a:lumOff val="80000"/>
                  </a:schemeClr>
                </a:solidFill>
                <a:round/>
              </a:ln>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grpSp>
        <p:sp>
          <p:nvSpPr>
            <p:cNvPr id="106" name="Line 31"/>
            <p:cNvSpPr>
              <a:spLocks noChangeShapeType="1"/>
            </p:cNvSpPr>
            <p:nvPr/>
          </p:nvSpPr>
          <p:spPr bwMode="auto">
            <a:xfrm>
              <a:off x="4375039" y="3805568"/>
              <a:ext cx="0" cy="30181"/>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sp>
          <p:nvSpPr>
            <p:cNvPr id="102" name="Freeform 24"/>
            <p:cNvSpPr/>
            <p:nvPr/>
          </p:nvSpPr>
          <p:spPr bwMode="auto">
            <a:xfrm>
              <a:off x="3677152" y="2747863"/>
              <a:ext cx="35385" cy="3590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defRPr/>
              </a:pPr>
              <a:endParaRPr lang="zh-CN" altLang="en-US">
                <a:solidFill>
                  <a:prstClr val="black"/>
                </a:solidFill>
                <a:cs typeface="+mn-ea"/>
                <a:sym typeface="+mn-lt"/>
              </a:endParaRPr>
            </a:p>
          </p:txBody>
        </p:sp>
      </p:grpSp>
      <p:sp>
        <p:nvSpPr>
          <p:cNvPr id="3" name="文本框 2"/>
          <p:cNvSpPr txBox="1"/>
          <p:nvPr/>
        </p:nvSpPr>
        <p:spPr>
          <a:xfrm>
            <a:off x="5791201" y="2181225"/>
            <a:ext cx="861060" cy="501650"/>
          </a:xfrm>
          <a:prstGeom prst="rect">
            <a:avLst/>
          </a:prstGeom>
          <a:noFill/>
        </p:spPr>
        <p:txBody>
          <a:bodyPr wrap="none" rtlCol="0">
            <a:spAutoFit/>
          </a:bodyPr>
          <a:lstStyle/>
          <a:p>
            <a:r>
              <a:rPr lang="zh-CN" altLang="en-US" sz="2665" b="1">
                <a:solidFill>
                  <a:srgbClr val="FFFFFF"/>
                </a:solidFill>
              </a:rPr>
              <a:t>知识</a:t>
            </a:r>
            <a:endParaRPr lang="zh-CN" altLang="en-US" sz="2665" b="1">
              <a:solidFill>
                <a:srgbClr val="FFFFFF"/>
              </a:solidFill>
            </a:endParaRPr>
          </a:p>
        </p:txBody>
      </p:sp>
      <p:sp>
        <p:nvSpPr>
          <p:cNvPr id="4" name="文本框 3"/>
          <p:cNvSpPr txBox="1"/>
          <p:nvPr/>
        </p:nvSpPr>
        <p:spPr>
          <a:xfrm>
            <a:off x="4512947" y="3142615"/>
            <a:ext cx="861060" cy="501650"/>
          </a:xfrm>
          <a:prstGeom prst="rect">
            <a:avLst/>
          </a:prstGeom>
          <a:noFill/>
        </p:spPr>
        <p:txBody>
          <a:bodyPr wrap="none" rtlCol="0">
            <a:spAutoFit/>
          </a:bodyPr>
          <a:lstStyle/>
          <a:p>
            <a:r>
              <a:rPr lang="zh-CN" altLang="en-US" sz="2665" b="1">
                <a:solidFill>
                  <a:srgbClr val="FFFFFF"/>
                </a:solidFill>
              </a:rPr>
              <a:t>观点</a:t>
            </a:r>
            <a:endParaRPr lang="zh-CN" altLang="en-US" sz="2665" b="1">
              <a:solidFill>
                <a:srgbClr val="FFFFFF"/>
              </a:solidFill>
            </a:endParaRPr>
          </a:p>
        </p:txBody>
      </p:sp>
      <p:sp>
        <p:nvSpPr>
          <p:cNvPr id="5" name="文本框 4"/>
          <p:cNvSpPr txBox="1"/>
          <p:nvPr/>
        </p:nvSpPr>
        <p:spPr>
          <a:xfrm>
            <a:off x="5420361" y="4349751"/>
            <a:ext cx="861060" cy="501650"/>
          </a:xfrm>
          <a:prstGeom prst="rect">
            <a:avLst/>
          </a:prstGeom>
          <a:noFill/>
        </p:spPr>
        <p:txBody>
          <a:bodyPr wrap="none" rtlCol="0">
            <a:spAutoFit/>
          </a:bodyPr>
          <a:lstStyle/>
          <a:p>
            <a:r>
              <a:rPr lang="zh-CN" altLang="en-US" sz="2665" b="1">
                <a:solidFill>
                  <a:srgbClr val="FFFFFF"/>
                </a:solidFill>
              </a:rPr>
              <a:t>方法</a:t>
            </a:r>
            <a:endParaRPr lang="zh-CN" altLang="en-US" sz="2665" b="1">
              <a:solidFill>
                <a:srgbClr val="FFFFFF"/>
              </a:solidFill>
            </a:endParaRPr>
          </a:p>
        </p:txBody>
      </p:sp>
      <p:sp>
        <p:nvSpPr>
          <p:cNvPr id="6" name="文本框 5"/>
          <p:cNvSpPr txBox="1"/>
          <p:nvPr/>
        </p:nvSpPr>
        <p:spPr>
          <a:xfrm>
            <a:off x="6710681" y="3447415"/>
            <a:ext cx="861060" cy="501650"/>
          </a:xfrm>
          <a:prstGeom prst="rect">
            <a:avLst/>
          </a:prstGeom>
          <a:noFill/>
        </p:spPr>
        <p:txBody>
          <a:bodyPr wrap="none" rtlCol="0">
            <a:spAutoFit/>
          </a:bodyPr>
          <a:lstStyle/>
          <a:p>
            <a:r>
              <a:rPr lang="zh-CN" altLang="en-US" sz="2665" b="1">
                <a:solidFill>
                  <a:srgbClr val="FFFFFF"/>
                </a:solidFill>
              </a:rPr>
              <a:t>素材</a:t>
            </a:r>
            <a:endParaRPr lang="zh-CN" altLang="en-US" sz="2665" b="1">
              <a:solidFill>
                <a:srgbClr val="FFFFFF"/>
              </a:solidFill>
            </a:endParaRPr>
          </a:p>
        </p:txBody>
      </p:sp>
      <p:sp>
        <p:nvSpPr>
          <p:cNvPr id="146" name="TextBox 145"/>
          <p:cNvSpPr txBox="1"/>
          <p:nvPr/>
        </p:nvSpPr>
        <p:spPr>
          <a:xfrm>
            <a:off x="477521" y="2393951"/>
            <a:ext cx="2980055" cy="1125855"/>
          </a:xfrm>
          <a:prstGeom prst="rect">
            <a:avLst/>
          </a:prstGeom>
          <a:noFill/>
        </p:spPr>
        <p:txBody>
          <a:bodyPr wrap="square" rtlCol="0">
            <a:spAutoFit/>
          </a:bodyPr>
          <a:lstStyle/>
          <a:p>
            <a:pPr algn="just">
              <a:lnSpc>
                <a:spcPct val="120000"/>
              </a:lnSpc>
            </a:pPr>
            <a:r>
              <a:rPr lang="en-US" altLang="zh-CN" sz="186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通观全局，打下研究领域全面、深刻、丰厚的知识基础</a:t>
            </a:r>
            <a:r>
              <a:rPr lang="zh-CN" altLang="en-US" sz="186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a:t>
            </a:r>
            <a:endParaRPr lang="zh-CN" altLang="en-US" sz="186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7" name="TextBox 144"/>
          <p:cNvSpPr txBox="1"/>
          <p:nvPr/>
        </p:nvSpPr>
        <p:spPr>
          <a:xfrm>
            <a:off x="1080981" y="1881083"/>
            <a:ext cx="2353945" cy="534035"/>
          </a:xfrm>
          <a:prstGeom prst="rect">
            <a:avLst/>
          </a:prstGeom>
          <a:noFill/>
        </p:spPr>
        <p:txBody>
          <a:bodyPr wrap="square" rtlCol="0">
            <a:spAutoFit/>
          </a:bodyPr>
          <a:lstStyle/>
          <a:p>
            <a:pPr algn="r">
              <a:lnSpc>
                <a:spcPct val="120000"/>
              </a:lnSpc>
            </a:pPr>
            <a:r>
              <a:rPr lang="zh-CN" altLang="en-US" sz="240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丰富基础知识</a:t>
            </a:r>
            <a:endParaRPr lang="zh-CN" altLang="en-US" sz="240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8" name="TextBox 145"/>
          <p:cNvSpPr txBox="1"/>
          <p:nvPr/>
        </p:nvSpPr>
        <p:spPr>
          <a:xfrm>
            <a:off x="488952" y="4502151"/>
            <a:ext cx="3065921" cy="1125855"/>
          </a:xfrm>
          <a:prstGeom prst="rect">
            <a:avLst/>
          </a:prstGeom>
          <a:noFill/>
        </p:spPr>
        <p:txBody>
          <a:bodyPr wrap="square" rtlCol="0">
            <a:spAutoFit/>
          </a:bodyPr>
          <a:lstStyle/>
          <a:p>
            <a:pPr algn="just">
              <a:lnSpc>
                <a:spcPct val="120000"/>
              </a:lnSpc>
            </a:pPr>
            <a:r>
              <a:rPr lang="en-US" altLang="zh-CN" sz="186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深入分析，归纳不同学术观点形成的环境条件、适用范围、优点和不足等</a:t>
            </a:r>
            <a:r>
              <a:rPr lang="zh-CN" altLang="en-US" sz="186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a:t>
            </a:r>
            <a:endParaRPr lang="zh-CN" altLang="en-US" sz="186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9" name="TextBox 144"/>
          <p:cNvSpPr txBox="1"/>
          <p:nvPr/>
        </p:nvSpPr>
        <p:spPr>
          <a:xfrm>
            <a:off x="1077596" y="4027171"/>
            <a:ext cx="2353945" cy="534035"/>
          </a:xfrm>
          <a:prstGeom prst="rect">
            <a:avLst/>
          </a:prstGeom>
          <a:noFill/>
        </p:spPr>
        <p:txBody>
          <a:bodyPr wrap="square" rtlCol="0">
            <a:spAutoFit/>
          </a:bodyPr>
          <a:lstStyle/>
          <a:p>
            <a:pPr algn="r">
              <a:lnSpc>
                <a:spcPct val="120000"/>
              </a:lnSpc>
            </a:pPr>
            <a:r>
              <a:rPr lang="zh-CN" altLang="en-US" sz="240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把握学术观点</a:t>
            </a:r>
            <a:endParaRPr lang="zh-CN" altLang="en-US" b="1" dirty="0">
              <a:solidFill>
                <a:srgbClr val="00000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0" name="TextBox 145"/>
          <p:cNvSpPr txBox="1"/>
          <p:nvPr/>
        </p:nvSpPr>
        <p:spPr>
          <a:xfrm>
            <a:off x="8997315" y="2326007"/>
            <a:ext cx="2980055" cy="1471295"/>
          </a:xfrm>
          <a:prstGeom prst="rect">
            <a:avLst/>
          </a:prstGeom>
          <a:noFill/>
        </p:spPr>
        <p:txBody>
          <a:bodyPr wrap="square" rtlCol="0">
            <a:spAutoFit/>
          </a:bodyPr>
          <a:lstStyle/>
          <a:p>
            <a:pPr algn="just">
              <a:lnSpc>
                <a:spcPct val="120000"/>
              </a:lnSpc>
            </a:pPr>
            <a:r>
              <a:rPr lang="en-US" altLang="zh-CN" sz="186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积累研究素材，为进一步的研究做准备，以支撑科学结论、学术观点和理论认识</a:t>
            </a:r>
            <a:r>
              <a:rPr lang="zh-CN" altLang="en-US" sz="186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rPr>
              <a:t>。</a:t>
            </a:r>
            <a:endParaRPr lang="zh-CN" altLang="en-US" sz="1865" dirty="0">
              <a:solidFill>
                <a:schemeClr val="tx1">
                  <a:lumMod val="75000"/>
                  <a:lumOff val="25000"/>
                </a:schemeClr>
              </a:solidFill>
              <a:latin typeface="微软雅黑" panose="020B0503020204020204" charset="-122"/>
              <a:ea typeface="微软雅黑" panose="020B0503020204020204" charset="-122"/>
              <a:cs typeface="+mn-ea"/>
              <a:sym typeface="Arial" panose="020B0604020202020204" pitchFamily="34" charset="0"/>
            </a:endParaRPr>
          </a:p>
        </p:txBody>
      </p:sp>
      <p:sp>
        <p:nvSpPr>
          <p:cNvPr id="11" name="TextBox 144"/>
          <p:cNvSpPr txBox="1"/>
          <p:nvPr/>
        </p:nvSpPr>
        <p:spPr>
          <a:xfrm>
            <a:off x="8992236" y="1862455"/>
            <a:ext cx="2353945" cy="534035"/>
          </a:xfrm>
          <a:prstGeom prst="rect">
            <a:avLst/>
          </a:prstGeom>
          <a:noFill/>
        </p:spPr>
        <p:txBody>
          <a:bodyPr wrap="square" rtlCol="0">
            <a:spAutoFit/>
          </a:bodyPr>
          <a:lstStyle/>
          <a:p>
            <a:pPr algn="l">
              <a:lnSpc>
                <a:spcPct val="120000"/>
              </a:lnSpc>
            </a:pPr>
            <a:r>
              <a:rPr lang="zh-CN" altLang="en-US" sz="240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积累研究素材</a:t>
            </a:r>
            <a:endParaRPr lang="zh-CN" altLang="en-US" sz="240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2" name="TextBox 145"/>
          <p:cNvSpPr txBox="1"/>
          <p:nvPr/>
        </p:nvSpPr>
        <p:spPr>
          <a:xfrm>
            <a:off x="8997315" y="4568191"/>
            <a:ext cx="2980055" cy="1212850"/>
          </a:xfrm>
          <a:prstGeom prst="rect">
            <a:avLst/>
          </a:prstGeom>
          <a:noFill/>
        </p:spPr>
        <p:txBody>
          <a:bodyPr wrap="square" rtlCol="0">
            <a:spAutoFit/>
          </a:bodyPr>
          <a:lstStyle/>
          <a:p>
            <a:pPr algn="just">
              <a:lnSpc>
                <a:spcPct val="130000"/>
              </a:lnSpc>
            </a:pPr>
            <a:r>
              <a:rPr sz="1865" dirty="0">
                <a:solidFill>
                  <a:srgbClr val="000000"/>
                </a:solidFill>
                <a:latin typeface="微软雅黑" panose="020B0503020204020204" charset="-122"/>
                <a:ea typeface="微软雅黑" panose="020B0503020204020204" charset="-122"/>
                <a:sym typeface="Arial" panose="020B0604020202020204" pitchFamily="34" charset="0"/>
              </a:rPr>
              <a:t>全面了解某个领域使用的主要研究方法和技术手段</a:t>
            </a:r>
            <a:r>
              <a:rPr lang="zh-CN" altLang="en-US" sz="1865" dirty="0">
                <a:solidFill>
                  <a:srgbClr val="000000"/>
                </a:solidFill>
                <a:latin typeface="微软雅黑" panose="020B0503020204020204" charset="-122"/>
                <a:ea typeface="微软雅黑" panose="020B0503020204020204" charset="-122"/>
                <a:cs typeface="+mn-ea"/>
                <a:sym typeface="Arial" panose="020B0604020202020204" pitchFamily="34" charset="0"/>
              </a:rPr>
              <a:t>，寻找适合自己的研究方法。</a:t>
            </a:r>
            <a:endParaRPr lang="zh-CN" altLang="en-US" sz="1865" dirty="0">
              <a:solidFill>
                <a:srgbClr val="000000"/>
              </a:solidFill>
              <a:latin typeface="微软雅黑" panose="020B0503020204020204" charset="-122"/>
              <a:ea typeface="微软雅黑" panose="020B0503020204020204" charset="-122"/>
              <a:cs typeface="+mn-ea"/>
              <a:sym typeface="Arial" panose="020B0604020202020204" pitchFamily="34" charset="0"/>
            </a:endParaRPr>
          </a:p>
        </p:txBody>
      </p:sp>
      <p:sp>
        <p:nvSpPr>
          <p:cNvPr id="13" name="TextBox 144"/>
          <p:cNvSpPr txBox="1"/>
          <p:nvPr/>
        </p:nvSpPr>
        <p:spPr>
          <a:xfrm>
            <a:off x="8992236" y="4104641"/>
            <a:ext cx="2353945" cy="534035"/>
          </a:xfrm>
          <a:prstGeom prst="rect">
            <a:avLst/>
          </a:prstGeom>
          <a:noFill/>
        </p:spPr>
        <p:txBody>
          <a:bodyPr wrap="square" rtlCol="0">
            <a:spAutoFit/>
          </a:bodyPr>
          <a:lstStyle/>
          <a:p>
            <a:pPr algn="l">
              <a:lnSpc>
                <a:spcPct val="120000"/>
              </a:lnSpc>
            </a:pPr>
            <a:r>
              <a:rPr lang="zh-CN" altLang="en-US" sz="2400" b="1" dirty="0">
                <a:solidFill>
                  <a:schemeClr val="tx1">
                    <a:lumMod val="75000"/>
                    <a:lumOff val="25000"/>
                  </a:schemeClr>
                </a:solidFill>
                <a:latin typeface="Arial" panose="020B0604020202020204" pitchFamily="34" charset="0"/>
                <a:ea typeface="微软雅黑" panose="020B0503020204020204" charset="-122"/>
                <a:cs typeface="+mn-ea"/>
                <a:sym typeface="Arial" panose="020B0604020202020204" pitchFamily="34" charset="0"/>
              </a:rPr>
              <a:t>学习技术方法</a:t>
            </a:r>
            <a:endParaRPr lang="zh-CN" altLang="en-US" b="1" dirty="0">
              <a:solidFill>
                <a:srgbClr val="00000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4" name="等腰三角形 4"/>
          <p:cNvSpPr>
            <a:spLocks noChangeArrowheads="1"/>
          </p:cNvSpPr>
          <p:nvPr/>
        </p:nvSpPr>
        <p:spPr bwMode="auto">
          <a:xfrm rot="5400000">
            <a:off x="47383" y="252591"/>
            <a:ext cx="197396" cy="285807"/>
          </a:xfrm>
          <a:prstGeom prst="triangle">
            <a:avLst>
              <a:gd name="adj" fmla="val 50000"/>
            </a:avLst>
          </a:prstGeom>
          <a:solidFill>
            <a:schemeClr val="bg1"/>
          </a:solidFill>
          <a:ln>
            <a:noFill/>
          </a:ln>
        </p:spPr>
        <p:txBody>
          <a:bodyPr anchor="ctr"/>
          <a:lstStyle/>
          <a:p>
            <a:pPr algn="ctr">
              <a:buFont typeface="Arial" panose="020B0604020202020204" pitchFamily="34" charset="0"/>
              <a:buNone/>
            </a:pPr>
            <a:endParaRPr lang="zh-CN" altLang="zh-CN">
              <a:solidFill>
                <a:srgbClr val="FFFFFF"/>
              </a:solidFill>
              <a:latin typeface="宋体" panose="02010600030101010101" pitchFamily="2" charset="-122"/>
              <a:sym typeface="宋体" panose="02010600030101010101" pitchFamily="2" charset="-122"/>
            </a:endParaRPr>
          </a:p>
        </p:txBody>
      </p:sp>
      <p:sp>
        <p:nvSpPr>
          <p:cNvPr id="31" name="文本框 30"/>
          <p:cNvSpPr txBox="1"/>
          <p:nvPr/>
        </p:nvSpPr>
        <p:spPr>
          <a:xfrm>
            <a:off x="1021715" y="43370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4</a:t>
            </a:r>
            <a:r>
              <a:rPr lang="zh-CN" altLang="en-US" sz="2400" b="1" spc="100" dirty="0">
                <a:solidFill>
                  <a:schemeClr val="accent1"/>
                </a:solidFill>
                <a:latin typeface="微软雅黑" panose="020B0503020204020204" charset="-122"/>
                <a:ea typeface="微软雅黑" panose="020B0503020204020204" charset="-122"/>
              </a:rPr>
              <a:t>、文献学习</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15" name="图片 14" descr="微信图片_20200226153904"/>
          <p:cNvPicPr>
            <a:picLocks noChangeAspect="1"/>
          </p:cNvPicPr>
          <p:nvPr/>
        </p:nvPicPr>
        <p:blipFill>
          <a:blip r:embed="rId1"/>
          <a:stretch>
            <a:fillRect/>
          </a:stretch>
        </p:blipFill>
        <p:spPr>
          <a:xfrm>
            <a:off x="10226675" y="321945"/>
            <a:ext cx="1567815" cy="53467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3370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5</a:t>
            </a:r>
            <a:r>
              <a:rPr lang="zh-CN" altLang="en-US" sz="2400" b="1" spc="100" dirty="0">
                <a:solidFill>
                  <a:schemeClr val="accent1"/>
                </a:solidFill>
                <a:latin typeface="微软雅黑" panose="020B0503020204020204" charset="-122"/>
                <a:ea typeface="微软雅黑" panose="020B0503020204020204" charset="-122"/>
              </a:rPr>
              <a:t>、论文撰写</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21199" y="894170"/>
            <a:ext cx="5272237" cy="5971149"/>
          </a:xfrm>
          <a:prstGeom prst="rect">
            <a:avLst/>
          </a:prstGeom>
        </p:spPr>
      </p:pic>
      <p:grpSp>
        <p:nvGrpSpPr>
          <p:cNvPr id="5" name="组合 4"/>
          <p:cNvGrpSpPr/>
          <p:nvPr/>
        </p:nvGrpSpPr>
        <p:grpSpPr>
          <a:xfrm>
            <a:off x="4812527" y="4302988"/>
            <a:ext cx="7160895" cy="1886585"/>
            <a:chOff x="4925980" y="2905020"/>
            <a:chExt cx="7160895" cy="1886585"/>
          </a:xfrm>
        </p:grpSpPr>
        <p:grpSp>
          <p:nvGrpSpPr>
            <p:cNvPr id="9" name="组合 8"/>
            <p:cNvGrpSpPr/>
            <p:nvPr/>
          </p:nvGrpSpPr>
          <p:grpSpPr>
            <a:xfrm>
              <a:off x="5799105" y="3432705"/>
              <a:ext cx="5396230" cy="755650"/>
              <a:chOff x="3063" y="3761"/>
              <a:chExt cx="8498" cy="1190"/>
            </a:xfrm>
          </p:grpSpPr>
          <p:cxnSp>
            <p:nvCxnSpPr>
              <p:cNvPr id="10" name="直接连接符 9"/>
              <p:cNvCxnSpPr/>
              <p:nvPr/>
            </p:nvCxnSpPr>
            <p:spPr>
              <a:xfrm rot="18900000">
                <a:off x="3063" y="4355"/>
                <a:ext cx="119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2700000" flipH="1">
                <a:off x="5051" y="4356"/>
                <a:ext cx="119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8900000">
                <a:off x="6659" y="4331"/>
                <a:ext cx="119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2700000" flipH="1">
                <a:off x="8705" y="4356"/>
                <a:ext cx="119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8900000">
                <a:off x="10371" y="4400"/>
                <a:ext cx="119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4925980" y="2905020"/>
              <a:ext cx="7160895" cy="1776730"/>
              <a:chOff x="1688" y="2930"/>
              <a:chExt cx="11277" cy="2798"/>
            </a:xfrm>
          </p:grpSpPr>
          <p:sp>
            <p:nvSpPr>
              <p:cNvPr id="16" name="TextBox 19"/>
              <p:cNvSpPr txBox="1">
                <a:spLocks noChangeArrowheads="1"/>
              </p:cNvSpPr>
              <p:nvPr/>
            </p:nvSpPr>
            <p:spPr bwMode="auto">
              <a:xfrm>
                <a:off x="1688" y="3020"/>
                <a:ext cx="2198" cy="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5" rIns="68572" bIns="34285"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避免过大或过小</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lang="zh-CN" altLang="en-US"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与内容契合</a:t>
                </a:r>
                <a:endParaRPr lang="zh-CN" altLang="en-US"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7" name="TextBox 19"/>
              <p:cNvSpPr txBox="1">
                <a:spLocks noChangeArrowheads="1"/>
              </p:cNvSpPr>
              <p:nvPr/>
            </p:nvSpPr>
            <p:spPr bwMode="auto">
              <a:xfrm>
                <a:off x="5285" y="2956"/>
                <a:ext cx="2374" cy="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5" rIns="68572" bIns="34285"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以往研究的综合</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a:t>
                </a:r>
                <a:r>
                  <a:rPr lang="zh-CN" altLang="en-US"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本人的思考与评价</a:t>
                </a:r>
                <a:endParaRPr lang="zh-CN" altLang="en-US"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0" name="TextBox 19"/>
              <p:cNvSpPr txBox="1">
                <a:spLocks noChangeArrowheads="1"/>
              </p:cNvSpPr>
              <p:nvPr/>
            </p:nvSpPr>
            <p:spPr bwMode="auto">
              <a:xfrm>
                <a:off x="8853" y="2930"/>
                <a:ext cx="2668" cy="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5" rIns="68572" bIns="34285"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1.总结全文，适当升华</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2.避免引用</a:t>
                </a:r>
                <a:endPar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2" name="TextBox 19"/>
              <p:cNvSpPr txBox="1">
                <a:spLocks noChangeArrowheads="1"/>
              </p:cNvSpPr>
              <p:nvPr/>
            </p:nvSpPr>
            <p:spPr bwMode="auto">
              <a:xfrm>
                <a:off x="3886" y="4879"/>
                <a:ext cx="1535" cy="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5" rIns="68572" bIns="34285"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1.短小精悍</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2.一目了然</a:t>
                </a:r>
                <a:endPar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3" name="TextBox 19"/>
              <p:cNvSpPr txBox="1">
                <a:spLocks noChangeArrowheads="1"/>
              </p:cNvSpPr>
              <p:nvPr/>
            </p:nvSpPr>
            <p:spPr bwMode="auto">
              <a:xfrm>
                <a:off x="7099" y="4926"/>
                <a:ext cx="2417" cy="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5" rIns="68572" bIns="34285"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1.论点论据有机结合</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2.理论框架严谨有效</a:t>
                </a:r>
                <a:endPar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4" name="TextBox 19"/>
              <p:cNvSpPr txBox="1">
                <a:spLocks noChangeArrowheads="1"/>
              </p:cNvSpPr>
              <p:nvPr/>
            </p:nvSpPr>
            <p:spPr bwMode="auto">
              <a:xfrm>
                <a:off x="10884" y="4926"/>
                <a:ext cx="2081" cy="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5" rIns="68572" bIns="34285"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1.掌握引用规范</a:t>
                </a:r>
                <a:endParaRPr kumimoji="0" lang="en-US" altLang="zh-CN" sz="1200" b="0" i="0" u="none" strike="noStrike" kern="1200" cap="none" spc="0" normalizeH="0" baseline="0" noProof="0" dirty="0">
                  <a:ln>
                    <a:noFill/>
                  </a:ln>
                  <a:solidFill>
                    <a:schemeClr val="tx1">
                      <a:lumMod val="85000"/>
                      <a:lumOff val="15000"/>
                    </a:scheme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2.参照期刊标准</a:t>
                </a:r>
                <a:endParaRPr lang="en-US" altLang="zh-CN" sz="1200" b="0" noProof="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25" name="组合 24"/>
            <p:cNvGrpSpPr/>
            <p:nvPr/>
          </p:nvGrpSpPr>
          <p:grpSpPr>
            <a:xfrm>
              <a:off x="5301900" y="2921530"/>
              <a:ext cx="6464935" cy="1870075"/>
              <a:chOff x="2280" y="2956"/>
              <a:chExt cx="10181" cy="2945"/>
            </a:xfrm>
          </p:grpSpPr>
          <p:grpSp>
            <p:nvGrpSpPr>
              <p:cNvPr id="26" name="组合 25"/>
              <p:cNvGrpSpPr/>
              <p:nvPr/>
            </p:nvGrpSpPr>
            <p:grpSpPr>
              <a:xfrm>
                <a:off x="2280" y="4754"/>
                <a:ext cx="1147" cy="1147"/>
                <a:chOff x="1302940" y="2971177"/>
                <a:chExt cx="728363" cy="728363"/>
              </a:xfrm>
            </p:grpSpPr>
            <p:sp>
              <p:nvSpPr>
                <p:cNvPr id="42" name="椭圆 41"/>
                <p:cNvSpPr/>
                <p:nvPr/>
              </p:nvSpPr>
              <p:spPr>
                <a:xfrm>
                  <a:off x="1302940" y="2971177"/>
                  <a:ext cx="728363" cy="7283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white"/>
                    </a:solidFill>
                    <a:effectLst/>
                    <a:uLnTx/>
                    <a:uFillTx/>
                    <a:cs typeface="+mn-ea"/>
                    <a:sym typeface="+mn-lt"/>
                  </a:endParaRPr>
                </a:p>
              </p:txBody>
            </p:sp>
            <p:sp>
              <p:nvSpPr>
                <p:cNvPr id="43" name="TextBox 19"/>
                <p:cNvSpPr txBox="1">
                  <a:spLocks noChangeArrowheads="1"/>
                </p:cNvSpPr>
                <p:nvPr/>
              </p:nvSpPr>
              <p:spPr bwMode="auto">
                <a:xfrm>
                  <a:off x="1329137" y="3115005"/>
                  <a:ext cx="675887" cy="3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5" rIns="69972" bIns="34985"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25" b="0" i="0" u="none" strike="noStrike" kern="1200" cap="none" spc="0" normalizeH="0" baseline="0" noProof="0" dirty="0">
                      <a:ln>
                        <a:noFill/>
                      </a:ln>
                      <a:solidFill>
                        <a:prstClr val="white"/>
                      </a:solidFill>
                      <a:effectLst/>
                      <a:uLnTx/>
                      <a:uFillTx/>
                      <a:cs typeface="+mn-ea"/>
                      <a:sym typeface="+mn-lt"/>
                    </a:rPr>
                    <a:t>标题</a:t>
                  </a:r>
                  <a:endParaRPr kumimoji="0" lang="zh-CN" altLang="en-US" sz="2025" b="0" i="0" u="none" strike="noStrike" kern="1200" cap="none" spc="0" normalizeH="0" baseline="0" noProof="0" dirty="0">
                    <a:ln>
                      <a:noFill/>
                    </a:ln>
                    <a:solidFill>
                      <a:prstClr val="white"/>
                    </a:solidFill>
                    <a:effectLst/>
                    <a:uLnTx/>
                    <a:uFillTx/>
                    <a:cs typeface="+mn-ea"/>
                    <a:sym typeface="+mn-lt"/>
                  </a:endParaRPr>
                </a:p>
              </p:txBody>
            </p:sp>
          </p:grpSp>
          <p:grpSp>
            <p:nvGrpSpPr>
              <p:cNvPr id="27" name="组合 26"/>
              <p:cNvGrpSpPr/>
              <p:nvPr/>
            </p:nvGrpSpPr>
            <p:grpSpPr>
              <a:xfrm>
                <a:off x="5856" y="4754"/>
                <a:ext cx="1168" cy="1147"/>
                <a:chOff x="3573984" y="2971176"/>
                <a:chExt cx="741700" cy="728363"/>
              </a:xfrm>
            </p:grpSpPr>
            <p:sp>
              <p:nvSpPr>
                <p:cNvPr id="40" name="椭圆 39"/>
                <p:cNvSpPr/>
                <p:nvPr/>
              </p:nvSpPr>
              <p:spPr>
                <a:xfrm>
                  <a:off x="3587321" y="2971176"/>
                  <a:ext cx="728363" cy="7283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white"/>
                    </a:solidFill>
                    <a:effectLst/>
                    <a:uLnTx/>
                    <a:uFillTx/>
                    <a:cs typeface="+mn-ea"/>
                    <a:sym typeface="+mn-lt"/>
                  </a:endParaRPr>
                </a:p>
              </p:txBody>
            </p:sp>
            <p:sp>
              <p:nvSpPr>
                <p:cNvPr id="41" name="TextBox 19"/>
                <p:cNvSpPr txBox="1">
                  <a:spLocks noChangeArrowheads="1"/>
                </p:cNvSpPr>
                <p:nvPr/>
              </p:nvSpPr>
              <p:spPr bwMode="auto">
                <a:xfrm>
                  <a:off x="3573984" y="3115004"/>
                  <a:ext cx="690176" cy="3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5" rIns="69972" bIns="34985"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25" b="0" i="0" u="none" strike="noStrike" kern="1200" cap="none" spc="0" normalizeH="0" baseline="0" noProof="0" dirty="0">
                      <a:ln>
                        <a:noFill/>
                      </a:ln>
                      <a:solidFill>
                        <a:prstClr val="white"/>
                      </a:solidFill>
                      <a:effectLst/>
                      <a:uLnTx/>
                      <a:uFillTx/>
                      <a:cs typeface="+mn-ea"/>
                      <a:sym typeface="+mn-lt"/>
                    </a:rPr>
                    <a:t>综述</a:t>
                  </a:r>
                  <a:endParaRPr kumimoji="0" lang="zh-CN" altLang="en-US" sz="2025" b="0" i="0" u="none" strike="noStrike" kern="1200" cap="none" spc="0" normalizeH="0" baseline="0" noProof="0" dirty="0">
                    <a:ln>
                      <a:noFill/>
                    </a:ln>
                    <a:solidFill>
                      <a:prstClr val="white"/>
                    </a:solidFill>
                    <a:effectLst/>
                    <a:uLnTx/>
                    <a:uFillTx/>
                    <a:cs typeface="+mn-ea"/>
                    <a:sym typeface="+mn-lt"/>
                  </a:endParaRPr>
                </a:p>
              </p:txBody>
            </p:sp>
          </p:grpSp>
          <p:grpSp>
            <p:nvGrpSpPr>
              <p:cNvPr id="28" name="组合 27"/>
              <p:cNvGrpSpPr/>
              <p:nvPr/>
            </p:nvGrpSpPr>
            <p:grpSpPr>
              <a:xfrm>
                <a:off x="9516" y="4754"/>
                <a:ext cx="1148" cy="1147"/>
                <a:chOff x="5898524" y="2971176"/>
                <a:chExt cx="728758" cy="728363"/>
              </a:xfrm>
            </p:grpSpPr>
            <p:sp>
              <p:nvSpPr>
                <p:cNvPr id="38" name="椭圆 37"/>
                <p:cNvSpPr/>
                <p:nvPr/>
              </p:nvSpPr>
              <p:spPr>
                <a:xfrm>
                  <a:off x="5898524" y="2971176"/>
                  <a:ext cx="728363" cy="728363"/>
                </a:xfrm>
                <a:prstGeom prst="ellips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white"/>
                    </a:solidFill>
                    <a:effectLst/>
                    <a:uLnTx/>
                    <a:uFillTx/>
                    <a:cs typeface="+mn-ea"/>
                    <a:sym typeface="+mn-lt"/>
                  </a:endParaRPr>
                </a:p>
              </p:txBody>
            </p:sp>
            <p:sp>
              <p:nvSpPr>
                <p:cNvPr id="39" name="TextBox 19"/>
                <p:cNvSpPr txBox="1">
                  <a:spLocks noChangeArrowheads="1"/>
                </p:cNvSpPr>
                <p:nvPr/>
              </p:nvSpPr>
              <p:spPr bwMode="auto">
                <a:xfrm>
                  <a:off x="5898524" y="3115004"/>
                  <a:ext cx="728758" cy="3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5" rIns="69972" bIns="34985"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25" b="0" i="0" u="none" strike="noStrike" kern="1200" cap="none" spc="0" normalizeH="0" baseline="0" noProof="0" dirty="0">
                      <a:ln>
                        <a:noFill/>
                      </a:ln>
                      <a:solidFill>
                        <a:prstClr val="white"/>
                      </a:solidFill>
                      <a:effectLst/>
                      <a:uLnTx/>
                      <a:uFillTx/>
                      <a:cs typeface="+mn-ea"/>
                      <a:sym typeface="+mn-lt"/>
                    </a:rPr>
                    <a:t>结论</a:t>
                  </a:r>
                  <a:endParaRPr kumimoji="0" lang="zh-CN" altLang="en-US" sz="2025" b="0" i="0" u="none" strike="noStrike" kern="1200" cap="none" spc="0" normalizeH="0" baseline="0" noProof="0" dirty="0">
                    <a:ln>
                      <a:noFill/>
                    </a:ln>
                    <a:solidFill>
                      <a:prstClr val="white"/>
                    </a:solidFill>
                    <a:effectLst/>
                    <a:uLnTx/>
                    <a:uFillTx/>
                    <a:cs typeface="+mn-ea"/>
                    <a:sym typeface="+mn-lt"/>
                  </a:endParaRPr>
                </a:p>
              </p:txBody>
            </p:sp>
          </p:grpSp>
          <p:grpSp>
            <p:nvGrpSpPr>
              <p:cNvPr id="29" name="组合 28"/>
              <p:cNvGrpSpPr/>
              <p:nvPr/>
            </p:nvGrpSpPr>
            <p:grpSpPr>
              <a:xfrm>
                <a:off x="4079" y="2956"/>
                <a:ext cx="1147" cy="1147"/>
                <a:chOff x="2445531" y="1829388"/>
                <a:chExt cx="728363" cy="728363"/>
              </a:xfrm>
            </p:grpSpPr>
            <p:sp>
              <p:nvSpPr>
                <p:cNvPr id="36" name="椭圆 35"/>
                <p:cNvSpPr/>
                <p:nvPr/>
              </p:nvSpPr>
              <p:spPr>
                <a:xfrm>
                  <a:off x="2445531" y="1829388"/>
                  <a:ext cx="728363" cy="728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white"/>
                    </a:solidFill>
                    <a:effectLst/>
                    <a:uLnTx/>
                    <a:uFillTx/>
                    <a:cs typeface="+mn-ea"/>
                    <a:sym typeface="+mn-lt"/>
                  </a:endParaRPr>
                </a:p>
              </p:txBody>
            </p:sp>
            <p:sp>
              <p:nvSpPr>
                <p:cNvPr id="37" name="TextBox 19"/>
                <p:cNvSpPr txBox="1">
                  <a:spLocks noChangeArrowheads="1"/>
                </p:cNvSpPr>
                <p:nvPr/>
              </p:nvSpPr>
              <p:spPr bwMode="auto">
                <a:xfrm>
                  <a:off x="2446007" y="1980385"/>
                  <a:ext cx="685889" cy="3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5" rIns="69972" bIns="34985"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25" b="0" i="0" u="none" strike="noStrike" kern="1200" cap="none" spc="0" normalizeH="0" baseline="0" noProof="0" dirty="0">
                      <a:ln>
                        <a:noFill/>
                      </a:ln>
                      <a:solidFill>
                        <a:prstClr val="white"/>
                      </a:solidFill>
                      <a:effectLst/>
                      <a:uLnTx/>
                      <a:uFillTx/>
                      <a:cs typeface="+mn-ea"/>
                      <a:sym typeface="+mn-lt"/>
                    </a:rPr>
                    <a:t>摘要</a:t>
                  </a:r>
                  <a:endParaRPr kumimoji="0" lang="zh-CN" altLang="en-US" sz="2025" b="0" i="0" u="none" strike="noStrike" kern="1200" cap="none" spc="0" normalizeH="0" baseline="0" noProof="0" dirty="0">
                    <a:ln>
                      <a:noFill/>
                    </a:ln>
                    <a:solidFill>
                      <a:prstClr val="white"/>
                    </a:solidFill>
                    <a:effectLst/>
                    <a:uLnTx/>
                    <a:uFillTx/>
                    <a:cs typeface="+mn-ea"/>
                    <a:sym typeface="+mn-lt"/>
                  </a:endParaRPr>
                </a:p>
              </p:txBody>
            </p:sp>
          </p:grpSp>
          <p:grpSp>
            <p:nvGrpSpPr>
              <p:cNvPr id="30" name="组合 29"/>
              <p:cNvGrpSpPr/>
              <p:nvPr/>
            </p:nvGrpSpPr>
            <p:grpSpPr>
              <a:xfrm>
                <a:off x="7675" y="2956"/>
                <a:ext cx="1147" cy="1147"/>
                <a:chOff x="4729110" y="1829388"/>
                <a:chExt cx="728363" cy="728363"/>
              </a:xfrm>
            </p:grpSpPr>
            <p:sp>
              <p:nvSpPr>
                <p:cNvPr id="34" name="椭圆 33"/>
                <p:cNvSpPr/>
                <p:nvPr/>
              </p:nvSpPr>
              <p:spPr>
                <a:xfrm>
                  <a:off x="4729110" y="1829388"/>
                  <a:ext cx="728363" cy="7283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white"/>
                    </a:solidFill>
                    <a:effectLst/>
                    <a:uLnTx/>
                    <a:uFillTx/>
                    <a:cs typeface="+mn-ea"/>
                    <a:sym typeface="+mn-lt"/>
                  </a:endParaRPr>
                </a:p>
              </p:txBody>
            </p:sp>
            <p:sp>
              <p:nvSpPr>
                <p:cNvPr id="35" name="TextBox 19"/>
                <p:cNvSpPr txBox="1">
                  <a:spLocks noChangeArrowheads="1"/>
                </p:cNvSpPr>
                <p:nvPr/>
              </p:nvSpPr>
              <p:spPr bwMode="auto">
                <a:xfrm>
                  <a:off x="4761975" y="1981104"/>
                  <a:ext cx="671600" cy="3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5" rIns="69972" bIns="34985"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25" b="0" i="0" u="none" strike="noStrike" kern="1200" cap="none" spc="0" normalizeH="0" baseline="0" noProof="0" dirty="0">
                      <a:ln>
                        <a:noFill/>
                      </a:ln>
                      <a:solidFill>
                        <a:prstClr val="white"/>
                      </a:solidFill>
                      <a:effectLst/>
                      <a:uLnTx/>
                      <a:uFillTx/>
                      <a:cs typeface="+mn-ea"/>
                      <a:sym typeface="+mn-lt"/>
                    </a:rPr>
                    <a:t>结构</a:t>
                  </a:r>
                  <a:endParaRPr kumimoji="0" lang="zh-CN" altLang="en-US" sz="2025" b="0" i="0" u="none" strike="noStrike" kern="1200" cap="none" spc="0" normalizeH="0" baseline="0" noProof="0" dirty="0">
                    <a:ln>
                      <a:noFill/>
                    </a:ln>
                    <a:solidFill>
                      <a:prstClr val="white"/>
                    </a:solidFill>
                    <a:effectLst/>
                    <a:uLnTx/>
                    <a:uFillTx/>
                    <a:cs typeface="+mn-ea"/>
                    <a:sym typeface="+mn-lt"/>
                  </a:endParaRPr>
                </a:p>
              </p:txBody>
            </p:sp>
          </p:grpSp>
          <p:grpSp>
            <p:nvGrpSpPr>
              <p:cNvPr id="6" name="组合 5"/>
              <p:cNvGrpSpPr/>
              <p:nvPr/>
            </p:nvGrpSpPr>
            <p:grpSpPr>
              <a:xfrm>
                <a:off x="11314" y="2956"/>
                <a:ext cx="1147" cy="1147"/>
                <a:chOff x="7040313" y="1829388"/>
                <a:chExt cx="728363" cy="728363"/>
              </a:xfrm>
            </p:grpSpPr>
            <p:sp>
              <p:nvSpPr>
                <p:cNvPr id="32" name="椭圆 31"/>
                <p:cNvSpPr/>
                <p:nvPr/>
              </p:nvSpPr>
              <p:spPr>
                <a:xfrm>
                  <a:off x="7040313" y="1829388"/>
                  <a:ext cx="728363" cy="7283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5" b="0" i="0" u="none" strike="noStrike" kern="1200" cap="none" spc="0" normalizeH="0" baseline="0" noProof="0">
                    <a:ln>
                      <a:noFill/>
                    </a:ln>
                    <a:solidFill>
                      <a:prstClr val="white"/>
                    </a:solidFill>
                    <a:effectLst/>
                    <a:uLnTx/>
                    <a:uFillTx/>
                    <a:cs typeface="+mn-ea"/>
                    <a:sym typeface="+mn-lt"/>
                  </a:endParaRPr>
                </a:p>
              </p:txBody>
            </p:sp>
            <p:sp>
              <p:nvSpPr>
                <p:cNvPr id="33" name="TextBox 19"/>
                <p:cNvSpPr txBox="1">
                  <a:spLocks noChangeArrowheads="1"/>
                </p:cNvSpPr>
                <p:nvPr/>
              </p:nvSpPr>
              <p:spPr bwMode="auto">
                <a:xfrm>
                  <a:off x="7087468" y="1980385"/>
                  <a:ext cx="681126" cy="38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5" rIns="69972" bIns="34985"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25" b="0" i="0" u="none" strike="noStrike" kern="1200" cap="none" spc="0" normalizeH="0" baseline="0" noProof="0" dirty="0">
                      <a:ln>
                        <a:noFill/>
                      </a:ln>
                      <a:solidFill>
                        <a:prstClr val="white"/>
                      </a:solidFill>
                      <a:effectLst/>
                      <a:uLnTx/>
                      <a:uFillTx/>
                      <a:cs typeface="+mn-ea"/>
                      <a:sym typeface="+mn-lt"/>
                    </a:rPr>
                    <a:t>格式</a:t>
                  </a:r>
                  <a:endParaRPr kumimoji="0" lang="zh-CN" altLang="en-US" sz="2025" b="0" i="0" u="none" strike="noStrike" kern="1200" cap="none" spc="0" normalizeH="0" baseline="0" noProof="0" dirty="0">
                    <a:ln>
                      <a:noFill/>
                    </a:ln>
                    <a:solidFill>
                      <a:prstClr val="white"/>
                    </a:solidFill>
                    <a:effectLst/>
                    <a:uLnTx/>
                    <a:uFillTx/>
                    <a:cs typeface="+mn-ea"/>
                    <a:sym typeface="+mn-lt"/>
                  </a:endParaRPr>
                </a:p>
              </p:txBody>
            </p:sp>
          </p:grpSp>
        </p:grpSp>
      </p:grpSp>
      <p:pic>
        <p:nvPicPr>
          <p:cNvPr id="8" name="图片 7" descr="微信图片_20200226153904"/>
          <p:cNvPicPr>
            <a:picLocks noChangeAspect="1"/>
          </p:cNvPicPr>
          <p:nvPr/>
        </p:nvPicPr>
        <p:blipFill>
          <a:blip r:embed="rId2"/>
          <a:stretch>
            <a:fillRect/>
          </a:stretch>
        </p:blipFill>
        <p:spPr>
          <a:xfrm>
            <a:off x="10226675" y="321945"/>
            <a:ext cx="1567815" cy="534670"/>
          </a:xfrm>
          <a:prstGeom prst="rect">
            <a:avLst/>
          </a:prstGeom>
        </p:spPr>
      </p:pic>
      <p:pic>
        <p:nvPicPr>
          <p:cNvPr id="2" name="图片 1"/>
          <p:cNvPicPr>
            <a:picLocks noChangeAspect="1"/>
          </p:cNvPicPr>
          <p:nvPr/>
        </p:nvPicPr>
        <p:blipFill>
          <a:blip r:embed="rId3"/>
          <a:stretch>
            <a:fillRect/>
          </a:stretch>
        </p:blipFill>
        <p:spPr>
          <a:xfrm>
            <a:off x="6837045" y="701040"/>
            <a:ext cx="3076575" cy="3000375"/>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3370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6</a:t>
            </a:r>
            <a:r>
              <a:rPr lang="zh-CN" altLang="en-US" sz="2400" b="1" spc="100" dirty="0">
                <a:solidFill>
                  <a:schemeClr val="accent1"/>
                </a:solidFill>
                <a:latin typeface="微软雅黑" panose="020B0503020204020204" charset="-122"/>
                <a:ea typeface="微软雅黑" panose="020B0503020204020204" charset="-122"/>
              </a:rPr>
              <a:t>、论文投稿</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期刊导航</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567055" y="1018540"/>
            <a:ext cx="11058525" cy="5495925"/>
          </a:xfrm>
          <a:prstGeom prst="rect">
            <a:avLst/>
          </a:prstGeom>
        </p:spPr>
      </p:pic>
      <p:pic>
        <p:nvPicPr>
          <p:cNvPr id="10" name="图片 9"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33705"/>
            <a:ext cx="6653530" cy="460375"/>
          </a:xfrm>
          <a:prstGeom prst="rect">
            <a:avLst/>
          </a:prstGeom>
          <a:noFill/>
        </p:spPr>
        <p:txBody>
          <a:bodyPr wrap="square" rtlCol="0">
            <a:spAutoFit/>
          </a:bodyPr>
          <a:p>
            <a:r>
              <a:rPr lang="en-US" altLang="zh-CN" sz="2400" b="1" spc="100" dirty="0">
                <a:solidFill>
                  <a:schemeClr val="accent1"/>
                </a:solidFill>
                <a:latin typeface="微软雅黑" panose="020B0503020204020204" charset="-122"/>
                <a:ea typeface="微软雅黑" panose="020B0503020204020204" charset="-122"/>
              </a:rPr>
              <a:t>6</a:t>
            </a:r>
            <a:r>
              <a:rPr lang="zh-CN" altLang="en-US" sz="2400" b="1" spc="100" dirty="0">
                <a:solidFill>
                  <a:schemeClr val="accent1"/>
                </a:solidFill>
                <a:latin typeface="微软雅黑" panose="020B0503020204020204" charset="-122"/>
                <a:ea typeface="微软雅黑" panose="020B0503020204020204" charset="-122"/>
              </a:rPr>
              <a:t>、论文投稿</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期刊导航</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773430" y="1035050"/>
            <a:ext cx="9518650" cy="4273550"/>
          </a:xfrm>
          <a:prstGeom prst="rect">
            <a:avLst/>
          </a:prstGeom>
        </p:spPr>
      </p:pic>
      <p:pic>
        <p:nvPicPr>
          <p:cNvPr id="4" name="图片 3"/>
          <p:cNvPicPr>
            <a:picLocks noChangeAspect="1"/>
          </p:cNvPicPr>
          <p:nvPr/>
        </p:nvPicPr>
        <p:blipFill>
          <a:blip r:embed="rId2"/>
          <a:stretch>
            <a:fillRect/>
          </a:stretch>
        </p:blipFill>
        <p:spPr>
          <a:xfrm>
            <a:off x="1077595" y="1309370"/>
            <a:ext cx="10036810" cy="4495165"/>
          </a:xfrm>
          <a:prstGeom prst="rect">
            <a:avLst/>
          </a:prstGeom>
        </p:spPr>
      </p:pic>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3370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6</a:t>
            </a:r>
            <a:r>
              <a:rPr lang="zh-CN" altLang="en-US" sz="2400" b="1" spc="100" dirty="0">
                <a:solidFill>
                  <a:schemeClr val="accent1"/>
                </a:solidFill>
                <a:latin typeface="微软雅黑" panose="020B0503020204020204" charset="-122"/>
                <a:ea typeface="微软雅黑" panose="020B0503020204020204" charset="-122"/>
              </a:rPr>
              <a:t>、论文投稿</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期刊导航</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1508125" y="1300480"/>
            <a:ext cx="2095500" cy="4257675"/>
          </a:xfrm>
          <a:prstGeom prst="rect">
            <a:avLst/>
          </a:prstGeom>
        </p:spPr>
      </p:pic>
      <p:pic>
        <p:nvPicPr>
          <p:cNvPr id="4" name="图片 3"/>
          <p:cNvPicPr>
            <a:picLocks noChangeAspect="1"/>
          </p:cNvPicPr>
          <p:nvPr/>
        </p:nvPicPr>
        <p:blipFill>
          <a:blip r:embed="rId2"/>
          <a:stretch>
            <a:fillRect/>
          </a:stretch>
        </p:blipFill>
        <p:spPr>
          <a:xfrm>
            <a:off x="3603625" y="1188085"/>
            <a:ext cx="8458200" cy="5467350"/>
          </a:xfrm>
          <a:prstGeom prst="rect">
            <a:avLst/>
          </a:prstGeom>
        </p:spPr>
      </p:pic>
      <p:sp>
        <p:nvSpPr>
          <p:cNvPr id="5" name="文本框 4"/>
          <p:cNvSpPr txBox="1"/>
          <p:nvPr/>
        </p:nvSpPr>
        <p:spPr>
          <a:xfrm>
            <a:off x="480060" y="2366010"/>
            <a:ext cx="1189990" cy="645160"/>
          </a:xfrm>
          <a:prstGeom prst="rect">
            <a:avLst/>
          </a:prstGeom>
          <a:noFill/>
        </p:spPr>
        <p:txBody>
          <a:bodyPr wrap="square" rtlCol="0">
            <a:spAutoFit/>
          </a:bodyPr>
          <a:p>
            <a:r>
              <a:rPr lang="zh-CN" altLang="en-US"/>
              <a:t>关注</a:t>
            </a:r>
            <a:endParaRPr lang="zh-CN" altLang="en-US"/>
          </a:p>
          <a:p>
            <a:r>
              <a:rPr lang="zh-CN" altLang="en-US"/>
              <a:t>核心期刊</a:t>
            </a:r>
            <a:endParaRPr lang="zh-CN" altLang="en-US"/>
          </a:p>
        </p:txBody>
      </p:sp>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文本框 30"/>
          <p:cNvSpPr txBox="1"/>
          <p:nvPr/>
        </p:nvSpPr>
        <p:spPr>
          <a:xfrm>
            <a:off x="1021715" y="43370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6</a:t>
            </a:r>
            <a:r>
              <a:rPr lang="zh-CN" altLang="en-US" sz="2400" b="1" spc="100" dirty="0">
                <a:solidFill>
                  <a:schemeClr val="accent1"/>
                </a:solidFill>
                <a:latin typeface="微软雅黑" panose="020B0503020204020204" charset="-122"/>
                <a:ea typeface="微软雅黑" panose="020B0503020204020204" charset="-122"/>
              </a:rPr>
              <a:t>、论文投稿</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期刊导航</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1276350" y="1226185"/>
            <a:ext cx="7708900" cy="5017135"/>
          </a:xfrm>
          <a:prstGeom prst="rect">
            <a:avLst/>
          </a:prstGeom>
        </p:spPr>
      </p:pic>
      <p:pic>
        <p:nvPicPr>
          <p:cNvPr id="4" name="图片 3"/>
          <p:cNvPicPr>
            <a:picLocks noChangeAspect="1"/>
          </p:cNvPicPr>
          <p:nvPr/>
        </p:nvPicPr>
        <p:blipFill>
          <a:blip r:embed="rId2"/>
          <a:stretch>
            <a:fillRect/>
          </a:stretch>
        </p:blipFill>
        <p:spPr>
          <a:xfrm>
            <a:off x="3548380" y="1226185"/>
            <a:ext cx="7701280" cy="5208905"/>
          </a:xfrm>
          <a:prstGeom prst="rect">
            <a:avLst/>
          </a:prstGeom>
        </p:spPr>
      </p:pic>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椭圆 3"/>
          <p:cNvSpPr/>
          <p:nvPr/>
        </p:nvSpPr>
        <p:spPr>
          <a:xfrm>
            <a:off x="3558540" y="2494280"/>
            <a:ext cx="1393190" cy="1282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923030" y="2843530"/>
            <a:ext cx="1028700" cy="583565"/>
          </a:xfrm>
          <a:prstGeom prst="rect">
            <a:avLst/>
          </a:prstGeom>
          <a:noFill/>
        </p:spPr>
        <p:txBody>
          <a:bodyPr wrap="square" rtlCol="0">
            <a:spAutoFit/>
          </a:bodyPr>
          <a:p>
            <a:r>
              <a:rPr lang="en-US" altLang="zh-CN" sz="3200" i="1">
                <a:solidFill>
                  <a:schemeClr val="bg1"/>
                </a:solidFill>
              </a:rPr>
              <a:t>03</a:t>
            </a:r>
            <a:endParaRPr lang="en-US" altLang="zh-CN" sz="3200" i="1">
              <a:solidFill>
                <a:schemeClr val="bg1"/>
              </a:solidFill>
            </a:endParaRPr>
          </a:p>
        </p:txBody>
      </p:sp>
      <p:sp>
        <p:nvSpPr>
          <p:cNvPr id="6" name="文本框 5"/>
          <p:cNvSpPr txBox="1"/>
          <p:nvPr/>
        </p:nvSpPr>
        <p:spPr>
          <a:xfrm>
            <a:off x="5452110" y="2843530"/>
            <a:ext cx="3831590" cy="583565"/>
          </a:xfrm>
          <a:prstGeom prst="rect">
            <a:avLst/>
          </a:prstGeom>
          <a:noFill/>
        </p:spPr>
        <p:txBody>
          <a:bodyPr wrap="square" rtlCol="0">
            <a:spAutoFit/>
          </a:bodyPr>
          <a:p>
            <a:r>
              <a:rPr lang="zh-CN" altLang="en-US" sz="3200">
                <a:solidFill>
                  <a:schemeClr val="accent1"/>
                </a:solidFill>
              </a:rPr>
              <a:t>知网实用小工具</a:t>
            </a:r>
            <a:endParaRPr lang="zh-CN" altLang="en-US" sz="3200">
              <a:solidFill>
                <a:schemeClr val="accent1"/>
              </a:solidFill>
            </a:endParaRPr>
          </a:p>
        </p:txBody>
      </p:sp>
      <p:pic>
        <p:nvPicPr>
          <p:cNvPr id="10" name="图片 9" descr="微信图片_20200226153904"/>
          <p:cNvPicPr>
            <a:picLocks noChangeAspect="1"/>
          </p:cNvPicPr>
          <p:nvPr/>
        </p:nvPicPr>
        <p:blipFill>
          <a:blip r:embed="rId1"/>
          <a:stretch>
            <a:fillRect/>
          </a:stretch>
        </p:blipFill>
        <p:spPr>
          <a:xfrm>
            <a:off x="10226675" y="321945"/>
            <a:ext cx="1567815" cy="534670"/>
          </a:xfrm>
          <a:prstGeom prst="rect">
            <a:avLst/>
          </a:prstGeom>
        </p:spPr>
      </p:pic>
    </p:spTree>
    <p:custDataLst>
      <p:tags r:id="rId2"/>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3707040" y="225720"/>
            <a:ext cx="505779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latin typeface="宋体" panose="02010600030101010101" pitchFamily="2" charset="-122"/>
              </a:rPr>
              <a:t>■</a:t>
            </a:r>
            <a:r>
              <a:rPr lang="zh-CN" altLang="zh-CN" sz="2000" dirty="0"/>
              <a:t>总库中</a:t>
            </a:r>
            <a:r>
              <a:rPr lang="zh-CN" altLang="zh-CN" sz="2000" dirty="0" smtClean="0"/>
              <a:t>外文资源</a:t>
            </a:r>
            <a:r>
              <a:rPr lang="zh-CN" altLang="zh-CN" sz="2000" dirty="0"/>
              <a:t>类型及出版</a:t>
            </a:r>
            <a:r>
              <a:rPr lang="zh-CN" altLang="zh-CN" sz="2000" dirty="0" smtClean="0"/>
              <a:t>情况</a:t>
            </a:r>
            <a:r>
              <a:rPr lang="zh-CN" altLang="en-US" sz="2000" dirty="0" smtClean="0"/>
              <a:t>（部分）</a:t>
            </a:r>
            <a:endParaRPr lang="zh-CN" altLang="en-US" sz="2000" b="1" dirty="0">
              <a:latin typeface="宋体" panose="02010600030101010101" pitchFamily="2" charset="-122"/>
            </a:endParaRPr>
          </a:p>
        </p:txBody>
      </p:sp>
      <p:graphicFrame>
        <p:nvGraphicFramePr>
          <p:cNvPr id="2" name="表格 1"/>
          <p:cNvGraphicFramePr>
            <a:graphicFrameLocks noGrp="1"/>
          </p:cNvGraphicFramePr>
          <p:nvPr>
            <p:custDataLst>
              <p:tags r:id="rId1"/>
            </p:custDataLst>
          </p:nvPr>
        </p:nvGraphicFramePr>
        <p:xfrm>
          <a:off x="701351" y="764704"/>
          <a:ext cx="10823767" cy="5951220"/>
        </p:xfrm>
        <a:graphic>
          <a:graphicData uri="http://schemas.openxmlformats.org/drawingml/2006/table">
            <a:tbl>
              <a:tblPr firstRow="1" firstCol="1" bandRow="1">
                <a:tableStyleId>{5C22544A-7EE6-4342-B048-85BDC9FD1C3A}</a:tableStyleId>
              </a:tblPr>
              <a:tblGrid>
                <a:gridCol w="797806"/>
                <a:gridCol w="803404"/>
                <a:gridCol w="955804"/>
                <a:gridCol w="803404"/>
                <a:gridCol w="955804"/>
                <a:gridCol w="879604"/>
                <a:gridCol w="803404"/>
                <a:gridCol w="4824537"/>
              </a:tblGrid>
              <a:tr h="288032">
                <a:tc rowSpan="2">
                  <a:txBody>
                    <a:bodyPr/>
                    <a:lstStyle/>
                    <a:p>
                      <a:pPr algn="ctr">
                        <a:spcAft>
                          <a:spcPts val="0"/>
                        </a:spcAft>
                      </a:pPr>
                      <a:r>
                        <a:rPr lang="zh-CN" sz="1200" kern="100" dirty="0">
                          <a:effectLst/>
                          <a:latin typeface="宋体" panose="02010600030101010101" pitchFamily="2" charset="-122"/>
                          <a:ea typeface="宋体" panose="02010600030101010101" pitchFamily="2" charset="-122"/>
                        </a:rPr>
                        <a:t>资源类型</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gridSpan="3">
                  <a:txBody>
                    <a:bodyPr/>
                    <a:lstStyle/>
                    <a:p>
                      <a:pPr algn="ctr">
                        <a:spcAft>
                          <a:spcPts val="0"/>
                        </a:spcAft>
                      </a:pPr>
                      <a:r>
                        <a:rPr lang="zh-CN" sz="1200" kern="100" dirty="0">
                          <a:effectLst/>
                          <a:latin typeface="宋体" panose="02010600030101010101" pitchFamily="2" charset="-122"/>
                          <a:ea typeface="宋体" panose="02010600030101010101" pitchFamily="2" charset="-122"/>
                        </a:rPr>
                        <a:t>国内全文</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hMerge="1">
                  <a:tcPr/>
                </a:tc>
                <a:tc hMerge="1">
                  <a:tcPr/>
                </a:tc>
                <a:tc gridSpan="3">
                  <a:txBody>
                    <a:bodyPr/>
                    <a:lstStyle/>
                    <a:p>
                      <a:pPr algn="ctr">
                        <a:spcAft>
                          <a:spcPts val="0"/>
                        </a:spcAft>
                      </a:pPr>
                      <a:r>
                        <a:rPr lang="zh-CN" sz="1200" kern="100">
                          <a:effectLst/>
                          <a:latin typeface="宋体" panose="02010600030101010101" pitchFamily="2" charset="-122"/>
                          <a:ea typeface="宋体" panose="02010600030101010101" pitchFamily="2" charset="-122"/>
                        </a:rPr>
                        <a:t>国际 题录</a:t>
                      </a:r>
                      <a:r>
                        <a:rPr lang="en-US" sz="1200" kern="100">
                          <a:effectLst/>
                          <a:latin typeface="宋体" panose="02010600030101010101" pitchFamily="2" charset="-122"/>
                          <a:ea typeface="宋体" panose="02010600030101010101" pitchFamily="2" charset="-122"/>
                        </a:rPr>
                        <a:t>/</a:t>
                      </a:r>
                      <a:r>
                        <a:rPr lang="zh-CN" sz="1200" kern="100">
                          <a:effectLst/>
                          <a:latin typeface="宋体" panose="02010600030101010101" pitchFamily="2" charset="-122"/>
                          <a:ea typeface="宋体" panose="02010600030101010101" pitchFamily="2" charset="-122"/>
                        </a:rPr>
                        <a:t>全文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hMerge="1">
                  <a:tcPr/>
                </a:tc>
                <a:tc hMerge="1">
                  <a:tcPr/>
                </a:tc>
                <a:tc rowSpan="2">
                  <a:txBody>
                    <a:bodyPr/>
                    <a:lstStyle/>
                    <a:p>
                      <a:pPr algn="ctr">
                        <a:spcAft>
                          <a:spcPts val="0"/>
                        </a:spcAft>
                      </a:pPr>
                      <a:r>
                        <a:rPr lang="en-US" sz="1200" kern="100" dirty="0">
                          <a:effectLst/>
                          <a:latin typeface="宋体" panose="02010600030101010101" pitchFamily="2" charset="-122"/>
                          <a:ea typeface="宋体" panose="02010600030101010101" pitchFamily="2" charset="-122"/>
                        </a:rPr>
                        <a:t> </a:t>
                      </a:r>
                      <a:endParaRPr lang="zh-CN" sz="1200" kern="100" dirty="0">
                        <a:effectLst/>
                        <a:latin typeface="宋体" panose="02010600030101010101" pitchFamily="2" charset="-122"/>
                        <a:ea typeface="宋体" panose="02010600030101010101" pitchFamily="2" charset="-122"/>
                      </a:endParaRPr>
                    </a:p>
                    <a:p>
                      <a:pPr algn="ctr">
                        <a:spcAft>
                          <a:spcPts val="0"/>
                        </a:spcAft>
                      </a:pPr>
                      <a:r>
                        <a:rPr lang="zh-CN" sz="1200" kern="100" dirty="0">
                          <a:effectLst/>
                          <a:latin typeface="宋体" panose="02010600030101010101" pitchFamily="2" charset="-122"/>
                          <a:ea typeface="宋体" panose="02010600030101010101" pitchFamily="2" charset="-122"/>
                        </a:rPr>
                        <a:t>资源描述</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280453">
                <a:tc vMerge="1">
                  <a:tcPr/>
                </a:tc>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出版来源</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文献量</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CN" sz="1200" kern="100">
                          <a:effectLst/>
                          <a:latin typeface="宋体" panose="02010600030101010101" pitchFamily="2" charset="-122"/>
                          <a:ea typeface="宋体" panose="02010600030101010101" pitchFamily="2" charset="-122"/>
                        </a:rPr>
                        <a:t>回溯时间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CN" sz="1200" kern="100">
                          <a:effectLst/>
                          <a:latin typeface="宋体" panose="02010600030101010101" pitchFamily="2" charset="-122"/>
                          <a:ea typeface="宋体" panose="02010600030101010101" pitchFamily="2" charset="-122"/>
                        </a:rPr>
                        <a:t>出版来源</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CN" sz="1200" kern="100">
                          <a:effectLst/>
                          <a:latin typeface="宋体" panose="02010600030101010101" pitchFamily="2" charset="-122"/>
                          <a:ea typeface="宋体" panose="02010600030101010101" pitchFamily="2" charset="-122"/>
                        </a:rPr>
                        <a:t>文献量</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回溯时间</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vMerge="1">
                  <a:tcPr/>
                </a:tc>
              </a:tr>
              <a:tr h="701131">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学术期刊</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8800</a:t>
                      </a:r>
                      <a:r>
                        <a:rPr lang="zh-CN" altLang="en-US" sz="1200" kern="100" dirty="0">
                          <a:effectLst/>
                          <a:latin typeface="宋体" panose="02010600030101010101" pitchFamily="2" charset="-122"/>
                          <a:ea typeface="宋体" panose="02010600030101010101" pitchFamily="2" charset="-122"/>
                        </a:rPr>
                        <a:t>余</a:t>
                      </a:r>
                      <a:r>
                        <a:rPr lang="zh-CN" sz="1200" kern="100" dirty="0">
                          <a:effectLst/>
                          <a:latin typeface="宋体" panose="02010600030101010101" pitchFamily="2" charset="-122"/>
                          <a:ea typeface="宋体" panose="02010600030101010101" pitchFamily="2" charset="-122"/>
                        </a:rPr>
                        <a:t>种</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5610</a:t>
                      </a:r>
                      <a:r>
                        <a:rPr lang="zh-CN" altLang="en-US" sz="1200" kern="100">
                          <a:effectLst/>
                          <a:latin typeface="宋体" panose="02010600030101010101" pitchFamily="2" charset="-122"/>
                          <a:ea typeface="宋体" panose="02010600030101010101" pitchFamily="2" charset="-122"/>
                        </a:rPr>
                        <a:t>余</a:t>
                      </a:r>
                      <a:r>
                        <a:rPr lang="zh-CN" sz="1200" kern="100">
                          <a:effectLst/>
                          <a:latin typeface="宋体" panose="02010600030101010101" pitchFamily="2" charset="-122"/>
                          <a:ea typeface="宋体" panose="02010600030101010101" pitchFamily="2" charset="-122"/>
                        </a:rPr>
                        <a:t>万篇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1915</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5.74</a:t>
                      </a:r>
                      <a:r>
                        <a:rPr lang="zh-CN" sz="1200" kern="100" dirty="0">
                          <a:effectLst/>
                          <a:latin typeface="宋体" panose="02010600030101010101" pitchFamily="2" charset="-122"/>
                          <a:ea typeface="宋体" panose="02010600030101010101" pitchFamily="2" charset="-122"/>
                        </a:rPr>
                        <a:t>万余种</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1.57</a:t>
                      </a:r>
                      <a:r>
                        <a:rPr lang="zh-CN" sz="1200" kern="100">
                          <a:effectLst/>
                          <a:latin typeface="宋体" panose="02010600030101010101" pitchFamily="2" charset="-122"/>
                          <a:ea typeface="宋体" panose="02010600030101010101" pitchFamily="2" charset="-122"/>
                        </a:rPr>
                        <a:t>亿篇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1665</a:t>
                      </a:r>
                      <a:r>
                        <a:rPr lang="zh-CN" sz="1200" kern="100" dirty="0">
                          <a:effectLst/>
                          <a:latin typeface="宋体" panose="02010600030101010101" pitchFamily="2" charset="-122"/>
                          <a:ea typeface="宋体" panose="02010600030101010101" pitchFamily="2" charset="-122"/>
                        </a:rPr>
                        <a:t>年</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中国学术期刊涵盖核心期刊</a:t>
                      </a:r>
                      <a:r>
                        <a:rPr lang="en-US" sz="1200" kern="100" dirty="0">
                          <a:effectLst/>
                          <a:latin typeface="宋体" panose="02010600030101010101" pitchFamily="2" charset="-122"/>
                          <a:ea typeface="宋体" panose="02010600030101010101" pitchFamily="2" charset="-122"/>
                        </a:rPr>
                        <a:t>1956</a:t>
                      </a:r>
                      <a:r>
                        <a:rPr lang="zh-CN" sz="1200" kern="100" dirty="0">
                          <a:effectLst/>
                          <a:latin typeface="宋体" panose="02010600030101010101" pitchFamily="2" charset="-122"/>
                          <a:ea typeface="宋体" panose="02010600030101010101" pitchFamily="2" charset="-122"/>
                        </a:rPr>
                        <a:t>种；专有授权期刊</a:t>
                      </a:r>
                      <a:r>
                        <a:rPr lang="en-US" sz="1200" kern="100" dirty="0">
                          <a:effectLst/>
                          <a:latin typeface="宋体" panose="02010600030101010101" pitchFamily="2" charset="-122"/>
                          <a:ea typeface="宋体" panose="02010600030101010101" pitchFamily="2" charset="-122"/>
                        </a:rPr>
                        <a:t>1426</a:t>
                      </a:r>
                      <a:r>
                        <a:rPr lang="zh-CN" sz="1200" kern="100" dirty="0">
                          <a:effectLst/>
                          <a:latin typeface="宋体" panose="02010600030101010101" pitchFamily="2" charset="-122"/>
                          <a:ea typeface="宋体" panose="02010600030101010101" pitchFamily="2" charset="-122"/>
                        </a:rPr>
                        <a:t>种，占数字出版期刊总量的</a:t>
                      </a:r>
                      <a:r>
                        <a:rPr lang="en-US" sz="1200" kern="100" dirty="0">
                          <a:effectLst/>
                          <a:latin typeface="宋体" panose="02010600030101010101" pitchFamily="2" charset="-122"/>
                          <a:ea typeface="宋体" panose="02010600030101010101" pitchFamily="2" charset="-122"/>
                        </a:rPr>
                        <a:t>20%</a:t>
                      </a:r>
                      <a:r>
                        <a:rPr lang="zh-CN" sz="1200" kern="100" dirty="0">
                          <a:effectLst/>
                          <a:latin typeface="宋体" panose="02010600030101010101" pitchFamily="2" charset="-122"/>
                          <a:ea typeface="宋体" panose="02010600030101010101" pitchFamily="2" charset="-122"/>
                        </a:rPr>
                        <a:t>，其中核心期刊</a:t>
                      </a:r>
                      <a:r>
                        <a:rPr lang="en-US" sz="1200" kern="100" dirty="0">
                          <a:effectLst/>
                          <a:latin typeface="宋体" panose="02010600030101010101" pitchFamily="2" charset="-122"/>
                          <a:ea typeface="宋体" panose="02010600030101010101" pitchFamily="2" charset="-122"/>
                        </a:rPr>
                        <a:t>907</a:t>
                      </a:r>
                      <a:r>
                        <a:rPr lang="zh-CN" sz="1200" kern="100" dirty="0">
                          <a:effectLst/>
                          <a:latin typeface="宋体" panose="02010600030101010101" pitchFamily="2" charset="-122"/>
                          <a:ea typeface="宋体" panose="02010600030101010101" pitchFamily="2" charset="-122"/>
                        </a:rPr>
                        <a:t>种，占专有授权期刊总量的</a:t>
                      </a:r>
                      <a:r>
                        <a:rPr lang="en-US" sz="1200" kern="100" dirty="0">
                          <a:effectLst/>
                          <a:latin typeface="宋体" panose="02010600030101010101" pitchFamily="2" charset="-122"/>
                          <a:ea typeface="宋体" panose="02010600030101010101" pitchFamily="2" charset="-122"/>
                        </a:rPr>
                        <a:t>64%</a:t>
                      </a:r>
                      <a:r>
                        <a:rPr lang="zh-CN" sz="1200" kern="100" dirty="0">
                          <a:effectLst/>
                          <a:latin typeface="宋体" panose="02010600030101010101" pitchFamily="2" charset="-122"/>
                          <a:ea typeface="宋体" panose="02010600030101010101" pitchFamily="2" charset="-122"/>
                        </a:rPr>
                        <a:t>。海外学术期刊包括外文期刊</a:t>
                      </a:r>
                      <a:r>
                        <a:rPr lang="en-US" sz="1200" kern="100" dirty="0">
                          <a:effectLst/>
                          <a:latin typeface="宋体" panose="02010600030101010101" pitchFamily="2" charset="-122"/>
                          <a:ea typeface="宋体" panose="02010600030101010101" pitchFamily="2" charset="-122"/>
                        </a:rPr>
                        <a:t>5.74</a:t>
                      </a:r>
                      <a:r>
                        <a:rPr lang="zh-CN" sz="1200" kern="100" dirty="0">
                          <a:effectLst/>
                          <a:latin typeface="宋体" panose="02010600030101010101" pitchFamily="2" charset="-122"/>
                          <a:ea typeface="宋体" panose="02010600030101010101" pitchFamily="2" charset="-122"/>
                        </a:rPr>
                        <a:t>万余种，内容涵盖理、工、农、医、人文、社会科学以及经管等各个学科领域。</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841357">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博士</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465</a:t>
                      </a:r>
                      <a:r>
                        <a:rPr lang="zh-CN" sz="1200" kern="100" dirty="0">
                          <a:effectLst/>
                          <a:latin typeface="宋体" panose="02010600030101010101" pitchFamily="2" charset="-122"/>
                          <a:ea typeface="宋体" panose="02010600030101010101" pitchFamily="2" charset="-122"/>
                        </a:rPr>
                        <a:t>家</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414730</a:t>
                      </a:r>
                      <a:r>
                        <a:rPr lang="zh-CN" sz="1200" kern="100">
                          <a:effectLst/>
                          <a:latin typeface="宋体" panose="02010600030101010101" pitchFamily="2" charset="-122"/>
                          <a:ea typeface="宋体" panose="02010600030101010101" pitchFamily="2" charset="-122"/>
                        </a:rPr>
                        <a:t>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1984</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solidFill>
                            <a:srgbClr val="C00000"/>
                          </a:solidFill>
                          <a:effectLst/>
                          <a:latin typeface="宋体" panose="02010600030101010101" pitchFamily="2" charset="-122"/>
                          <a:ea typeface="宋体" panose="02010600030101010101" pitchFamily="2" charset="-122"/>
                        </a:rPr>
                        <a:t>供稿单位占全国博士培养单位的</a:t>
                      </a:r>
                      <a:r>
                        <a:rPr lang="en-US" sz="1200" kern="100" dirty="0">
                          <a:solidFill>
                            <a:srgbClr val="C00000"/>
                          </a:solidFill>
                          <a:effectLst/>
                          <a:latin typeface="宋体" panose="02010600030101010101" pitchFamily="2" charset="-122"/>
                          <a:ea typeface="宋体" panose="02010600030101010101" pitchFamily="2" charset="-122"/>
                        </a:rPr>
                        <a:t>99</a:t>
                      </a:r>
                      <a:r>
                        <a:rPr lang="zh-CN" sz="1200" kern="100" dirty="0">
                          <a:solidFill>
                            <a:srgbClr val="C00000"/>
                          </a:solidFill>
                          <a:effectLst/>
                          <a:latin typeface="宋体" panose="02010600030101010101" pitchFamily="2" charset="-122"/>
                          <a:ea typeface="宋体" panose="02010600030101010101" pitchFamily="2" charset="-122"/>
                        </a:rPr>
                        <a:t>％。</a:t>
                      </a:r>
                      <a:r>
                        <a:rPr lang="zh-CN" sz="1200" kern="100" dirty="0">
                          <a:effectLst/>
                          <a:latin typeface="宋体" panose="02010600030101010101" pitchFamily="2" charset="-122"/>
                          <a:ea typeface="宋体" panose="02010600030101010101" pitchFamily="2" charset="-122"/>
                        </a:rPr>
                        <a:t>其中，</a:t>
                      </a:r>
                      <a:r>
                        <a:rPr lang="en-US" sz="1200" kern="100" dirty="0">
                          <a:effectLst/>
                          <a:latin typeface="宋体" panose="02010600030101010101" pitchFamily="2" charset="-122"/>
                          <a:ea typeface="宋体" panose="02010600030101010101" pitchFamily="2" charset="-122"/>
                        </a:rPr>
                        <a:t>39%</a:t>
                      </a:r>
                      <a:r>
                        <a:rPr lang="zh-CN" sz="1200" kern="100" dirty="0">
                          <a:effectLst/>
                          <a:latin typeface="宋体" panose="02010600030101010101" pitchFamily="2" charset="-122"/>
                          <a:ea typeface="宋体" panose="02010600030101010101" pitchFamily="2" charset="-122"/>
                        </a:rPr>
                        <a:t>的单位专有授权“中国知网”出版，计</a:t>
                      </a:r>
                      <a:r>
                        <a:rPr lang="en-US" sz="1200" kern="100" dirty="0">
                          <a:effectLst/>
                          <a:latin typeface="宋体" panose="02010600030101010101" pitchFamily="2" charset="-122"/>
                          <a:ea typeface="宋体" panose="02010600030101010101" pitchFamily="2" charset="-122"/>
                        </a:rPr>
                        <a:t>151</a:t>
                      </a:r>
                      <a:r>
                        <a:rPr lang="zh-CN" sz="1200" kern="100" dirty="0">
                          <a:effectLst/>
                          <a:latin typeface="宋体" panose="02010600030101010101" pitchFamily="2" charset="-122"/>
                          <a:ea typeface="宋体" panose="02010600030101010101" pitchFamily="2" charset="-122"/>
                        </a:rPr>
                        <a:t>家，其中包括</a:t>
                      </a:r>
                      <a:r>
                        <a:rPr lang="en-US" sz="1200" kern="100" dirty="0">
                          <a:effectLst/>
                          <a:latin typeface="宋体" panose="02010600030101010101" pitchFamily="2" charset="-122"/>
                          <a:ea typeface="宋体" panose="02010600030101010101" pitchFamily="2" charset="-122"/>
                        </a:rPr>
                        <a:t>31%</a:t>
                      </a:r>
                      <a:r>
                        <a:rPr lang="zh-CN" sz="1200" kern="100" dirty="0">
                          <a:effectLst/>
                          <a:latin typeface="宋体" panose="02010600030101010101" pitchFamily="2" charset="-122"/>
                          <a:ea typeface="宋体" panose="02010600030101010101" pitchFamily="2" charset="-122"/>
                        </a:rPr>
                        <a:t>的“</a:t>
                      </a:r>
                      <a:r>
                        <a:rPr lang="en-US" sz="1200" kern="100" dirty="0">
                          <a:effectLst/>
                          <a:latin typeface="宋体" panose="02010600030101010101" pitchFamily="2" charset="-122"/>
                          <a:ea typeface="宋体" panose="02010600030101010101" pitchFamily="2" charset="-122"/>
                        </a:rPr>
                        <a:t>985</a:t>
                      </a:r>
                      <a:r>
                        <a:rPr lang="zh-CN" sz="1200" kern="100" dirty="0">
                          <a:effectLst/>
                          <a:latin typeface="宋体" panose="02010600030101010101" pitchFamily="2" charset="-122"/>
                          <a:ea typeface="宋体" panose="02010600030101010101" pitchFamily="2" charset="-122"/>
                        </a:rPr>
                        <a:t>工程”院校，计</a:t>
                      </a:r>
                      <a:r>
                        <a:rPr lang="en-US" sz="1200" kern="100" dirty="0">
                          <a:effectLst/>
                          <a:latin typeface="宋体" panose="02010600030101010101" pitchFamily="2" charset="-122"/>
                          <a:ea typeface="宋体" panose="02010600030101010101" pitchFamily="2" charset="-122"/>
                        </a:rPr>
                        <a:t>12</a:t>
                      </a:r>
                      <a:r>
                        <a:rPr lang="zh-CN" sz="1200" kern="100" dirty="0">
                          <a:effectLst/>
                          <a:latin typeface="宋体" panose="02010600030101010101" pitchFamily="2" charset="-122"/>
                          <a:ea typeface="宋体" panose="02010600030101010101" pitchFamily="2" charset="-122"/>
                        </a:rPr>
                        <a:t>家；</a:t>
                      </a:r>
                      <a:r>
                        <a:rPr lang="en-US" sz="1200" kern="100" dirty="0">
                          <a:effectLst/>
                          <a:latin typeface="宋体" panose="02010600030101010101" pitchFamily="2" charset="-122"/>
                          <a:ea typeface="宋体" panose="02010600030101010101" pitchFamily="2" charset="-122"/>
                        </a:rPr>
                        <a:t>33%</a:t>
                      </a:r>
                      <a:r>
                        <a:rPr lang="zh-CN" sz="1200" kern="100" dirty="0">
                          <a:effectLst/>
                          <a:latin typeface="宋体" panose="02010600030101010101" pitchFamily="2" charset="-122"/>
                          <a:ea typeface="宋体" panose="02010600030101010101" pitchFamily="2" charset="-122"/>
                        </a:rPr>
                        <a:t>的“</a:t>
                      </a:r>
                      <a:r>
                        <a:rPr lang="en-US" sz="1200" kern="100" dirty="0">
                          <a:effectLst/>
                          <a:latin typeface="宋体" panose="02010600030101010101" pitchFamily="2" charset="-122"/>
                          <a:ea typeface="宋体" panose="02010600030101010101" pitchFamily="2" charset="-122"/>
                        </a:rPr>
                        <a:t>211</a:t>
                      </a:r>
                      <a:r>
                        <a:rPr lang="zh-CN" sz="1200" kern="100" dirty="0">
                          <a:effectLst/>
                          <a:latin typeface="宋体" panose="02010600030101010101" pitchFamily="2" charset="-122"/>
                          <a:ea typeface="宋体" panose="02010600030101010101" pitchFamily="2" charset="-122"/>
                        </a:rPr>
                        <a:t>工程”院校，计</a:t>
                      </a:r>
                      <a:r>
                        <a:rPr lang="en-US" sz="1200" kern="100" dirty="0">
                          <a:effectLst/>
                          <a:latin typeface="宋体" panose="02010600030101010101" pitchFamily="2" charset="-122"/>
                          <a:ea typeface="宋体" panose="02010600030101010101" pitchFamily="2" charset="-122"/>
                        </a:rPr>
                        <a:t>39</a:t>
                      </a:r>
                      <a:r>
                        <a:rPr lang="zh-CN" sz="1200" kern="100" dirty="0">
                          <a:effectLst/>
                          <a:latin typeface="宋体" panose="02010600030101010101" pitchFamily="2" charset="-122"/>
                          <a:ea typeface="宋体" panose="02010600030101010101" pitchFamily="2" charset="-122"/>
                        </a:rPr>
                        <a:t>家。</a:t>
                      </a:r>
                      <a:r>
                        <a:rPr lang="en-US" sz="1200" kern="100" dirty="0">
                          <a:effectLst/>
                          <a:latin typeface="宋体" panose="02010600030101010101" pitchFamily="2" charset="-122"/>
                          <a:ea typeface="宋体" panose="02010600030101010101" pitchFamily="2" charset="-122"/>
                        </a:rPr>
                        <a:t>2019</a:t>
                      </a:r>
                      <a:r>
                        <a:rPr lang="zh-CN" sz="1200" kern="100" dirty="0">
                          <a:effectLst/>
                          <a:latin typeface="宋体" panose="02010600030101010101" pitchFamily="2" charset="-122"/>
                          <a:ea typeface="宋体" panose="02010600030101010101" pitchFamily="2" charset="-122"/>
                        </a:rPr>
                        <a:t>年专有授权出版论文预计</a:t>
                      </a:r>
                      <a:r>
                        <a:rPr lang="en-US" sz="1200" kern="100" dirty="0">
                          <a:effectLst/>
                          <a:latin typeface="宋体" panose="02010600030101010101" pitchFamily="2" charset="-122"/>
                          <a:ea typeface="宋体" panose="02010600030101010101" pitchFamily="2" charset="-122"/>
                        </a:rPr>
                        <a:t>8500</a:t>
                      </a:r>
                      <a:r>
                        <a:rPr lang="zh-CN" sz="1200" kern="100" dirty="0">
                          <a:effectLst/>
                          <a:latin typeface="宋体" panose="02010600030101010101" pitchFamily="2" charset="-122"/>
                          <a:ea typeface="宋体" panose="02010600030101010101" pitchFamily="2" charset="-122"/>
                        </a:rPr>
                        <a:t>篇，占全国可公开出版博士论文的</a:t>
                      </a:r>
                      <a:r>
                        <a:rPr lang="en-US" sz="1200" kern="100" dirty="0">
                          <a:effectLst/>
                          <a:latin typeface="宋体" panose="02010600030101010101" pitchFamily="2" charset="-122"/>
                          <a:ea typeface="宋体" panose="02010600030101010101" pitchFamily="2" charset="-122"/>
                        </a:rPr>
                        <a:t>29%</a:t>
                      </a:r>
                      <a:r>
                        <a:rPr lang="zh-CN" sz="1200" kern="100" dirty="0">
                          <a:effectLst/>
                          <a:latin typeface="宋体" panose="02010600030101010101" pitchFamily="2" charset="-122"/>
                          <a:ea typeface="宋体" panose="02010600030101010101" pitchFamily="2" charset="-122"/>
                        </a:rPr>
                        <a:t>；中央和省部级基金立项资助的论文约</a:t>
                      </a:r>
                      <a:r>
                        <a:rPr lang="en-US" sz="1200" kern="100" dirty="0">
                          <a:effectLst/>
                          <a:latin typeface="宋体" panose="02010600030101010101" pitchFamily="2" charset="-122"/>
                          <a:ea typeface="宋体" panose="02010600030101010101" pitchFamily="2" charset="-122"/>
                        </a:rPr>
                        <a:t>5000</a:t>
                      </a:r>
                      <a:r>
                        <a:rPr lang="zh-CN" sz="1200" kern="100" dirty="0">
                          <a:effectLst/>
                          <a:latin typeface="宋体" panose="02010600030101010101" pitchFamily="2" charset="-122"/>
                          <a:ea typeface="宋体" panose="02010600030101010101" pitchFamily="2" charset="-122"/>
                        </a:rPr>
                        <a:t>篇，约占当年出版博士论文的</a:t>
                      </a:r>
                      <a:r>
                        <a:rPr lang="en-US" sz="1200" kern="100" dirty="0">
                          <a:effectLst/>
                          <a:latin typeface="宋体" panose="02010600030101010101" pitchFamily="2" charset="-122"/>
                          <a:ea typeface="宋体" panose="02010600030101010101" pitchFamily="2" charset="-122"/>
                        </a:rPr>
                        <a:t>18%</a:t>
                      </a:r>
                      <a:r>
                        <a:rPr lang="zh-CN"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701131">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硕士</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772</a:t>
                      </a:r>
                      <a:r>
                        <a:rPr lang="zh-CN" sz="1200" kern="100">
                          <a:effectLst/>
                          <a:latin typeface="宋体" panose="02010600030101010101" pitchFamily="2" charset="-122"/>
                          <a:ea typeface="宋体" panose="02010600030101010101" pitchFamily="2" charset="-122"/>
                        </a:rPr>
                        <a:t>家</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4068211</a:t>
                      </a:r>
                      <a:r>
                        <a:rPr lang="zh-CN" sz="1200" kern="100">
                          <a:effectLst/>
                          <a:latin typeface="宋体" panose="02010600030101010101" pitchFamily="2" charset="-122"/>
                          <a:ea typeface="宋体" panose="02010600030101010101" pitchFamily="2" charset="-122"/>
                        </a:rPr>
                        <a:t>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1984</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solidFill>
                            <a:srgbClr val="C00000"/>
                          </a:solidFill>
                          <a:effectLst/>
                          <a:latin typeface="宋体" panose="02010600030101010101" pitchFamily="2" charset="-122"/>
                          <a:ea typeface="宋体" panose="02010600030101010101" pitchFamily="2" charset="-122"/>
                        </a:rPr>
                        <a:t>供稿单位占全国硕士培养单位的</a:t>
                      </a:r>
                      <a:r>
                        <a:rPr lang="en-US" sz="1200" kern="100" dirty="0">
                          <a:solidFill>
                            <a:srgbClr val="C00000"/>
                          </a:solidFill>
                          <a:effectLst/>
                          <a:latin typeface="宋体" panose="02010600030101010101" pitchFamily="2" charset="-122"/>
                          <a:ea typeface="宋体" panose="02010600030101010101" pitchFamily="2" charset="-122"/>
                        </a:rPr>
                        <a:t>99</a:t>
                      </a:r>
                      <a:r>
                        <a:rPr lang="zh-CN" sz="1200" kern="100" dirty="0">
                          <a:solidFill>
                            <a:srgbClr val="C00000"/>
                          </a:solidFill>
                          <a:effectLst/>
                          <a:latin typeface="宋体" panose="02010600030101010101" pitchFamily="2" charset="-122"/>
                          <a:ea typeface="宋体" panose="02010600030101010101" pitchFamily="2" charset="-122"/>
                        </a:rPr>
                        <a:t>％，</a:t>
                      </a:r>
                      <a:r>
                        <a:rPr lang="zh-CN" sz="1200" kern="100" dirty="0">
                          <a:effectLst/>
                          <a:latin typeface="宋体" panose="02010600030101010101" pitchFamily="2" charset="-122"/>
                          <a:ea typeface="宋体" panose="02010600030101010101" pitchFamily="2" charset="-122"/>
                        </a:rPr>
                        <a:t>其中，</a:t>
                      </a:r>
                      <a:r>
                        <a:rPr lang="en-US" sz="1200" kern="100" dirty="0">
                          <a:effectLst/>
                          <a:latin typeface="宋体" panose="02010600030101010101" pitchFamily="2" charset="-122"/>
                          <a:ea typeface="宋体" panose="02010600030101010101" pitchFamily="2" charset="-122"/>
                        </a:rPr>
                        <a:t>50%</a:t>
                      </a:r>
                      <a:r>
                        <a:rPr lang="zh-CN" sz="1200" kern="100" dirty="0">
                          <a:effectLst/>
                          <a:latin typeface="宋体" panose="02010600030101010101" pitchFamily="2" charset="-122"/>
                          <a:ea typeface="宋体" panose="02010600030101010101" pitchFamily="2" charset="-122"/>
                        </a:rPr>
                        <a:t>的单位专有授权“中国知网”出版计</a:t>
                      </a:r>
                      <a:r>
                        <a:rPr lang="en-US" sz="1200" kern="100" dirty="0">
                          <a:effectLst/>
                          <a:latin typeface="宋体" panose="02010600030101010101" pitchFamily="2" charset="-122"/>
                          <a:ea typeface="宋体" panose="02010600030101010101" pitchFamily="2" charset="-122"/>
                        </a:rPr>
                        <a:t>309</a:t>
                      </a:r>
                      <a:r>
                        <a:rPr lang="zh-CN" sz="1200" kern="100" dirty="0">
                          <a:effectLst/>
                          <a:latin typeface="宋体" panose="02010600030101010101" pitchFamily="2" charset="-122"/>
                          <a:ea typeface="宋体" panose="02010600030101010101" pitchFamily="2" charset="-122"/>
                        </a:rPr>
                        <a:t>家，其中包括</a:t>
                      </a:r>
                      <a:r>
                        <a:rPr lang="en-US" sz="1200" kern="100" dirty="0">
                          <a:effectLst/>
                          <a:latin typeface="宋体" panose="02010600030101010101" pitchFamily="2" charset="-122"/>
                          <a:ea typeface="宋体" panose="02010600030101010101" pitchFamily="2" charset="-122"/>
                        </a:rPr>
                        <a:t>31%</a:t>
                      </a:r>
                      <a:r>
                        <a:rPr lang="zh-CN" sz="1200" kern="100" dirty="0">
                          <a:effectLst/>
                          <a:latin typeface="宋体" panose="02010600030101010101" pitchFamily="2" charset="-122"/>
                          <a:ea typeface="宋体" panose="02010600030101010101" pitchFamily="2" charset="-122"/>
                        </a:rPr>
                        <a:t>的“</a:t>
                      </a:r>
                      <a:r>
                        <a:rPr lang="en-US" sz="1200" kern="100" dirty="0">
                          <a:effectLst/>
                          <a:latin typeface="宋体" panose="02010600030101010101" pitchFamily="2" charset="-122"/>
                          <a:ea typeface="宋体" panose="02010600030101010101" pitchFamily="2" charset="-122"/>
                        </a:rPr>
                        <a:t>985</a:t>
                      </a:r>
                      <a:r>
                        <a:rPr lang="zh-CN" sz="1200" kern="100" dirty="0">
                          <a:effectLst/>
                          <a:latin typeface="宋体" panose="02010600030101010101" pitchFamily="2" charset="-122"/>
                          <a:ea typeface="宋体" panose="02010600030101010101" pitchFamily="2" charset="-122"/>
                        </a:rPr>
                        <a:t>工程”院校，计</a:t>
                      </a:r>
                      <a:r>
                        <a:rPr lang="en-US" sz="1200" kern="100" dirty="0">
                          <a:effectLst/>
                          <a:latin typeface="宋体" panose="02010600030101010101" pitchFamily="2" charset="-122"/>
                          <a:ea typeface="宋体" panose="02010600030101010101" pitchFamily="2" charset="-122"/>
                        </a:rPr>
                        <a:t>12</a:t>
                      </a:r>
                      <a:r>
                        <a:rPr lang="zh-CN" sz="1200" kern="100" dirty="0">
                          <a:effectLst/>
                          <a:latin typeface="宋体" panose="02010600030101010101" pitchFamily="2" charset="-122"/>
                          <a:ea typeface="宋体" panose="02010600030101010101" pitchFamily="2" charset="-122"/>
                        </a:rPr>
                        <a:t>家；</a:t>
                      </a:r>
                      <a:r>
                        <a:rPr lang="en-US" sz="1200" kern="100" dirty="0">
                          <a:effectLst/>
                          <a:latin typeface="宋体" panose="02010600030101010101" pitchFamily="2" charset="-122"/>
                          <a:ea typeface="宋体" panose="02010600030101010101" pitchFamily="2" charset="-122"/>
                        </a:rPr>
                        <a:t>33%</a:t>
                      </a:r>
                      <a:r>
                        <a:rPr lang="zh-CN" sz="1200" kern="100" dirty="0">
                          <a:effectLst/>
                          <a:latin typeface="宋体" panose="02010600030101010101" pitchFamily="2" charset="-122"/>
                          <a:ea typeface="宋体" panose="02010600030101010101" pitchFamily="2" charset="-122"/>
                        </a:rPr>
                        <a:t>的“</a:t>
                      </a:r>
                      <a:r>
                        <a:rPr lang="en-US" sz="1200" kern="100" dirty="0">
                          <a:effectLst/>
                          <a:latin typeface="宋体" panose="02010600030101010101" pitchFamily="2" charset="-122"/>
                          <a:ea typeface="宋体" panose="02010600030101010101" pitchFamily="2" charset="-122"/>
                        </a:rPr>
                        <a:t>211</a:t>
                      </a:r>
                      <a:r>
                        <a:rPr lang="zh-CN" sz="1200" kern="100" dirty="0">
                          <a:effectLst/>
                          <a:latin typeface="宋体" panose="02010600030101010101" pitchFamily="2" charset="-122"/>
                          <a:ea typeface="宋体" panose="02010600030101010101" pitchFamily="2" charset="-122"/>
                        </a:rPr>
                        <a:t>工程”院校，计</a:t>
                      </a:r>
                      <a:r>
                        <a:rPr lang="en-US" sz="1200" kern="100" dirty="0">
                          <a:effectLst/>
                          <a:latin typeface="宋体" panose="02010600030101010101" pitchFamily="2" charset="-122"/>
                          <a:ea typeface="宋体" panose="02010600030101010101" pitchFamily="2" charset="-122"/>
                        </a:rPr>
                        <a:t>38</a:t>
                      </a:r>
                      <a:r>
                        <a:rPr lang="zh-CN" sz="1200" kern="100" dirty="0">
                          <a:effectLst/>
                          <a:latin typeface="宋体" panose="02010600030101010101" pitchFamily="2" charset="-122"/>
                          <a:ea typeface="宋体" panose="02010600030101010101" pitchFamily="2" charset="-122"/>
                        </a:rPr>
                        <a:t>家。</a:t>
                      </a:r>
                      <a:r>
                        <a:rPr lang="en-US" sz="1200" kern="100" dirty="0">
                          <a:effectLst/>
                          <a:latin typeface="宋体" panose="02010600030101010101" pitchFamily="2" charset="-122"/>
                          <a:ea typeface="宋体" panose="02010600030101010101" pitchFamily="2" charset="-122"/>
                        </a:rPr>
                        <a:t>2019</a:t>
                      </a:r>
                      <a:r>
                        <a:rPr lang="zh-CN" sz="1200" kern="100" dirty="0">
                          <a:effectLst/>
                          <a:latin typeface="宋体" panose="02010600030101010101" pitchFamily="2" charset="-122"/>
                          <a:ea typeface="宋体" panose="02010600030101010101" pitchFamily="2" charset="-122"/>
                        </a:rPr>
                        <a:t>年专有授权出版论文约</a:t>
                      </a:r>
                      <a:r>
                        <a:rPr lang="en-US" sz="1200" kern="100" dirty="0">
                          <a:effectLst/>
                          <a:latin typeface="宋体" panose="02010600030101010101" pitchFamily="2" charset="-122"/>
                          <a:ea typeface="宋体" panose="02010600030101010101" pitchFamily="2" charset="-122"/>
                        </a:rPr>
                        <a:t>9</a:t>
                      </a:r>
                      <a:r>
                        <a:rPr lang="zh-CN" sz="1200" kern="100" dirty="0">
                          <a:effectLst/>
                          <a:latin typeface="宋体" panose="02010600030101010101" pitchFamily="2" charset="-122"/>
                          <a:ea typeface="宋体" panose="02010600030101010101" pitchFamily="2" charset="-122"/>
                        </a:rPr>
                        <a:t>万篇，占全国可公开出版硕士论文</a:t>
                      </a:r>
                      <a:r>
                        <a:rPr lang="en-US" sz="1200" kern="100" dirty="0">
                          <a:effectLst/>
                          <a:latin typeface="宋体" panose="02010600030101010101" pitchFamily="2" charset="-122"/>
                          <a:ea typeface="宋体" panose="02010600030101010101" pitchFamily="2" charset="-122"/>
                        </a:rPr>
                        <a:t>20%</a:t>
                      </a:r>
                      <a:r>
                        <a:rPr lang="zh-CN" sz="1200" kern="100" dirty="0">
                          <a:effectLst/>
                          <a:latin typeface="宋体" panose="02010600030101010101" pitchFamily="2" charset="-122"/>
                          <a:ea typeface="宋体" panose="02010600030101010101" pitchFamily="2" charset="-122"/>
                        </a:rPr>
                        <a:t>；中央和省部基金立项资助的论文共计</a:t>
                      </a:r>
                      <a:r>
                        <a:rPr lang="en-US" sz="1200" kern="100" dirty="0">
                          <a:effectLst/>
                          <a:latin typeface="宋体" panose="02010600030101010101" pitchFamily="2" charset="-122"/>
                          <a:ea typeface="宋体" panose="02010600030101010101" pitchFamily="2" charset="-122"/>
                        </a:rPr>
                        <a:t>1.1</a:t>
                      </a:r>
                      <a:r>
                        <a:rPr lang="zh-CN" sz="1200" kern="100" dirty="0">
                          <a:effectLst/>
                          <a:latin typeface="宋体" panose="02010600030101010101" pitchFamily="2" charset="-122"/>
                          <a:ea typeface="宋体" panose="02010600030101010101" pitchFamily="2" charset="-122"/>
                        </a:rPr>
                        <a:t>万篇。</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560705">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会议</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27670</a:t>
                      </a:r>
                      <a:r>
                        <a:rPr lang="zh-CN" sz="1200" kern="100">
                          <a:effectLst/>
                          <a:latin typeface="宋体" panose="02010600030101010101" pitchFamily="2" charset="-122"/>
                          <a:ea typeface="宋体" panose="02010600030101010101" pitchFamily="2" charset="-122"/>
                        </a:rPr>
                        <a:t>册</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2506326</a:t>
                      </a:r>
                      <a:r>
                        <a:rPr lang="zh-CN" sz="1200" kern="100">
                          <a:effectLst/>
                          <a:latin typeface="宋体" panose="02010600030101010101" pitchFamily="2" charset="-122"/>
                          <a:ea typeface="宋体" panose="02010600030101010101" pitchFamily="2" charset="-122"/>
                        </a:rPr>
                        <a:t>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1953</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8488</a:t>
                      </a:r>
                      <a:r>
                        <a:rPr lang="zh-CN" sz="1200" kern="100">
                          <a:effectLst/>
                          <a:latin typeface="宋体" panose="02010600030101010101" pitchFamily="2" charset="-122"/>
                          <a:ea typeface="宋体" panose="02010600030101010101" pitchFamily="2" charset="-122"/>
                        </a:rPr>
                        <a:t>册</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877630</a:t>
                      </a:r>
                      <a:r>
                        <a:rPr lang="zh-CN" sz="1200" kern="100">
                          <a:effectLst/>
                          <a:latin typeface="宋体" panose="02010600030101010101" pitchFamily="2" charset="-122"/>
                          <a:ea typeface="宋体" panose="02010600030101010101" pitchFamily="2" charset="-122"/>
                        </a:rPr>
                        <a:t>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1981</a:t>
                      </a:r>
                      <a:r>
                        <a:rPr lang="zh-CN" sz="1200" kern="100" dirty="0">
                          <a:effectLst/>
                          <a:latin typeface="宋体" panose="02010600030101010101" pitchFamily="2" charset="-122"/>
                          <a:ea typeface="宋体" panose="02010600030101010101" pitchFamily="2" charset="-122"/>
                        </a:rPr>
                        <a:t>年</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全国范围内二级以上学会、协会及高校和科研单位等召开的国内重要会议论文，国家一级学会、协会的会议论文收全率为</a:t>
                      </a:r>
                      <a:r>
                        <a:rPr lang="en-US" sz="1200" kern="100" dirty="0">
                          <a:effectLst/>
                          <a:latin typeface="宋体" panose="02010600030101010101" pitchFamily="2" charset="-122"/>
                          <a:ea typeface="宋体" panose="02010600030101010101" pitchFamily="2" charset="-122"/>
                        </a:rPr>
                        <a:t>90%</a:t>
                      </a:r>
                      <a:r>
                        <a:rPr lang="zh-CN" sz="1200" kern="100" dirty="0">
                          <a:effectLst/>
                          <a:latin typeface="宋体" panose="02010600030101010101" pitchFamily="2" charset="-122"/>
                          <a:ea typeface="宋体" panose="02010600030101010101" pitchFamily="2" charset="-122"/>
                        </a:rPr>
                        <a:t>以上；国际会议的会议论文</a:t>
                      </a:r>
                      <a:r>
                        <a:rPr lang="en-US" sz="1200" kern="100" dirty="0">
                          <a:effectLst/>
                          <a:latin typeface="宋体" panose="02010600030101010101" pitchFamily="2" charset="-122"/>
                          <a:ea typeface="宋体" panose="02010600030101010101" pitchFamily="2" charset="-122"/>
                        </a:rPr>
                        <a:t>90%</a:t>
                      </a:r>
                      <a:r>
                        <a:rPr lang="zh-CN" sz="1200" kern="100" dirty="0">
                          <a:effectLst/>
                          <a:latin typeface="宋体" panose="02010600030101010101" pitchFamily="2" charset="-122"/>
                          <a:ea typeface="宋体" panose="02010600030101010101" pitchFamily="2" charset="-122"/>
                        </a:rPr>
                        <a:t>以上为国内唯一出版。</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560904">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报纸</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600</a:t>
                      </a:r>
                      <a:r>
                        <a:rPr lang="zh-CN" sz="1200" kern="100">
                          <a:effectLst/>
                          <a:latin typeface="宋体" panose="02010600030101010101" pitchFamily="2" charset="-122"/>
                          <a:ea typeface="宋体" panose="02010600030101010101" pitchFamily="2" charset="-122"/>
                        </a:rPr>
                        <a:t>多种</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1830</a:t>
                      </a:r>
                      <a:r>
                        <a:rPr lang="zh-CN" sz="1200" kern="100">
                          <a:effectLst/>
                          <a:latin typeface="宋体" panose="02010600030101010101" pitchFamily="2" charset="-122"/>
                          <a:ea typeface="宋体" panose="02010600030101010101" pitchFamily="2" charset="-122"/>
                        </a:rPr>
                        <a:t>万篇</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2000</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solidFill>
                            <a:srgbClr val="C00000"/>
                          </a:solidFill>
                          <a:effectLst/>
                          <a:latin typeface="宋体" panose="02010600030101010101" pitchFamily="2" charset="-122"/>
                          <a:ea typeface="宋体" panose="02010600030101010101" pitchFamily="2" charset="-122"/>
                        </a:rPr>
                        <a:t>是收录我国核心报纸最多的数据库。</a:t>
                      </a:r>
                      <a:r>
                        <a:rPr lang="zh-CN" sz="1200" kern="100" dirty="0">
                          <a:effectLst/>
                          <a:latin typeface="宋体" panose="02010600030101010101" pitchFamily="2" charset="-122"/>
                          <a:ea typeface="宋体" panose="02010600030101010101" pitchFamily="2" charset="-122"/>
                        </a:rPr>
                        <a:t>年均收录并持续更新各级重要党报、行业报及综合类报纸逾</a:t>
                      </a:r>
                      <a:r>
                        <a:rPr lang="en-US" sz="1200" kern="100" dirty="0">
                          <a:effectLst/>
                          <a:latin typeface="宋体" panose="02010600030101010101" pitchFamily="2" charset="-122"/>
                          <a:ea typeface="宋体" panose="02010600030101010101" pitchFamily="2" charset="-122"/>
                        </a:rPr>
                        <a:t>500</a:t>
                      </a:r>
                      <a:r>
                        <a:rPr lang="zh-CN" sz="1200" kern="100" dirty="0">
                          <a:effectLst/>
                          <a:latin typeface="宋体" panose="02010600030101010101" pitchFamily="2" charset="-122"/>
                          <a:ea typeface="宋体" panose="02010600030101010101" pitchFamily="2" charset="-122"/>
                        </a:rPr>
                        <a:t>种，每日更新，人民日报、光明日报等</a:t>
                      </a:r>
                      <a:r>
                        <a:rPr lang="en-US" sz="1200" kern="100" dirty="0">
                          <a:effectLst/>
                          <a:latin typeface="宋体" panose="02010600030101010101" pitchFamily="2" charset="-122"/>
                          <a:ea typeface="宋体" panose="02010600030101010101" pitchFamily="2" charset="-122"/>
                        </a:rPr>
                        <a:t>280</a:t>
                      </a:r>
                      <a:r>
                        <a:rPr lang="zh-CN" sz="1200" kern="100" dirty="0">
                          <a:effectLst/>
                          <a:latin typeface="宋体" panose="02010600030101010101" pitchFamily="2" charset="-122"/>
                          <a:ea typeface="宋体" panose="02010600030101010101" pitchFamily="2" charset="-122"/>
                        </a:rPr>
                        <a:t>种重要报纸数据库实现当日出版当日更新。</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701131">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专利</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26513566</a:t>
                      </a:r>
                      <a:r>
                        <a:rPr lang="zh-CN" sz="1200" kern="100">
                          <a:effectLst/>
                          <a:latin typeface="宋体" panose="02010600030101010101" pitchFamily="2" charset="-122"/>
                          <a:ea typeface="宋体" panose="02010600030101010101" pitchFamily="2" charset="-122"/>
                        </a:rPr>
                        <a:t>条</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1985</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10699</a:t>
                      </a:r>
                      <a:r>
                        <a:rPr lang="zh-CN" sz="1200" kern="100">
                          <a:effectLst/>
                          <a:latin typeface="宋体" panose="02010600030101010101" pitchFamily="2" charset="-122"/>
                          <a:ea typeface="宋体" panose="02010600030101010101" pitchFamily="2" charset="-122"/>
                        </a:rPr>
                        <a:t>万条</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1970</a:t>
                      </a:r>
                      <a:r>
                        <a:rPr lang="zh-CN" sz="1200" kern="100" dirty="0">
                          <a:effectLst/>
                          <a:latin typeface="宋体" panose="02010600030101010101" pitchFamily="2" charset="-122"/>
                          <a:ea typeface="宋体" panose="02010600030101010101" pitchFamily="2" charset="-122"/>
                        </a:rPr>
                        <a:t>年</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effectLst/>
                          <a:latin typeface="宋体" panose="02010600030101010101" pitchFamily="2" charset="-122"/>
                          <a:ea typeface="宋体" panose="02010600030101010101" pitchFamily="2" charset="-122"/>
                        </a:rPr>
                        <a:t>中国专利收录</a:t>
                      </a:r>
                      <a:r>
                        <a:rPr lang="en-US" sz="1200" kern="100" dirty="0">
                          <a:effectLst/>
                          <a:latin typeface="宋体" panose="02010600030101010101" pitchFamily="2" charset="-122"/>
                          <a:ea typeface="宋体" panose="02010600030101010101" pitchFamily="2" charset="-122"/>
                        </a:rPr>
                        <a:t>1985</a:t>
                      </a:r>
                      <a:r>
                        <a:rPr lang="zh-CN" sz="1200" kern="100" dirty="0">
                          <a:effectLst/>
                          <a:latin typeface="宋体" panose="02010600030101010101" pitchFamily="2" charset="-122"/>
                          <a:ea typeface="宋体" panose="02010600030101010101" pitchFamily="2" charset="-122"/>
                        </a:rPr>
                        <a:t>年至今的全部国内专利全文；海外专利收录</a:t>
                      </a:r>
                      <a:r>
                        <a:rPr lang="en-US" sz="1200" kern="100" dirty="0">
                          <a:effectLst/>
                          <a:latin typeface="宋体" panose="02010600030101010101" pitchFamily="2" charset="-122"/>
                          <a:ea typeface="宋体" panose="02010600030101010101" pitchFamily="2" charset="-122"/>
                        </a:rPr>
                        <a:t>1970</a:t>
                      </a:r>
                      <a:r>
                        <a:rPr lang="zh-CN" sz="1200" kern="100" dirty="0">
                          <a:effectLst/>
                          <a:latin typeface="宋体" panose="02010600030101010101" pitchFamily="2" charset="-122"/>
                          <a:ea typeface="宋体" panose="02010600030101010101" pitchFamily="2" charset="-122"/>
                        </a:rPr>
                        <a:t>年至今的美国、日本、英国、德国、法国、瑞士、世界知识产权组织、欧洲专利局、俄罗斯、韩国、加拿大、澳大利亚、中国香港及中国台湾地区十国两组织两地区的专利题录数据。</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420678">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标准</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86480</a:t>
                      </a:r>
                      <a:r>
                        <a:rPr lang="zh-CN" sz="1200" kern="100">
                          <a:effectLst/>
                          <a:latin typeface="宋体" panose="02010600030101010101" pitchFamily="2" charset="-122"/>
                          <a:ea typeface="宋体" panose="02010600030101010101" pitchFamily="2" charset="-122"/>
                        </a:rPr>
                        <a:t>条</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1900</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54.6</a:t>
                      </a:r>
                      <a:r>
                        <a:rPr lang="zh-CN" sz="1200" kern="100">
                          <a:effectLst/>
                          <a:latin typeface="宋体" panose="02010600030101010101" pitchFamily="2" charset="-122"/>
                          <a:ea typeface="宋体" panose="02010600030101010101" pitchFamily="2" charset="-122"/>
                        </a:rPr>
                        <a:t>万条</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1903</a:t>
                      </a:r>
                      <a:r>
                        <a:rPr lang="zh-CN" sz="1200" kern="100" dirty="0">
                          <a:effectLst/>
                          <a:latin typeface="宋体" panose="02010600030101010101" pitchFamily="2" charset="-122"/>
                          <a:ea typeface="宋体" panose="02010600030101010101" pitchFamily="2" charset="-122"/>
                        </a:rPr>
                        <a:t>年</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solidFill>
                            <a:srgbClr val="C00000"/>
                          </a:solidFill>
                          <a:effectLst/>
                          <a:latin typeface="宋体" panose="02010600030101010101" pitchFamily="2" charset="-122"/>
                          <a:ea typeface="宋体" panose="02010600030101010101" pitchFamily="2" charset="-122"/>
                        </a:rPr>
                        <a:t>由《国家标准全文数据库》和《中国行业标准全文数据库》两部分构成。</a:t>
                      </a:r>
                      <a:r>
                        <a:rPr lang="zh-CN" sz="1200" kern="100" dirty="0">
                          <a:effectLst/>
                          <a:latin typeface="宋体" panose="02010600030101010101" pitchFamily="2" charset="-122"/>
                          <a:ea typeface="宋体" panose="02010600030101010101" pitchFamily="2" charset="-122"/>
                        </a:rPr>
                        <a:t>收录由中国质检出版社出版、国家标准化管理委员会发布的所有国家标准，占国家标准总量的</a:t>
                      </a:r>
                      <a:r>
                        <a:rPr lang="en-US" sz="1200" kern="100" dirty="0">
                          <a:effectLst/>
                          <a:latin typeface="宋体" panose="02010600030101010101" pitchFamily="2" charset="-122"/>
                          <a:ea typeface="宋体" panose="02010600030101010101" pitchFamily="2" charset="-122"/>
                        </a:rPr>
                        <a:t>98%</a:t>
                      </a:r>
                      <a:r>
                        <a:rPr lang="zh-CN" sz="1200" kern="100" dirty="0">
                          <a:effectLst/>
                          <a:latin typeface="宋体" panose="02010600030101010101" pitchFamily="2" charset="-122"/>
                          <a:ea typeface="宋体" panose="02010600030101010101" pitchFamily="2" charset="-122"/>
                        </a:rPr>
                        <a:t>以上。</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420678">
                <a:tc>
                  <a:txBody>
                    <a:bodyPr/>
                    <a:lstStyle/>
                    <a:p>
                      <a:pPr algn="ctr">
                        <a:spcAft>
                          <a:spcPts val="0"/>
                        </a:spcAft>
                      </a:pPr>
                      <a:r>
                        <a:rPr lang="zh-CN" sz="1200" kern="100" dirty="0">
                          <a:effectLst/>
                          <a:latin typeface="宋体" panose="02010600030101010101" pitchFamily="2" charset="-122"/>
                          <a:ea typeface="宋体" panose="02010600030101010101" pitchFamily="2" charset="-122"/>
                        </a:rPr>
                        <a:t>科技成果</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88</a:t>
                      </a:r>
                      <a:r>
                        <a:rPr lang="zh-CN" sz="1200" kern="100">
                          <a:effectLst/>
                          <a:latin typeface="宋体" panose="02010600030101010101" pitchFamily="2" charset="-122"/>
                          <a:ea typeface="宋体" panose="02010600030101010101" pitchFamily="2" charset="-122"/>
                        </a:rPr>
                        <a:t>．</a:t>
                      </a:r>
                      <a:r>
                        <a:rPr lang="en-US" sz="1200" kern="100">
                          <a:effectLst/>
                          <a:latin typeface="宋体" panose="02010600030101010101" pitchFamily="2" charset="-122"/>
                          <a:ea typeface="宋体" panose="02010600030101010101" pitchFamily="2" charset="-122"/>
                        </a:rPr>
                        <a:t>9</a:t>
                      </a:r>
                      <a:r>
                        <a:rPr lang="zh-CN" sz="1200" kern="100">
                          <a:effectLst/>
                          <a:latin typeface="宋体" panose="02010600030101010101" pitchFamily="2" charset="-122"/>
                          <a:ea typeface="宋体" panose="02010600030101010101" pitchFamily="2" charset="-122"/>
                        </a:rPr>
                        <a:t>万条</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1920</a:t>
                      </a:r>
                      <a:r>
                        <a:rPr lang="zh-CN" sz="1200" kern="100">
                          <a:effectLst/>
                          <a:latin typeface="宋体" panose="02010600030101010101" pitchFamily="2" charset="-122"/>
                          <a:ea typeface="宋体" panose="02010600030101010101" pitchFamily="2" charset="-122"/>
                        </a:rPr>
                        <a:t>年</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a:effectLst/>
                          <a:latin typeface="宋体" panose="02010600030101010101" pitchFamily="2" charset="-122"/>
                          <a:ea typeface="宋体" panose="02010600030101010101" pitchFamily="2" charset="-122"/>
                        </a:rPr>
                        <a:t>--</a:t>
                      </a:r>
                      <a:endParaRPr lang="zh-CN" sz="1200" kern="10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ctr">
                        <a:spcAft>
                          <a:spcPts val="0"/>
                        </a:spcAft>
                      </a:pPr>
                      <a:r>
                        <a:rPr lang="en-US" sz="1200" kern="100" dirty="0">
                          <a:effectLst/>
                          <a:latin typeface="宋体" panose="02010600030101010101" pitchFamily="2" charset="-122"/>
                          <a:ea typeface="宋体" panose="02010600030101010101" pitchFamily="2" charset="-122"/>
                        </a:rPr>
                        <a:t>--</a:t>
                      </a:r>
                      <a:endParaRPr lang="zh-CN" sz="1200" kern="100" dirty="0">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algn="just">
                        <a:spcAft>
                          <a:spcPts val="0"/>
                        </a:spcAft>
                      </a:pPr>
                      <a:r>
                        <a:rPr lang="zh-CN" sz="1200" kern="100" dirty="0">
                          <a:solidFill>
                            <a:srgbClr val="C00000"/>
                          </a:solidFill>
                          <a:effectLst/>
                          <a:latin typeface="宋体" panose="02010600030101010101" pitchFamily="2" charset="-122"/>
                          <a:ea typeface="宋体" panose="02010600030101010101" pitchFamily="2" charset="-122"/>
                        </a:rPr>
                        <a:t>中国化工信息中心收集的所有科技成果。</a:t>
                      </a:r>
                      <a:endParaRPr lang="zh-CN" sz="1200" kern="100" dirty="0">
                        <a:solidFill>
                          <a:srgbClr val="C00000"/>
                        </a:solidFill>
                        <a:effectLst/>
                        <a:latin typeface="宋体" panose="02010600030101010101" pitchFamily="2" charset="-122"/>
                        <a:ea typeface="宋体" panose="02010600030101010101" pitchFamily="2" charset="-122"/>
                        <a:cs typeface="Times New Roman" panose="02020603050405020304" charset="0"/>
                      </a:endParaRPr>
                    </a:p>
                  </a:txBody>
                  <a:tcPr marL="58802" marR="58802"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bl>
          </a:graphicData>
        </a:graphic>
      </p:graphicFrame>
      <p:pic>
        <p:nvPicPr>
          <p:cNvPr id="3" name="图片 2" descr="微信图片_20200226153904"/>
          <p:cNvPicPr>
            <a:picLocks noChangeAspect="1"/>
          </p:cNvPicPr>
          <p:nvPr/>
        </p:nvPicPr>
        <p:blipFill>
          <a:blip r:embed="rId2"/>
          <a:stretch>
            <a:fillRect/>
          </a:stretch>
        </p:blipFill>
        <p:spPr>
          <a:xfrm>
            <a:off x="10180955" y="169545"/>
            <a:ext cx="1567815" cy="534670"/>
          </a:xfrm>
          <a:prstGeom prst="rect">
            <a:avLst/>
          </a:prstGeom>
        </p:spPr>
      </p:pic>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1082040" y="860425"/>
            <a:ext cx="10484485" cy="1938020"/>
          </a:xfrm>
          <a:prstGeom prst="rect">
            <a:avLst/>
          </a:prstGeom>
          <a:noFill/>
          <a:ln w="9525">
            <a:noFill/>
          </a:ln>
        </p:spPr>
        <p:txBody>
          <a:bodyPr wrap="square" anchor="t">
            <a:spAutoFit/>
          </a:bodyPr>
          <a:p>
            <a:pPr lvl="0" fontAlgn="auto">
              <a:lnSpc>
                <a:spcPct val="120000"/>
              </a:lnSpc>
            </a:pPr>
            <a:r>
              <a:rPr lang="zh-CN" altLang="en-US" sz="2000" dirty="0">
                <a:solidFill>
                  <a:srgbClr val="0070C0"/>
                </a:solidFill>
                <a:sym typeface="+mn-ea"/>
              </a:rPr>
              <a:t>   </a:t>
            </a:r>
            <a:r>
              <a:rPr lang="zh-CN" altLang="en-US" sz="2000" dirty="0">
                <a:solidFill>
                  <a:schemeClr val="tx1"/>
                </a:solidFill>
                <a:sym typeface="+mn-ea"/>
              </a:rPr>
              <a:t>  CNKI研学平台是集文献检索、阅读学习、笔记、摘录、笔记汇编以及学习成果创作、个人知识管理等功能于一体，面向</a:t>
            </a:r>
            <a:r>
              <a:rPr lang="zh-CN" altLang="en-US" sz="2000" dirty="0">
                <a:solidFill>
                  <a:srgbClr val="FF0000"/>
                </a:solidFill>
                <a:sym typeface="+mn-ea"/>
              </a:rPr>
              <a:t>个人学习（研究型学习）</a:t>
            </a:r>
            <a:r>
              <a:rPr lang="zh-CN" altLang="en-US" sz="2000" dirty="0">
                <a:solidFill>
                  <a:srgbClr val="0070C0"/>
                </a:solidFill>
                <a:sym typeface="+mn-ea"/>
              </a:rPr>
              <a:t>，</a:t>
            </a:r>
            <a:r>
              <a:rPr lang="zh-CN" altLang="en-US" sz="2000" dirty="0">
                <a:solidFill>
                  <a:schemeClr val="tx1"/>
                </a:solidFill>
                <a:sym typeface="+mn-ea"/>
              </a:rPr>
              <a:t>重点支撑</a:t>
            </a:r>
            <a:r>
              <a:rPr lang="zh-CN" altLang="en-US" sz="2000" dirty="0">
                <a:solidFill>
                  <a:srgbClr val="FF0000"/>
                </a:solidFill>
                <a:sym typeface="+mn-ea"/>
              </a:rPr>
              <a:t>知识体系与创新能力构建</a:t>
            </a:r>
            <a:r>
              <a:rPr lang="zh-CN" altLang="en-US" sz="2000" dirty="0">
                <a:solidFill>
                  <a:schemeClr val="tx1"/>
                </a:solidFill>
                <a:sym typeface="+mn-ea"/>
              </a:rPr>
              <a:t>的</a:t>
            </a:r>
            <a:r>
              <a:rPr lang="zh-CN" altLang="en-US" sz="2000" dirty="0">
                <a:solidFill>
                  <a:srgbClr val="FF0000"/>
                </a:solidFill>
                <a:sym typeface="+mn-ea"/>
              </a:rPr>
              <a:t>多设备同步</a:t>
            </a:r>
            <a:r>
              <a:rPr lang="zh-CN" altLang="en-US" sz="2000" dirty="0">
                <a:solidFill>
                  <a:schemeClr val="tx1"/>
                </a:solidFill>
                <a:sym typeface="+mn-ea"/>
              </a:rPr>
              <a:t>的</a:t>
            </a:r>
            <a:r>
              <a:rPr lang="zh-CN" altLang="en-US" sz="2000" dirty="0">
                <a:solidFill>
                  <a:srgbClr val="FF0000"/>
                </a:solidFill>
                <a:sym typeface="+mn-ea"/>
              </a:rPr>
              <a:t>云服务</a:t>
            </a:r>
            <a:r>
              <a:rPr lang="zh-CN" altLang="en-US" sz="2000" dirty="0">
                <a:solidFill>
                  <a:schemeClr val="tx1"/>
                </a:solidFill>
                <a:sym typeface="+mn-ea"/>
              </a:rPr>
              <a:t>平台。平台在内容资源XML碎片化的基础上，改变了传统静态的版式化阅读方式，提供动态、交互、图谱化的新型增强阅读模式，有效实现将文献服务、知识服务深入到读者日常的研究和学习业务中，全面促进个人知识构建，实现知识创新。</a:t>
            </a:r>
            <a:endParaRPr lang="zh-CN" altLang="en-US" sz="2000" b="1" strike="noStrike" noProof="1" dirty="0">
              <a:solidFill>
                <a:schemeClr val="tx1"/>
              </a:solidFill>
              <a:latin typeface="微软雅黑" panose="020B0503020204020204" charset="-122"/>
              <a:ea typeface="微软雅黑" panose="020B0503020204020204" charset="-122"/>
              <a:cs typeface="+mn-cs"/>
              <a:sym typeface="+mn-ea"/>
            </a:endParaRPr>
          </a:p>
        </p:txBody>
      </p:sp>
      <p:grpSp>
        <p:nvGrpSpPr>
          <p:cNvPr id="3" name="组合 2"/>
          <p:cNvGrpSpPr/>
          <p:nvPr/>
        </p:nvGrpSpPr>
        <p:grpSpPr>
          <a:xfrm>
            <a:off x="342265" y="2722756"/>
            <a:ext cx="11687810" cy="4086225"/>
            <a:chOff x="-4" y="2443"/>
            <a:chExt cx="14532" cy="5163"/>
          </a:xfrm>
        </p:grpSpPr>
        <p:sp>
          <p:nvSpPr>
            <p:cNvPr id="4" name="矩形 3"/>
            <p:cNvSpPr/>
            <p:nvPr/>
          </p:nvSpPr>
          <p:spPr>
            <a:xfrm>
              <a:off x="13083" y="3816"/>
              <a:ext cx="1445"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Publication</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grpSp>
          <p:nvGrpSpPr>
            <p:cNvPr id="9" name="组合 49"/>
            <p:cNvGrpSpPr/>
            <p:nvPr/>
          </p:nvGrpSpPr>
          <p:grpSpPr>
            <a:xfrm>
              <a:off x="-4" y="2443"/>
              <a:ext cx="14469" cy="5163"/>
              <a:chOff x="-4" y="2443"/>
              <a:chExt cx="14469" cy="5163"/>
            </a:xfrm>
          </p:grpSpPr>
          <p:cxnSp>
            <p:nvCxnSpPr>
              <p:cNvPr id="19" name="直接箭头连接符 18"/>
              <p:cNvCxnSpPr/>
              <p:nvPr/>
            </p:nvCxnSpPr>
            <p:spPr>
              <a:xfrm>
                <a:off x="4662" y="4866"/>
                <a:ext cx="568" cy="0"/>
              </a:xfrm>
              <a:prstGeom prst="straightConnector1">
                <a:avLst/>
              </a:prstGeom>
              <a:ln>
                <a:solidFill>
                  <a:srgbClr val="CA163D"/>
                </a:solidFill>
                <a:tailEnd type="triangle"/>
              </a:ln>
            </p:spPr>
            <p:style>
              <a:lnRef idx="2">
                <a:schemeClr val="accent1"/>
              </a:lnRef>
              <a:fillRef idx="0">
                <a:schemeClr val="accent1"/>
              </a:fillRef>
              <a:effectRef idx="1">
                <a:schemeClr val="accent1"/>
              </a:effectRef>
              <a:fontRef idx="minor">
                <a:schemeClr val="tx1"/>
              </a:fontRef>
            </p:style>
          </p:cxnSp>
          <p:cxnSp>
            <p:nvCxnSpPr>
              <p:cNvPr id="22" name="直接箭头连接符 21"/>
              <p:cNvCxnSpPr/>
              <p:nvPr/>
            </p:nvCxnSpPr>
            <p:spPr>
              <a:xfrm>
                <a:off x="1486" y="4806"/>
                <a:ext cx="453" cy="13"/>
              </a:xfrm>
              <a:prstGeom prst="straightConnector1">
                <a:avLst/>
              </a:prstGeom>
              <a:ln>
                <a:solidFill>
                  <a:srgbClr val="CA163D"/>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接箭头连接符 22"/>
              <p:cNvCxnSpPr/>
              <p:nvPr/>
            </p:nvCxnSpPr>
            <p:spPr>
              <a:xfrm>
                <a:off x="3059" y="4866"/>
                <a:ext cx="570" cy="0"/>
              </a:xfrm>
              <a:prstGeom prst="straightConnector1">
                <a:avLst/>
              </a:prstGeom>
              <a:ln>
                <a:solidFill>
                  <a:srgbClr val="CA163D"/>
                </a:solidFill>
                <a:tailEnd type="triangle"/>
              </a:ln>
            </p:spPr>
            <p:style>
              <a:lnRef idx="2">
                <a:schemeClr val="accent1"/>
              </a:lnRef>
              <a:fillRef idx="0">
                <a:schemeClr val="accent1"/>
              </a:fillRef>
              <a:effectRef idx="1">
                <a:schemeClr val="accent1"/>
              </a:effectRef>
              <a:fontRef idx="minor">
                <a:schemeClr val="tx1"/>
              </a:fontRef>
            </p:style>
          </p:cxnSp>
          <p:cxnSp>
            <p:nvCxnSpPr>
              <p:cNvPr id="24" name="直接箭头连接符 23"/>
              <p:cNvCxnSpPr/>
              <p:nvPr/>
            </p:nvCxnSpPr>
            <p:spPr>
              <a:xfrm>
                <a:off x="11125" y="4823"/>
                <a:ext cx="568" cy="0"/>
              </a:xfrm>
              <a:prstGeom prst="straightConnector1">
                <a:avLst/>
              </a:prstGeom>
              <a:ln>
                <a:solidFill>
                  <a:srgbClr val="CA163D"/>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接箭头连接符 24"/>
              <p:cNvCxnSpPr/>
              <p:nvPr/>
            </p:nvCxnSpPr>
            <p:spPr>
              <a:xfrm>
                <a:off x="9472" y="4883"/>
                <a:ext cx="568" cy="0"/>
              </a:xfrm>
              <a:prstGeom prst="straightConnector1">
                <a:avLst/>
              </a:prstGeom>
              <a:ln>
                <a:solidFill>
                  <a:srgbClr val="CA163D"/>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接箭头连接符 25"/>
              <p:cNvCxnSpPr/>
              <p:nvPr/>
            </p:nvCxnSpPr>
            <p:spPr>
              <a:xfrm>
                <a:off x="12708" y="4828"/>
                <a:ext cx="565" cy="0"/>
              </a:xfrm>
              <a:prstGeom prst="straightConnector1">
                <a:avLst/>
              </a:prstGeom>
              <a:ln>
                <a:solidFill>
                  <a:srgbClr val="CA163D"/>
                </a:solidFill>
                <a:tailEnd type="triangle"/>
              </a:ln>
            </p:spPr>
            <p:style>
              <a:lnRef idx="2">
                <a:schemeClr val="accent1"/>
              </a:lnRef>
              <a:fillRef idx="0">
                <a:schemeClr val="accent1"/>
              </a:fillRef>
              <a:effectRef idx="1">
                <a:schemeClr val="accent1"/>
              </a:effectRef>
              <a:fontRef idx="minor">
                <a:schemeClr val="tx1"/>
              </a:fontRef>
            </p:style>
          </p:cxnSp>
          <p:sp>
            <p:nvSpPr>
              <p:cNvPr id="27" name="椭圆 51"/>
              <p:cNvSpPr/>
              <p:nvPr/>
            </p:nvSpPr>
            <p:spPr>
              <a:xfrm>
                <a:off x="5342" y="4313"/>
                <a:ext cx="1135" cy="1138"/>
              </a:xfrm>
              <a:prstGeom prst="ellipse">
                <a:avLst/>
              </a:prstGeom>
              <a:solidFill>
                <a:srgbClr val="FFFFFF"/>
              </a:solidFill>
              <a:ln w="76200" cap="flat" cmpd="sng">
                <a:solidFill>
                  <a:srgbClr val="7F7F7F"/>
                </a:solidFill>
                <a:prstDash val="solid"/>
                <a:round/>
                <a:headEnd type="none" w="med" len="med"/>
                <a:tailEnd type="none" w="med" len="med"/>
              </a:ln>
            </p:spPr>
            <p:txBody>
              <a:bodyPr lIns="0" tIns="60942" rIns="0" bIns="60942" anchor="ctr"/>
              <a:lstStyle/>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探究式</a:t>
                </a:r>
                <a:endParaRPr lang="en-US" altLang="zh-CN" sz="1600" dirty="0">
                  <a:solidFill>
                    <a:srgbClr val="000000"/>
                  </a:solidFill>
                  <a:latin typeface="微软雅黑" panose="020B0503020204020204" charset="-122"/>
                  <a:ea typeface="微软雅黑" panose="020B0503020204020204" charset="-122"/>
                </a:endParaRPr>
              </a:p>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学习</a:t>
                </a:r>
                <a:endParaRPr lang="zh-CN" altLang="en-US" sz="1600" dirty="0">
                  <a:solidFill>
                    <a:srgbClr val="000000"/>
                  </a:solidFill>
                  <a:latin typeface="微软雅黑" panose="020B0503020204020204" charset="-122"/>
                  <a:ea typeface="微软雅黑" panose="020B0503020204020204" charset="-122"/>
                </a:endParaRPr>
              </a:p>
            </p:txBody>
          </p:sp>
          <p:sp>
            <p:nvSpPr>
              <p:cNvPr id="28" name="椭圆 52"/>
              <p:cNvSpPr/>
              <p:nvPr/>
            </p:nvSpPr>
            <p:spPr>
              <a:xfrm>
                <a:off x="466" y="4236"/>
                <a:ext cx="1133" cy="1138"/>
              </a:xfrm>
              <a:prstGeom prst="ellipse">
                <a:avLst/>
              </a:prstGeom>
              <a:solidFill>
                <a:srgbClr val="FFFFFF"/>
              </a:solidFill>
              <a:ln w="76200" cap="flat" cmpd="sng">
                <a:solidFill>
                  <a:srgbClr val="7F7F7F"/>
                </a:solidFill>
                <a:prstDash val="solid"/>
                <a:round/>
                <a:headEnd type="none" w="med" len="med"/>
                <a:tailEnd type="none" w="med" len="med"/>
              </a:ln>
            </p:spPr>
            <p:txBody>
              <a:bodyPr lIns="0" tIns="60942" rIns="0" bIns="60942" anchor="ctr"/>
              <a:lstStyle/>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收集学习资料</a:t>
                </a:r>
                <a:endParaRPr lang="en-US" altLang="zh-CN" sz="1600" dirty="0">
                  <a:solidFill>
                    <a:srgbClr val="000000"/>
                  </a:solidFill>
                  <a:latin typeface="微软雅黑" panose="020B0503020204020204" charset="-122"/>
                  <a:ea typeface="微软雅黑" panose="020B0503020204020204" charset="-122"/>
                </a:endParaRPr>
              </a:p>
            </p:txBody>
          </p:sp>
          <p:sp>
            <p:nvSpPr>
              <p:cNvPr id="29" name="椭圆 53"/>
              <p:cNvSpPr/>
              <p:nvPr/>
            </p:nvSpPr>
            <p:spPr>
              <a:xfrm>
                <a:off x="2051" y="4248"/>
                <a:ext cx="1135" cy="1138"/>
              </a:xfrm>
              <a:prstGeom prst="ellipse">
                <a:avLst/>
              </a:prstGeom>
              <a:solidFill>
                <a:srgbClr val="FFFFFF"/>
              </a:solidFill>
              <a:ln w="76200" cap="flat" cmpd="sng">
                <a:solidFill>
                  <a:srgbClr val="7F7F7F"/>
                </a:solidFill>
                <a:prstDash val="solid"/>
                <a:round/>
                <a:headEnd type="none" w="med" len="med"/>
                <a:tailEnd type="none" w="med" len="med"/>
              </a:ln>
            </p:spPr>
            <p:txBody>
              <a:bodyPr lIns="0" tIns="60942" rIns="0" bIns="60942" anchor="ctr"/>
              <a:lstStyle/>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内容</a:t>
                </a:r>
                <a:endParaRPr lang="zh-CN" altLang="en-US" sz="1600" dirty="0">
                  <a:solidFill>
                    <a:srgbClr val="000000"/>
                  </a:solidFill>
                  <a:latin typeface="微软雅黑" panose="020B0503020204020204" charset="-122"/>
                  <a:ea typeface="微软雅黑" panose="020B0503020204020204" charset="-122"/>
                </a:endParaRPr>
              </a:p>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泛读</a:t>
                </a:r>
                <a:endParaRPr lang="en-US" altLang="zh-CN" sz="1600" dirty="0">
                  <a:solidFill>
                    <a:srgbClr val="000000"/>
                  </a:solidFill>
                  <a:latin typeface="微软雅黑" panose="020B0503020204020204" charset="-122"/>
                  <a:ea typeface="微软雅黑" panose="020B0503020204020204" charset="-122"/>
                </a:endParaRPr>
              </a:p>
            </p:txBody>
          </p:sp>
          <p:sp>
            <p:nvSpPr>
              <p:cNvPr id="30" name="椭圆 54"/>
              <p:cNvSpPr/>
              <p:nvPr/>
            </p:nvSpPr>
            <p:spPr>
              <a:xfrm>
                <a:off x="3754" y="4296"/>
                <a:ext cx="1135" cy="1140"/>
              </a:xfrm>
              <a:prstGeom prst="ellipse">
                <a:avLst/>
              </a:prstGeom>
              <a:solidFill>
                <a:srgbClr val="FFFFFF"/>
              </a:solidFill>
              <a:ln w="76200" cap="flat" cmpd="sng">
                <a:solidFill>
                  <a:srgbClr val="7F7F7F"/>
                </a:solidFill>
                <a:prstDash val="solid"/>
                <a:round/>
                <a:headEnd type="none" w="med" len="med"/>
                <a:tailEnd type="none" w="med" len="med"/>
              </a:ln>
            </p:spPr>
            <p:txBody>
              <a:bodyPr lIns="0" tIns="60942" rIns="0" bIns="60942" anchor="ctr"/>
              <a:lstStyle/>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内容</a:t>
                </a:r>
                <a:endParaRPr lang="en-US" altLang="zh-CN" sz="1600" dirty="0">
                  <a:solidFill>
                    <a:srgbClr val="000000"/>
                  </a:solidFill>
                  <a:latin typeface="微软雅黑" panose="020B0503020204020204" charset="-122"/>
                  <a:ea typeface="微软雅黑" panose="020B0503020204020204" charset="-122"/>
                </a:endParaRPr>
              </a:p>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精读</a:t>
                </a:r>
                <a:endParaRPr lang="zh-CN" altLang="en-US" sz="1600" dirty="0">
                  <a:solidFill>
                    <a:srgbClr val="000000"/>
                  </a:solidFill>
                  <a:latin typeface="微软雅黑" panose="020B0503020204020204" charset="-122"/>
                  <a:ea typeface="微软雅黑" panose="020B0503020204020204" charset="-122"/>
                </a:endParaRPr>
              </a:p>
            </p:txBody>
          </p:sp>
          <p:sp>
            <p:nvSpPr>
              <p:cNvPr id="31" name="椭圆 30"/>
              <p:cNvSpPr/>
              <p:nvPr/>
            </p:nvSpPr>
            <p:spPr bwMode="auto">
              <a:xfrm>
                <a:off x="6987" y="2808"/>
                <a:ext cx="1133" cy="1138"/>
              </a:xfrm>
              <a:prstGeom prst="ellipse">
                <a:avLst/>
              </a:prstGeom>
              <a:solidFill>
                <a:schemeClr val="accent4">
                  <a:lumMod val="60000"/>
                  <a:lumOff val="40000"/>
                </a:schemeClr>
              </a:solidFill>
              <a:ln w="76200" cap="flat" cmpd="sng" algn="ctr">
                <a:solidFill>
                  <a:schemeClr val="accent6">
                    <a:lumMod val="60000"/>
                    <a:lumOff val="40000"/>
                  </a:schemeClr>
                </a:solidFill>
                <a:prstDash val="solid"/>
                <a:headEnd type="none" w="med" len="med"/>
                <a:tailEnd type="none" w="med" len="med"/>
              </a:ln>
              <a:effectLst/>
            </p:spPr>
            <p:txBody>
              <a:bodyPr lIns="0" tIns="60942" rIns="0" bIns="60942"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rPr>
                  <a:t>知网型笔记</a:t>
                </a:r>
                <a:endParaRPr kumimoji="0" lang="zh-CN" altLang="en-US" sz="1600" b="0" i="0" u="none" strike="noStrike" kern="1200" cap="none" spc="0" normalizeH="0" baseline="0" noProof="1">
                  <a:ln>
                    <a:noFill/>
                  </a:ln>
                  <a:solidFill>
                    <a:srgbClr val="000000"/>
                  </a:solidFill>
                  <a:effectLst/>
                  <a:uLnTx/>
                  <a:uFillTx/>
                  <a:latin typeface="微软雅黑" panose="020B0503020204020204" charset="-122"/>
                  <a:ea typeface="微软雅黑" panose="020B0503020204020204" charset="-122"/>
                  <a:cs typeface="+mn-cs"/>
                  <a:sym typeface="+mn-ea"/>
                </a:endParaRPr>
              </a:p>
            </p:txBody>
          </p:sp>
          <p:sp>
            <p:nvSpPr>
              <p:cNvPr id="32" name="椭圆 31"/>
              <p:cNvSpPr/>
              <p:nvPr/>
            </p:nvSpPr>
            <p:spPr bwMode="auto">
              <a:xfrm>
                <a:off x="6949" y="5966"/>
                <a:ext cx="1133" cy="1140"/>
              </a:xfrm>
              <a:prstGeom prst="ellipse">
                <a:avLst/>
              </a:prstGeom>
              <a:solidFill>
                <a:schemeClr val="accent4">
                  <a:lumMod val="60000"/>
                  <a:lumOff val="40000"/>
                </a:schemeClr>
              </a:solidFill>
              <a:ln w="76200" cap="flat" cmpd="sng" algn="ctr">
                <a:solidFill>
                  <a:schemeClr val="accent6">
                    <a:lumMod val="60000"/>
                    <a:lumOff val="40000"/>
                  </a:schemeClr>
                </a:solidFill>
                <a:prstDash val="solid"/>
                <a:headEnd type="none" w="med" len="med"/>
                <a:tailEnd type="none" w="med" len="med"/>
              </a:ln>
              <a:effectLst/>
            </p:spPr>
            <p:txBody>
              <a:bodyPr lIns="0" tIns="60942" rIns="0" bIns="60942"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笔记</a:t>
                </a:r>
                <a:endParaRPr kumimoji="0" lang="en-US" altLang="zh-CN"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汇编</a:t>
                </a:r>
                <a:endPar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p:txBody>
          </p:sp>
          <p:sp>
            <p:nvSpPr>
              <p:cNvPr id="33" name="椭圆 57"/>
              <p:cNvSpPr/>
              <p:nvPr/>
            </p:nvSpPr>
            <p:spPr>
              <a:xfrm>
                <a:off x="10165" y="4291"/>
                <a:ext cx="1135" cy="1138"/>
              </a:xfrm>
              <a:prstGeom prst="ellipse">
                <a:avLst/>
              </a:prstGeom>
              <a:solidFill>
                <a:srgbClr val="FFFFFF"/>
              </a:solidFill>
              <a:ln w="76200" cap="flat" cmpd="sng">
                <a:solidFill>
                  <a:srgbClr val="7F7F7F"/>
                </a:solidFill>
                <a:prstDash val="solid"/>
                <a:round/>
                <a:headEnd type="none" w="med" len="med"/>
                <a:tailEnd type="none" w="med" len="med"/>
              </a:ln>
            </p:spPr>
            <p:txBody>
              <a:bodyPr lIns="0" tIns="60942" rIns="0" bIns="60942" anchor="ctr"/>
              <a:lstStyle/>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提出创新问题</a:t>
                </a:r>
                <a:endParaRPr lang="zh-CN" altLang="en-US" sz="1600" dirty="0">
                  <a:solidFill>
                    <a:srgbClr val="000000"/>
                  </a:solidFill>
                  <a:latin typeface="微软雅黑" panose="020B0503020204020204" charset="-122"/>
                  <a:ea typeface="微软雅黑" panose="020B0503020204020204" charset="-122"/>
                </a:endParaRPr>
              </a:p>
            </p:txBody>
          </p:sp>
          <p:sp>
            <p:nvSpPr>
              <p:cNvPr id="34" name="椭圆 33"/>
              <p:cNvSpPr/>
              <p:nvPr/>
            </p:nvSpPr>
            <p:spPr bwMode="auto">
              <a:xfrm>
                <a:off x="11758" y="4228"/>
                <a:ext cx="1135" cy="1138"/>
              </a:xfrm>
              <a:prstGeom prst="ellipse">
                <a:avLst/>
              </a:prstGeom>
              <a:solidFill>
                <a:srgbClr val="FFFFFF"/>
              </a:solidFill>
              <a:ln w="76200" cap="flat" cmpd="sng" algn="ctr">
                <a:solidFill>
                  <a:schemeClr val="bg1">
                    <a:lumMod val="50000"/>
                  </a:schemeClr>
                </a:solidFill>
                <a:prstDash val="solid"/>
                <a:headEnd type="none" w="med" len="med"/>
                <a:tailEnd type="none" w="med" len="med"/>
              </a:ln>
              <a:effectLst/>
            </p:spPr>
            <p:txBody>
              <a:bodyPr lIns="0" tIns="60942" rIns="0" bIns="60942"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解决</a:t>
                </a:r>
                <a:endParaRPr kumimoji="0" lang="en-US" altLang="zh-CN"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问题</a:t>
                </a:r>
                <a:endPar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p:txBody>
          </p:sp>
          <p:sp>
            <p:nvSpPr>
              <p:cNvPr id="35" name="椭圆 34"/>
              <p:cNvSpPr/>
              <p:nvPr/>
            </p:nvSpPr>
            <p:spPr bwMode="auto">
              <a:xfrm>
                <a:off x="8630" y="4291"/>
                <a:ext cx="1135" cy="1138"/>
              </a:xfrm>
              <a:prstGeom prst="ellipse">
                <a:avLst/>
              </a:prstGeom>
              <a:solidFill>
                <a:schemeClr val="accent4">
                  <a:lumMod val="60000"/>
                  <a:lumOff val="40000"/>
                </a:schemeClr>
              </a:solidFill>
              <a:ln w="76200" cap="flat" cmpd="sng" algn="ctr">
                <a:solidFill>
                  <a:schemeClr val="accent6">
                    <a:lumMod val="60000"/>
                    <a:lumOff val="40000"/>
                  </a:schemeClr>
                </a:solidFill>
                <a:prstDash val="solid"/>
                <a:headEnd type="none" w="med" len="med"/>
                <a:tailEnd type="none" w="med" len="med"/>
              </a:ln>
              <a:effectLst/>
            </p:spPr>
            <p:txBody>
              <a:bodyPr lIns="0" tIns="60942" rIns="0" bIns="60942"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批判</a:t>
                </a:r>
                <a:endParaRPr kumimoji="0" lang="en-US" altLang="zh-CN"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阅读</a:t>
                </a:r>
                <a:endParaRPr kumimoji="0" lang="zh-CN" altLang="en-US" sz="1600" b="0"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endParaRPr>
              </a:p>
            </p:txBody>
          </p:sp>
          <p:sp>
            <p:nvSpPr>
              <p:cNvPr id="36" name="上弧形箭头 1"/>
              <p:cNvSpPr/>
              <p:nvPr/>
            </p:nvSpPr>
            <p:spPr>
              <a:xfrm rot="5400000" flipH="1" flipV="1">
                <a:off x="6264" y="3754"/>
                <a:ext cx="515" cy="430"/>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21860" tIns="60930" rIns="121860" bIns="60930"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35"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7" name="上弧形箭头 1"/>
              <p:cNvSpPr/>
              <p:nvPr/>
            </p:nvSpPr>
            <p:spPr>
              <a:xfrm rot="5400000" flipV="1">
                <a:off x="6429" y="5833"/>
                <a:ext cx="550" cy="460"/>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21860" tIns="60930" rIns="121860" bIns="60930"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35"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8" name="圆角矩形标注 66"/>
              <p:cNvSpPr/>
              <p:nvPr/>
            </p:nvSpPr>
            <p:spPr>
              <a:xfrm>
                <a:off x="1819" y="2798"/>
                <a:ext cx="2080" cy="985"/>
              </a:xfrm>
              <a:prstGeom prst="wedgeRoundRectCallout">
                <a:avLst>
                  <a:gd name="adj1" fmla="val 10940"/>
                  <a:gd name="adj2" fmla="val 91819"/>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读标题、摘要，以及内容导读，对文献打标签和重要度</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39" name="圆角矩形标注 67"/>
              <p:cNvSpPr/>
              <p:nvPr/>
            </p:nvSpPr>
            <p:spPr>
              <a:xfrm>
                <a:off x="174" y="5733"/>
                <a:ext cx="1788" cy="940"/>
              </a:xfrm>
              <a:prstGeom prst="wedgeRoundRectCallout">
                <a:avLst>
                  <a:gd name="adj1" fmla="val -17069"/>
                  <a:gd name="adj2" fmla="val -76894"/>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针对学习目标多渠道广泛收集资料，发现知识</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0" name="圆角矩形标注 68"/>
              <p:cNvSpPr/>
              <p:nvPr/>
            </p:nvSpPr>
            <p:spPr>
              <a:xfrm>
                <a:off x="3166" y="5751"/>
                <a:ext cx="1788" cy="833"/>
              </a:xfrm>
              <a:prstGeom prst="wedgeRoundRectCallout">
                <a:avLst>
                  <a:gd name="adj1" fmla="val 23194"/>
                  <a:gd name="adj2" fmla="val -74736"/>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按重要性细读筛选的文献资料</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1" name="圆角矩形标注 69"/>
              <p:cNvSpPr/>
              <p:nvPr/>
            </p:nvSpPr>
            <p:spPr>
              <a:xfrm>
                <a:off x="4887" y="2606"/>
                <a:ext cx="1788" cy="938"/>
              </a:xfrm>
              <a:prstGeom prst="wedgeRoundRectCallout">
                <a:avLst>
                  <a:gd name="adj1" fmla="val 60440"/>
                  <a:gd name="adj2" fmla="val 34704"/>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对重要句子、观点、图表划线、摘录、记笔记</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2" name="圆角矩形标注 70"/>
              <p:cNvSpPr/>
              <p:nvPr/>
            </p:nvSpPr>
            <p:spPr>
              <a:xfrm>
                <a:off x="4319" y="6671"/>
                <a:ext cx="2353" cy="935"/>
              </a:xfrm>
              <a:prstGeom prst="wedgeRoundRectCallout">
                <a:avLst>
                  <a:gd name="adj1" fmla="val 60963"/>
                  <a:gd name="adj2" fmla="val -18949"/>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按笔记标签、引用关系等汇编文档、树状、图谱形式的笔记</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3" name="圆角矩形标注 72"/>
              <p:cNvSpPr/>
              <p:nvPr/>
            </p:nvSpPr>
            <p:spPr>
              <a:xfrm>
                <a:off x="8325" y="3093"/>
                <a:ext cx="1788" cy="940"/>
              </a:xfrm>
              <a:prstGeom prst="wedgeRoundRectCallout">
                <a:avLst>
                  <a:gd name="adj1" fmla="val -17542"/>
                  <a:gd name="adj2" fmla="val 69130"/>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对文中的观点、方法、结论提出不同的见解</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4" name="圆角矩形标注 73"/>
              <p:cNvSpPr/>
              <p:nvPr/>
            </p:nvSpPr>
            <p:spPr>
              <a:xfrm>
                <a:off x="10017" y="5716"/>
                <a:ext cx="1788" cy="938"/>
              </a:xfrm>
              <a:prstGeom prst="wedgeRoundRectCallout">
                <a:avLst>
                  <a:gd name="adj1" fmla="val -19083"/>
                  <a:gd name="adj2" fmla="val -72606"/>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在笔记汇编和批判阅读的基础上提出创新问题</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6" name="圆角矩形标注 74"/>
              <p:cNvSpPr/>
              <p:nvPr/>
            </p:nvSpPr>
            <p:spPr>
              <a:xfrm>
                <a:off x="11033" y="3021"/>
                <a:ext cx="2070" cy="938"/>
              </a:xfrm>
              <a:prstGeom prst="wedgeRoundRectCallout">
                <a:avLst>
                  <a:gd name="adj1" fmla="val 17153"/>
                  <a:gd name="adj2" fmla="val 67282"/>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针对创新问题给出自己的解决方案</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7" name="圆角矩形标注 75"/>
              <p:cNvSpPr/>
              <p:nvPr/>
            </p:nvSpPr>
            <p:spPr>
              <a:xfrm>
                <a:off x="12583" y="5733"/>
                <a:ext cx="1788" cy="940"/>
              </a:xfrm>
              <a:prstGeom prst="wedgeRoundRectCallout">
                <a:avLst>
                  <a:gd name="adj1" fmla="val 20171"/>
                  <a:gd name="adj2" fmla="val -74523"/>
                  <a:gd name="adj3" fmla="val 16667"/>
                </a:avLst>
              </a:prstGeom>
              <a:noFill/>
              <a:ln w="9525" cap="flat" cmpd="sng">
                <a:solidFill>
                  <a:srgbClr val="7F7F7F"/>
                </a:solidFill>
                <a:prstDash val="sysDash"/>
                <a:round/>
                <a:headEnd type="none" w="med" len="med"/>
                <a:tailEnd type="none" w="med" len="med"/>
              </a:ln>
            </p:spPr>
            <p:txBody>
              <a:bodyPr lIns="47985" tIns="47985" rIns="47985" bIns="47985" anchor="t"/>
              <a:lstStyle/>
              <a:p>
                <a:pPr defTabSz="914400" eaLnBrk="0" fontAlgn="auto" hangingPunct="0">
                  <a:buFont typeface="Arial" panose="020B0604020202020204" pitchFamily="34" charset="0"/>
                </a:pPr>
                <a:r>
                  <a:rPr lang="zh-CN" altLang="en-US" sz="1335" strike="noStrike" noProof="1">
                    <a:solidFill>
                      <a:srgbClr val="071124"/>
                    </a:solidFill>
                    <a:latin typeface="微软雅黑" panose="020B0503020204020204" charset="-122"/>
                    <a:ea typeface="微软雅黑" panose="020B0503020204020204" charset="-122"/>
                    <a:cs typeface="+mn-cs"/>
                  </a:rPr>
                  <a:t>对学习成果形成文章进行发表</a:t>
                </a:r>
                <a:endParaRPr lang="zh-CN" altLang="en-US" sz="1335" strike="noStrike" noProof="1">
                  <a:solidFill>
                    <a:srgbClr val="071124"/>
                  </a:solidFill>
                  <a:latin typeface="微软雅黑" panose="020B0503020204020204" charset="-122"/>
                  <a:ea typeface="微软雅黑" panose="020B0503020204020204" charset="-122"/>
                </a:endParaRPr>
              </a:p>
            </p:txBody>
          </p:sp>
          <p:sp>
            <p:nvSpPr>
              <p:cNvPr id="48" name="矩形 47"/>
              <p:cNvSpPr/>
              <p:nvPr/>
            </p:nvSpPr>
            <p:spPr>
              <a:xfrm>
                <a:off x="-4" y="3651"/>
                <a:ext cx="2203" cy="63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Learning materials collection</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50" name="矩形 49"/>
              <p:cNvSpPr/>
              <p:nvPr/>
            </p:nvSpPr>
            <p:spPr>
              <a:xfrm>
                <a:off x="1651" y="5393"/>
                <a:ext cx="2263"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Extensive reading</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52" name="矩形 51"/>
              <p:cNvSpPr/>
              <p:nvPr/>
            </p:nvSpPr>
            <p:spPr>
              <a:xfrm>
                <a:off x="3424" y="3903"/>
                <a:ext cx="2173"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Intensive reading</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53" name="矩形 52"/>
              <p:cNvSpPr/>
              <p:nvPr/>
            </p:nvSpPr>
            <p:spPr>
              <a:xfrm>
                <a:off x="5024" y="5416"/>
                <a:ext cx="2020"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Inquiry learning </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54" name="矩形 53"/>
              <p:cNvSpPr/>
              <p:nvPr/>
            </p:nvSpPr>
            <p:spPr>
              <a:xfrm>
                <a:off x="6677" y="2443"/>
                <a:ext cx="1635" cy="53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06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CNKI-type notes</a:t>
                </a:r>
                <a:endParaRPr kumimoji="0" lang="en-US" altLang="zh-CN" sz="106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55" name="矩形 54"/>
              <p:cNvSpPr/>
              <p:nvPr/>
            </p:nvSpPr>
            <p:spPr>
              <a:xfrm>
                <a:off x="8005" y="5488"/>
                <a:ext cx="2385"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Critical reading</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58" name="矩形 57"/>
              <p:cNvSpPr/>
              <p:nvPr/>
            </p:nvSpPr>
            <p:spPr>
              <a:xfrm>
                <a:off x="6702" y="7078"/>
                <a:ext cx="2268"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Notes compilation</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67" name="矩形 66"/>
              <p:cNvSpPr/>
              <p:nvPr/>
            </p:nvSpPr>
            <p:spPr>
              <a:xfrm>
                <a:off x="9677" y="3911"/>
                <a:ext cx="2195"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Asking questions </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68" name="矩形 67"/>
              <p:cNvSpPr/>
              <p:nvPr/>
            </p:nvSpPr>
            <p:spPr>
              <a:xfrm>
                <a:off x="11338" y="5346"/>
                <a:ext cx="2220" cy="3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rPr>
                  <a:t>Solving  problem </a:t>
                </a:r>
                <a:endParaRPr kumimoji="0" lang="en-US" altLang="zh-CN" sz="1335" b="1" i="0" u="none" strike="noStrike" kern="0" cap="none" spc="0" normalizeH="0" baseline="0" noProof="0" dirty="0">
                  <a:ln>
                    <a:noFill/>
                  </a:ln>
                  <a:solidFill>
                    <a:srgbClr val="CA163D"/>
                  </a:solidFill>
                  <a:effectLst/>
                  <a:uLnTx/>
                  <a:uFillTx/>
                  <a:latin typeface="微软雅黑" panose="020B0503020204020204" charset="-122"/>
                  <a:ea typeface="微软雅黑" panose="020B0503020204020204" charset="-122"/>
                  <a:cs typeface="+mn-cs"/>
                  <a:sym typeface="+mn-ea"/>
                </a:endParaRPr>
              </a:p>
            </p:txBody>
          </p:sp>
          <p:sp>
            <p:nvSpPr>
              <p:cNvPr id="69" name="椭圆 85"/>
              <p:cNvSpPr/>
              <p:nvPr/>
            </p:nvSpPr>
            <p:spPr>
              <a:xfrm>
                <a:off x="13330" y="4278"/>
                <a:ext cx="1135" cy="1138"/>
              </a:xfrm>
              <a:prstGeom prst="ellipse">
                <a:avLst/>
              </a:prstGeom>
              <a:solidFill>
                <a:srgbClr val="FFFFFF"/>
              </a:solidFill>
              <a:ln w="38100" cap="flat" cmpd="sng">
                <a:solidFill>
                  <a:srgbClr val="071124"/>
                </a:solidFill>
                <a:prstDash val="sysDash"/>
                <a:round/>
                <a:headEnd type="none" w="med" len="med"/>
                <a:tailEnd type="none" w="med" len="med"/>
              </a:ln>
            </p:spPr>
            <p:txBody>
              <a:bodyPr lIns="0" tIns="60942" rIns="0" bIns="60942" anchor="ctr"/>
              <a:lstStyle/>
              <a:p>
                <a:pPr algn="ctr" eaLnBrk="0" hangingPunct="0">
                  <a:buFont typeface="Arial" panose="020B0604020202020204" pitchFamily="34" charset="0"/>
                </a:pPr>
                <a:r>
                  <a:rPr lang="zh-CN" altLang="en-US" sz="1600" dirty="0">
                    <a:solidFill>
                      <a:srgbClr val="000000"/>
                    </a:solidFill>
                    <a:latin typeface="微软雅黑" panose="020B0503020204020204" charset="-122"/>
                    <a:ea typeface="微软雅黑" panose="020B0503020204020204" charset="-122"/>
                  </a:rPr>
                  <a:t>成果创作发表</a:t>
                </a:r>
                <a:endParaRPr lang="zh-CN" altLang="en-US" sz="1600" dirty="0">
                  <a:solidFill>
                    <a:srgbClr val="000000"/>
                  </a:solidFill>
                  <a:latin typeface="微软雅黑" panose="020B0503020204020204" charset="-122"/>
                  <a:ea typeface="微软雅黑" panose="020B0503020204020204" charset="-122"/>
                </a:endParaRPr>
              </a:p>
            </p:txBody>
          </p:sp>
          <p:sp>
            <p:nvSpPr>
              <p:cNvPr id="70" name="椭圆 69"/>
              <p:cNvSpPr/>
              <p:nvPr/>
            </p:nvSpPr>
            <p:spPr>
              <a:xfrm>
                <a:off x="6599" y="4098"/>
                <a:ext cx="1888" cy="1595"/>
              </a:xfrm>
              <a:prstGeom prst="ellipse">
                <a:avLst/>
              </a:prstGeom>
              <a:solidFill>
                <a:srgbClr val="CA163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335"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sp>
            <p:nvSpPr>
              <p:cNvPr id="71" name="文本框 70"/>
              <p:cNvSpPr txBox="1"/>
              <p:nvPr/>
            </p:nvSpPr>
            <p:spPr>
              <a:xfrm>
                <a:off x="6821" y="4873"/>
                <a:ext cx="1503" cy="63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335"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rPr>
                  <a:t>碎片化知网节</a:t>
                </a:r>
                <a:endParaRPr kumimoji="0" lang="en-US" altLang="zh-CN" sz="1335"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1335"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rPr>
                  <a:t>5W2H</a:t>
                </a:r>
                <a:r>
                  <a:rPr kumimoji="0" lang="zh-CN" altLang="en-US" sz="1335"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rPr>
                  <a:t>标引</a:t>
                </a:r>
                <a:endParaRPr kumimoji="0" lang="zh-CN" altLang="en-US" sz="1335" b="0" i="0" u="none" strike="noStrike" kern="1200" cap="none" spc="0" normalizeH="0" baseline="0" noProof="1">
                  <a:ln>
                    <a:noFill/>
                  </a:ln>
                  <a:solidFill>
                    <a:schemeClr val="tx1"/>
                  </a:solidFill>
                  <a:effectLst/>
                  <a:uLnTx/>
                  <a:uFillTx/>
                  <a:latin typeface="微软雅黑" panose="020B0503020204020204" charset="-122"/>
                  <a:ea typeface="微软雅黑" panose="020B0503020204020204" charset="-122"/>
                  <a:cs typeface="+mn-cs"/>
                  <a:sym typeface="+mn-ea"/>
                </a:endParaRPr>
              </a:p>
            </p:txBody>
          </p:sp>
          <p:sp>
            <p:nvSpPr>
              <p:cNvPr id="73" name="上弧形箭头 1"/>
              <p:cNvSpPr/>
              <p:nvPr/>
            </p:nvSpPr>
            <p:spPr>
              <a:xfrm rot="15424446" flipV="1">
                <a:off x="8087" y="4149"/>
                <a:ext cx="625" cy="460"/>
              </a:xfrm>
              <a:custGeom>
                <a:avLst/>
                <a:gdLst/>
                <a:ahLst/>
                <a:cxnLst/>
                <a:rect l="l" t="t" r="r" b="b"/>
                <a:pathLst>
                  <a:path w="2071099" h="2016224">
                    <a:moveTo>
                      <a:pt x="0" y="0"/>
                    </a:moveTo>
                    <a:lnTo>
                      <a:pt x="534057" y="0"/>
                    </a:lnTo>
                    <a:cubicBezTo>
                      <a:pt x="1146303" y="0"/>
                      <a:pt x="1681011" y="621968"/>
                      <a:pt x="1834072" y="1512168"/>
                    </a:cubicBezTo>
                    <a:lnTo>
                      <a:pt x="2071099" y="1512168"/>
                    </a:lnTo>
                    <a:lnTo>
                      <a:pt x="1609678" y="2016224"/>
                    </a:lnTo>
                    <a:lnTo>
                      <a:pt x="1062987" y="1512168"/>
                    </a:lnTo>
                    <a:lnTo>
                      <a:pt x="1300015" y="1512168"/>
                    </a:lnTo>
                    <a:cubicBezTo>
                      <a:pt x="1146953" y="621968"/>
                      <a:pt x="612246" y="0"/>
                      <a:pt x="0" y="0"/>
                    </a:cubicBezTo>
                    <a:close/>
                  </a:path>
                </a:pathLst>
              </a:custGeom>
              <a:solidFill>
                <a:schemeClr val="accent1">
                  <a:lumMod val="60000"/>
                  <a:lumOff val="40000"/>
                </a:schemeClr>
              </a:solidFill>
              <a:ln w="25400" cap="flat" cmpd="sng" algn="ctr">
                <a:noFill/>
                <a:prstDash val="solid"/>
              </a:ln>
              <a:effectLst/>
            </p:spPr>
            <p:txBody>
              <a:bodyPr lIns="121860" tIns="60930" rIns="121860" bIns="60930"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en-US" sz="135"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74" name="矩形 89"/>
              <p:cNvSpPr/>
              <p:nvPr/>
            </p:nvSpPr>
            <p:spPr>
              <a:xfrm>
                <a:off x="6479" y="4215"/>
                <a:ext cx="2122" cy="685"/>
              </a:xfrm>
              <a:prstGeom prst="rect">
                <a:avLst/>
              </a:prstGeom>
              <a:noFill/>
              <a:ln w="9525">
                <a:noFill/>
              </a:ln>
            </p:spPr>
            <p:txBody>
              <a:bodyPr anchor="t">
                <a:spAutoFit/>
              </a:bodyPr>
              <a:lstStyle/>
              <a:p>
                <a:pPr algn="ctr" defTabSz="914400" eaLnBrk="0" fontAlgn="auto" hangingPunct="0">
                  <a:buFont typeface="Arial" panose="020B0604020202020204" pitchFamily="34" charset="0"/>
                </a:pPr>
                <a:r>
                  <a:rPr lang="zh-CN" altLang="en-US" sz="1465" strike="noStrike" noProof="1">
                    <a:solidFill>
                      <a:schemeClr val="bg1"/>
                    </a:solidFill>
                    <a:latin typeface="微软雅黑" panose="020B0503020204020204" charset="-122"/>
                    <a:ea typeface="微软雅黑" panose="020B0503020204020204" charset="-122"/>
                    <a:cs typeface="+mn-cs"/>
                  </a:rPr>
                  <a:t>内容模型</a:t>
                </a:r>
                <a:endParaRPr lang="en-US" altLang="zh-CN" sz="1465" strike="noStrike" noProof="1">
                  <a:solidFill>
                    <a:schemeClr val="bg1"/>
                  </a:solidFill>
                  <a:latin typeface="微软雅黑" panose="020B0503020204020204" charset="-122"/>
                  <a:ea typeface="微软雅黑" panose="020B0503020204020204" charset="-122"/>
                </a:endParaRPr>
              </a:p>
              <a:p>
                <a:pPr algn="ctr" defTabSz="914400" eaLnBrk="0" fontAlgn="auto" hangingPunct="0">
                  <a:buFont typeface="Arial" panose="020B0604020202020204" pitchFamily="34" charset="0"/>
                </a:pPr>
                <a:r>
                  <a:rPr lang="en-US" altLang="zh-CN" sz="1465" strike="noStrike" noProof="1">
                    <a:solidFill>
                      <a:schemeClr val="bg1"/>
                    </a:solidFill>
                    <a:latin typeface="微软雅黑" panose="020B0503020204020204" charset="-122"/>
                    <a:ea typeface="微软雅黑" panose="020B0503020204020204" charset="-122"/>
                    <a:cs typeface="+mn-cs"/>
                  </a:rPr>
                  <a:t>Content model</a:t>
                </a:r>
                <a:endParaRPr lang="en-US" altLang="zh-CN" sz="1465" strike="noStrike" noProof="1">
                  <a:solidFill>
                    <a:schemeClr val="bg1"/>
                  </a:solidFill>
                  <a:latin typeface="微软雅黑" panose="020B0503020204020204" charset="-122"/>
                  <a:ea typeface="微软雅黑" panose="020B0503020204020204" charset="-122"/>
                </a:endParaRPr>
              </a:p>
            </p:txBody>
          </p:sp>
        </p:grpSp>
      </p:grpSp>
      <p:sp>
        <p:nvSpPr>
          <p:cNvPr id="2" name="文本框 1"/>
          <p:cNvSpPr txBox="1"/>
          <p:nvPr/>
        </p:nvSpPr>
        <p:spPr>
          <a:xfrm>
            <a:off x="1021715" y="43370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1</a:t>
            </a:r>
            <a:r>
              <a:rPr lang="zh-CN" altLang="en-US" sz="2400" b="1" spc="100" dirty="0">
                <a:solidFill>
                  <a:schemeClr val="accent1"/>
                </a:solidFill>
                <a:latin typeface="微软雅黑" panose="020B0503020204020204" charset="-122"/>
                <a:ea typeface="微软雅黑" panose="020B0503020204020204" charset="-122"/>
              </a:rPr>
              <a:t>、知网研学  </a:t>
            </a:r>
            <a:r>
              <a:rPr lang="en-US" altLang="zh-CN" sz="2400" b="1" spc="100" dirty="0">
                <a:solidFill>
                  <a:schemeClr val="accent1"/>
                </a:solidFill>
                <a:latin typeface="微软雅黑" panose="020B0503020204020204" charset="-122"/>
                <a:ea typeface="微软雅黑" panose="020B0503020204020204" charset="-122"/>
              </a:rPr>
              <a:t>x.cnki.net</a:t>
            </a:r>
            <a:endParaRPr lang="en-US" altLang="zh-CN" sz="2400" b="1"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1"/>
          <a:stretch>
            <a:fillRect/>
          </a:stretch>
        </p:blipFill>
        <p:spPr>
          <a:xfrm>
            <a:off x="10226675" y="321945"/>
            <a:ext cx="1567815" cy="534670"/>
          </a:xfrm>
          <a:prstGeom prst="rect">
            <a:avLst/>
          </a:prstGeom>
        </p:spPr>
      </p:pic>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500"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18795" y="1020445"/>
            <a:ext cx="10607040" cy="5484495"/>
          </a:xfrm>
          <a:prstGeom prst="rect">
            <a:avLst/>
          </a:prstGeom>
        </p:spPr>
      </p:pic>
      <p:pic>
        <p:nvPicPr>
          <p:cNvPr id="3" name="图片 2"/>
          <p:cNvPicPr>
            <a:picLocks noChangeAspect="1"/>
          </p:cNvPicPr>
          <p:nvPr/>
        </p:nvPicPr>
        <p:blipFill>
          <a:blip r:embed="rId2"/>
          <a:stretch>
            <a:fillRect/>
          </a:stretch>
        </p:blipFill>
        <p:spPr>
          <a:xfrm>
            <a:off x="844550" y="1144905"/>
            <a:ext cx="10888345" cy="5043170"/>
          </a:xfrm>
          <a:prstGeom prst="rect">
            <a:avLst/>
          </a:prstGeom>
        </p:spPr>
      </p:pic>
      <p:sp>
        <p:nvSpPr>
          <p:cNvPr id="4" name="文本框 3"/>
          <p:cNvSpPr txBox="1"/>
          <p:nvPr/>
        </p:nvSpPr>
        <p:spPr>
          <a:xfrm>
            <a:off x="1021715" y="43370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1</a:t>
            </a:r>
            <a:r>
              <a:rPr lang="zh-CN" altLang="en-US" sz="2400" b="1" spc="100" dirty="0">
                <a:solidFill>
                  <a:schemeClr val="accent1"/>
                </a:solidFill>
                <a:latin typeface="微软雅黑" panose="020B0503020204020204" charset="-122"/>
                <a:ea typeface="微软雅黑" panose="020B0503020204020204" charset="-122"/>
              </a:rPr>
              <a:t>、知网研学  </a:t>
            </a:r>
            <a:r>
              <a:rPr lang="en-US" altLang="zh-CN" sz="2400" b="1" spc="100" dirty="0">
                <a:solidFill>
                  <a:schemeClr val="accent1"/>
                </a:solidFill>
                <a:latin typeface="微软雅黑" panose="020B0503020204020204" charset="-122"/>
                <a:ea typeface="微软雅黑" panose="020B0503020204020204" charset="-122"/>
              </a:rPr>
              <a:t>x.cnki.net  </a:t>
            </a:r>
            <a:r>
              <a:rPr lang="zh-CN" altLang="zh-CN" sz="2400" b="1" spc="100" dirty="0">
                <a:solidFill>
                  <a:schemeClr val="accent1"/>
                </a:solidFill>
                <a:latin typeface="微软雅黑" panose="020B0503020204020204" charset="-122"/>
                <a:ea typeface="微软雅黑" panose="020B0503020204020204" charset="-122"/>
              </a:rPr>
              <a:t>个人账号注册登录</a:t>
            </a:r>
            <a:endParaRPr lang="zh-CN" altLang="zh-CN" sz="2400" b="1"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321945" y="803275"/>
            <a:ext cx="11548110" cy="5872480"/>
          </a:xfrm>
          <a:prstGeom prst="rect">
            <a:avLst/>
          </a:prstGeom>
        </p:spPr>
      </p:pic>
      <p:pic>
        <p:nvPicPr>
          <p:cNvPr id="8" name="图片 7"/>
          <p:cNvPicPr>
            <a:picLocks noChangeAspect="1"/>
          </p:cNvPicPr>
          <p:nvPr/>
        </p:nvPicPr>
        <p:blipFill>
          <a:blip r:embed="rId2"/>
          <a:stretch>
            <a:fillRect/>
          </a:stretch>
        </p:blipFill>
        <p:spPr>
          <a:xfrm>
            <a:off x="108095" y="803477"/>
            <a:ext cx="11975820" cy="5801919"/>
          </a:xfrm>
          <a:prstGeom prst="rect">
            <a:avLst/>
          </a:prstGeom>
        </p:spPr>
      </p:pic>
      <p:sp>
        <p:nvSpPr>
          <p:cNvPr id="9" name="矩形标注 8"/>
          <p:cNvSpPr/>
          <p:nvPr/>
        </p:nvSpPr>
        <p:spPr>
          <a:xfrm>
            <a:off x="2744470" y="4246880"/>
            <a:ext cx="7978140" cy="1228090"/>
          </a:xfrm>
          <a:prstGeom prst="wedgeRectCallout">
            <a:avLst>
              <a:gd name="adj1" fmla="val -48565"/>
              <a:gd name="adj2" fmla="val -764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2135" b="1">
                <a:solidFill>
                  <a:schemeClr val="tx1"/>
                </a:solidFill>
                <a:latin typeface="微软雅黑" panose="020B0503020204020204" charset="-122"/>
                <a:ea typeface="微软雅黑" panose="020B0503020204020204" charset="-122"/>
                <a:sym typeface="黑体" panose="02010609060101010101" charset="-122"/>
              </a:rPr>
              <a:t>绑定：</a:t>
            </a:r>
            <a:r>
              <a:rPr lang="zh-CN" sz="2135">
                <a:solidFill>
                  <a:srgbClr val="C00000"/>
                </a:solidFill>
                <a:latin typeface="微软雅黑" panose="020B0503020204020204" charset="-122"/>
                <a:ea typeface="微软雅黑" panose="020B0503020204020204" charset="-122"/>
                <a:sym typeface="黑体" panose="02010609060101010101" charset="-122"/>
              </a:rPr>
              <a:t>团队版研学平台，直接输入资源账号，点击</a:t>
            </a:r>
            <a:r>
              <a:rPr lang="en-US" altLang="zh-CN" sz="2135">
                <a:solidFill>
                  <a:srgbClr val="C00000"/>
                </a:solidFill>
                <a:latin typeface="微软雅黑" panose="020B0503020204020204" charset="-122"/>
                <a:ea typeface="微软雅黑" panose="020B0503020204020204" charset="-122"/>
                <a:sym typeface="黑体" panose="02010609060101010101" charset="-122"/>
              </a:rPr>
              <a:t>“</a:t>
            </a:r>
            <a:r>
              <a:rPr lang="zh-CN" altLang="en-US" sz="2135">
                <a:solidFill>
                  <a:srgbClr val="C00000"/>
                </a:solidFill>
                <a:latin typeface="微软雅黑" panose="020B0503020204020204" charset="-122"/>
                <a:ea typeface="微软雅黑" panose="020B0503020204020204" charset="-122"/>
                <a:sym typeface="黑体" panose="02010609060101010101" charset="-122"/>
              </a:rPr>
              <a:t>绑定</a:t>
            </a:r>
            <a:r>
              <a:rPr lang="en-US" altLang="zh-CN" sz="2135">
                <a:solidFill>
                  <a:srgbClr val="C00000"/>
                </a:solidFill>
                <a:latin typeface="微软雅黑" panose="020B0503020204020204" charset="-122"/>
                <a:ea typeface="微软雅黑" panose="020B0503020204020204" charset="-122"/>
                <a:sym typeface="黑体" panose="02010609060101010101" charset="-122"/>
              </a:rPr>
              <a:t>”</a:t>
            </a:r>
            <a:r>
              <a:rPr lang="zh-CN" sz="2135">
                <a:solidFill>
                  <a:srgbClr val="C00000"/>
                </a:solidFill>
                <a:latin typeface="微软雅黑" panose="020B0503020204020204" charset="-122"/>
                <a:ea typeface="微软雅黑" panose="020B0503020204020204" charset="-122"/>
                <a:sym typeface="黑体" panose="02010609060101010101" charset="-122"/>
              </a:rPr>
              <a:t>。</a:t>
            </a:r>
            <a:endParaRPr lang="zh-CN" sz="2135">
              <a:solidFill>
                <a:srgbClr val="C00000"/>
              </a:solidFill>
              <a:latin typeface="微软雅黑" panose="020B0503020204020204" charset="-122"/>
              <a:ea typeface="微软雅黑" panose="020B0503020204020204" charset="-122"/>
              <a:sym typeface="黑体" panose="02010609060101010101" charset="-122"/>
            </a:endParaRPr>
          </a:p>
          <a:p>
            <a:pPr algn="l"/>
            <a:r>
              <a:rPr lang="en-US" altLang="zh-CN" sz="2135" b="1">
                <a:solidFill>
                  <a:schemeClr val="tx1"/>
                </a:solidFill>
                <a:latin typeface="微软雅黑" panose="020B0503020204020204" charset="-122"/>
                <a:ea typeface="微软雅黑" panose="020B0503020204020204" charset="-122"/>
                <a:sym typeface="黑体" panose="02010609060101010101" charset="-122"/>
              </a:rPr>
              <a:t>IP</a:t>
            </a:r>
            <a:r>
              <a:rPr lang="zh-CN" altLang="en-US" sz="2135" b="1">
                <a:solidFill>
                  <a:schemeClr val="tx1"/>
                </a:solidFill>
                <a:latin typeface="微软雅黑" panose="020B0503020204020204" charset="-122"/>
                <a:ea typeface="微软雅黑" panose="020B0503020204020204" charset="-122"/>
                <a:sym typeface="黑体" panose="02010609060101010101" charset="-122"/>
              </a:rPr>
              <a:t>登录绑定：</a:t>
            </a:r>
            <a:r>
              <a:rPr lang="zh-CN" sz="2135">
                <a:solidFill>
                  <a:srgbClr val="C00000"/>
                </a:solidFill>
                <a:latin typeface="微软雅黑" panose="020B0503020204020204" charset="-122"/>
                <a:ea typeface="微软雅黑" panose="020B0503020204020204" charset="-122"/>
                <a:sym typeface="黑体" panose="02010609060101010101" charset="-122"/>
              </a:rPr>
              <a:t>机构版研学平台，在</a:t>
            </a:r>
            <a:r>
              <a:rPr lang="en-US" altLang="zh-CN" sz="2135">
                <a:solidFill>
                  <a:srgbClr val="C00000"/>
                </a:solidFill>
                <a:latin typeface="微软雅黑" panose="020B0503020204020204" charset="-122"/>
                <a:ea typeface="微软雅黑" panose="020B0503020204020204" charset="-122"/>
                <a:sym typeface="黑体" panose="02010609060101010101" charset="-122"/>
              </a:rPr>
              <a:t>IP</a:t>
            </a:r>
            <a:r>
              <a:rPr lang="zh-CN" altLang="en-US" sz="2135">
                <a:solidFill>
                  <a:srgbClr val="C00000"/>
                </a:solidFill>
                <a:latin typeface="微软雅黑" panose="020B0503020204020204" charset="-122"/>
                <a:ea typeface="微软雅黑" panose="020B0503020204020204" charset="-122"/>
                <a:sym typeface="黑体" panose="02010609060101010101" charset="-122"/>
              </a:rPr>
              <a:t>范围内，链接单位网络，点击</a:t>
            </a:r>
            <a:r>
              <a:rPr lang="en-US" altLang="zh-CN" sz="2135">
                <a:solidFill>
                  <a:srgbClr val="C00000"/>
                </a:solidFill>
                <a:latin typeface="微软雅黑" panose="020B0503020204020204" charset="-122"/>
                <a:ea typeface="微软雅黑" panose="020B0503020204020204" charset="-122"/>
                <a:sym typeface="黑体" panose="02010609060101010101" charset="-122"/>
              </a:rPr>
              <a:t>“IP</a:t>
            </a:r>
            <a:r>
              <a:rPr lang="zh-CN" altLang="en-US" sz="2135">
                <a:solidFill>
                  <a:srgbClr val="C00000"/>
                </a:solidFill>
                <a:latin typeface="微软雅黑" panose="020B0503020204020204" charset="-122"/>
                <a:ea typeface="微软雅黑" panose="020B0503020204020204" charset="-122"/>
                <a:sym typeface="黑体" panose="02010609060101010101" charset="-122"/>
              </a:rPr>
              <a:t>登录绑定</a:t>
            </a:r>
            <a:r>
              <a:rPr lang="en-US" altLang="zh-CN" sz="2135">
                <a:solidFill>
                  <a:srgbClr val="C00000"/>
                </a:solidFill>
                <a:latin typeface="微软雅黑" panose="020B0503020204020204" charset="-122"/>
                <a:ea typeface="微软雅黑" panose="020B0503020204020204" charset="-122"/>
                <a:sym typeface="黑体" panose="02010609060101010101" charset="-122"/>
              </a:rPr>
              <a:t>”</a:t>
            </a:r>
            <a:r>
              <a:rPr lang="zh-CN" altLang="en-US" sz="2135">
                <a:solidFill>
                  <a:srgbClr val="C00000"/>
                </a:solidFill>
                <a:latin typeface="微软雅黑" panose="020B0503020204020204" charset="-122"/>
                <a:ea typeface="微软雅黑" panose="020B0503020204020204" charset="-122"/>
                <a:sym typeface="黑体" panose="02010609060101010101" charset="-122"/>
              </a:rPr>
              <a:t>自动绑定资源账号</a:t>
            </a:r>
            <a:endParaRPr lang="zh-CN" sz="2135">
              <a:solidFill>
                <a:srgbClr val="C00000"/>
              </a:solidFill>
              <a:latin typeface="微软雅黑" panose="020B0503020204020204" charset="-122"/>
              <a:ea typeface="微软雅黑" panose="020B0503020204020204" charset="-122"/>
            </a:endParaRPr>
          </a:p>
        </p:txBody>
      </p:sp>
      <p:sp>
        <p:nvSpPr>
          <p:cNvPr id="4" name="文本框 3"/>
          <p:cNvSpPr txBox="1"/>
          <p:nvPr/>
        </p:nvSpPr>
        <p:spPr>
          <a:xfrm>
            <a:off x="1021715" y="30670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1</a:t>
            </a:r>
            <a:r>
              <a:rPr lang="zh-CN" altLang="en-US" sz="2400" b="1" spc="100" dirty="0">
                <a:solidFill>
                  <a:schemeClr val="accent1"/>
                </a:solidFill>
                <a:latin typeface="微软雅黑" panose="020B0503020204020204" charset="-122"/>
                <a:ea typeface="微软雅黑" panose="020B0503020204020204" charset="-122"/>
              </a:rPr>
              <a:t>、知网研学  </a:t>
            </a:r>
            <a:r>
              <a:rPr lang="en-US" altLang="zh-CN" sz="2400" b="1" spc="100" dirty="0">
                <a:solidFill>
                  <a:schemeClr val="accent1"/>
                </a:solidFill>
                <a:latin typeface="微软雅黑" panose="020B0503020204020204" charset="-122"/>
                <a:ea typeface="微软雅黑" panose="020B0503020204020204" charset="-122"/>
              </a:rPr>
              <a:t>x.cnki.net  </a:t>
            </a:r>
            <a:r>
              <a:rPr lang="zh-CN" altLang="en-US" sz="2400" b="1" spc="100" dirty="0">
                <a:solidFill>
                  <a:schemeClr val="accent1"/>
                </a:solidFill>
                <a:latin typeface="微软雅黑" panose="020B0503020204020204" charset="-122"/>
                <a:ea typeface="微软雅黑" panose="020B0503020204020204" charset="-122"/>
              </a:rPr>
              <a:t>绑定资源账号</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3"/>
          <a:stretch>
            <a:fillRect/>
          </a:stretch>
        </p:blipFill>
        <p:spPr>
          <a:xfrm>
            <a:off x="10226675" y="154305"/>
            <a:ext cx="1567815" cy="5346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bwMode="auto">
          <a:xfrm>
            <a:off x="2161021" y="1690739"/>
            <a:ext cx="7395226" cy="4367308"/>
            <a:chOff x="3775" y="1327"/>
            <a:chExt cx="16382" cy="9672"/>
          </a:xfrm>
        </p:grpSpPr>
        <p:pic>
          <p:nvPicPr>
            <p:cNvPr id="99331" name="图片 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775" y="1327"/>
              <a:ext cx="16382" cy="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图片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 y="2110"/>
              <a:ext cx="3956"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矩形 10"/>
          <p:cNvSpPr/>
          <p:nvPr/>
        </p:nvSpPr>
        <p:spPr>
          <a:xfrm>
            <a:off x="4786179" y="2906021"/>
            <a:ext cx="253913" cy="263435"/>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lstStyle/>
          <a:p>
            <a:pPr algn="ctr">
              <a:buFont typeface="Arial" panose="020B0604020202020204" pitchFamily="34" charset="0"/>
              <a:buNone/>
              <a:defRPr/>
            </a:pPr>
            <a:endParaRPr lang="zh-CN" altLang="en-US" sz="1205" noProof="1">
              <a:latin typeface="微软雅黑" panose="020B0503020204020204" charset="-122"/>
              <a:ea typeface="微软雅黑" panose="020B0503020204020204" charset="-122"/>
              <a:cs typeface="+mn-ea"/>
            </a:endParaRPr>
          </a:p>
        </p:txBody>
      </p:sp>
      <p:pic>
        <p:nvPicPr>
          <p:cNvPr id="12" name="图片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329" y="2233393"/>
            <a:ext cx="2932699" cy="328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合 12"/>
          <p:cNvGrpSpPr/>
          <p:nvPr/>
        </p:nvGrpSpPr>
        <p:grpSpPr bwMode="auto">
          <a:xfrm>
            <a:off x="1870880" y="1676771"/>
            <a:ext cx="7395226" cy="4394287"/>
            <a:chOff x="3774" y="11740"/>
            <a:chExt cx="16382" cy="9736"/>
          </a:xfrm>
        </p:grpSpPr>
        <p:pic>
          <p:nvPicPr>
            <p:cNvPr id="99336" name="图片 3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4" y="11740"/>
              <a:ext cx="16383" cy="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图片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4" y="12562"/>
              <a:ext cx="3956"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矩形 15"/>
          <p:cNvSpPr/>
          <p:nvPr/>
        </p:nvSpPr>
        <p:spPr>
          <a:xfrm>
            <a:off x="4495437" y="4220349"/>
            <a:ext cx="1717088" cy="774436"/>
          </a:xfrm>
          <a:prstGeom prst="rect">
            <a:avLst/>
          </a:prstGeom>
          <a:solidFill>
            <a:srgbClr val="00B050"/>
          </a:solidFill>
          <a:ln w="9525">
            <a:noFill/>
          </a:ln>
        </p:spPr>
        <p:txBody>
          <a:bodyPr anchor="ctr"/>
          <a:lstStyle/>
          <a:p>
            <a:pPr algn="ctr" fontAlgn="auto">
              <a:buFont typeface="Arial" panose="020B0604020202020204" pitchFamily="34" charset="0"/>
              <a:buNone/>
              <a:defRPr/>
            </a:pPr>
            <a:r>
              <a:rPr lang="zh-CN" altLang="en-US" sz="1140" noProof="1">
                <a:solidFill>
                  <a:srgbClr val="5F5F5F"/>
                </a:solidFill>
                <a:latin typeface="微软雅黑" panose="020B0503020204020204" charset="-122"/>
                <a:ea typeface="微软雅黑" panose="020B0503020204020204" charset="-122"/>
                <a:cs typeface="+mn-ea"/>
              </a:rPr>
              <a:t>相关学习笔记，可自动插入原文对应模块</a:t>
            </a:r>
            <a:endParaRPr lang="zh-CN" altLang="en-US" sz="1140" noProof="1">
              <a:solidFill>
                <a:srgbClr val="5F5F5F"/>
              </a:solidFill>
              <a:latin typeface="微软雅黑" panose="020B0503020204020204" charset="-122"/>
              <a:ea typeface="微软雅黑" panose="020B0503020204020204" charset="-122"/>
              <a:cs typeface="+mn-ea"/>
            </a:endParaRPr>
          </a:p>
        </p:txBody>
      </p:sp>
      <p:sp>
        <p:nvSpPr>
          <p:cNvPr id="22" name="矩形 21"/>
          <p:cNvSpPr>
            <a:spLocks noChangeArrowheads="1"/>
          </p:cNvSpPr>
          <p:nvPr/>
        </p:nvSpPr>
        <p:spPr bwMode="auto">
          <a:xfrm>
            <a:off x="7666179" y="2312827"/>
            <a:ext cx="1890067" cy="1682176"/>
          </a:xfrm>
          <a:prstGeom prst="rect">
            <a:avLst/>
          </a:prstGeom>
          <a:noFill/>
          <a:ln w="28575">
            <a:solidFill>
              <a:srgbClr val="E46C0A"/>
            </a:solidFill>
            <a:rou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sz="1600">
              <a:solidFill>
                <a:srgbClr val="000000"/>
              </a:solidFill>
              <a:latin typeface="微软雅黑" panose="020B0503020204020204" charset="-122"/>
              <a:ea typeface="微软雅黑" panose="020B0503020204020204" charset="-122"/>
            </a:endParaRPr>
          </a:p>
        </p:txBody>
      </p:sp>
      <p:sp>
        <p:nvSpPr>
          <p:cNvPr id="23" name="矩形 15"/>
          <p:cNvSpPr/>
          <p:nvPr/>
        </p:nvSpPr>
        <p:spPr>
          <a:xfrm>
            <a:off x="5984003" y="2522304"/>
            <a:ext cx="1861501" cy="776023"/>
          </a:xfrm>
          <a:prstGeom prst="rect">
            <a:avLst/>
          </a:prstGeom>
        </p:spPr>
        <p:style>
          <a:lnRef idx="1">
            <a:srgbClr val="C15011"/>
          </a:lnRef>
          <a:fillRef idx="2">
            <a:srgbClr val="C15011"/>
          </a:fillRef>
          <a:effectRef idx="1">
            <a:srgbClr val="C15011"/>
          </a:effectRef>
          <a:fontRef idx="minor">
            <a:srgbClr val="5F5F5F"/>
          </a:fontRef>
        </p:style>
        <p:txBody>
          <a:bodyPr anchor="ctr"/>
          <a:lstStyle/>
          <a:p>
            <a:pPr algn="ctr" fontAlgn="auto">
              <a:buFont typeface="Arial" panose="020B0604020202020204" pitchFamily="34" charset="0"/>
              <a:buNone/>
              <a:defRPr/>
            </a:pPr>
            <a:r>
              <a:rPr lang="zh-CN" altLang="en-US" sz="1140" noProof="1">
                <a:latin typeface="微软雅黑" panose="020B0503020204020204" charset="-122"/>
                <a:ea typeface="微软雅黑" panose="020B0503020204020204" charset="-122"/>
                <a:cs typeface="+mn-ea"/>
              </a:rPr>
              <a:t>右侧我的笔记模块，也会自动做实时更新。</a:t>
            </a:r>
            <a:endParaRPr lang="zh-CN" altLang="en-US" sz="1140" noProof="1">
              <a:latin typeface="微软雅黑" panose="020B0503020204020204" charset="-122"/>
              <a:ea typeface="微软雅黑" panose="020B0503020204020204" charset="-122"/>
              <a:cs typeface="+mn-ea"/>
            </a:endParaRPr>
          </a:p>
        </p:txBody>
      </p:sp>
      <p:grpSp>
        <p:nvGrpSpPr>
          <p:cNvPr id="24" name="组合 23"/>
          <p:cNvGrpSpPr/>
          <p:nvPr/>
        </p:nvGrpSpPr>
        <p:grpSpPr bwMode="auto">
          <a:xfrm>
            <a:off x="2161021" y="1618684"/>
            <a:ext cx="7395226" cy="4394286"/>
            <a:chOff x="3774" y="1262"/>
            <a:chExt cx="16382" cy="9736"/>
          </a:xfrm>
        </p:grpSpPr>
        <p:pic>
          <p:nvPicPr>
            <p:cNvPr id="99343" name="图片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4" y="1262"/>
              <a:ext cx="16383" cy="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4" name="图片 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4" y="2129"/>
              <a:ext cx="3956"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矩形 29"/>
          <p:cNvSpPr/>
          <p:nvPr/>
        </p:nvSpPr>
        <p:spPr>
          <a:xfrm>
            <a:off x="4612872" y="3066632"/>
            <a:ext cx="338021" cy="326913"/>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lstStyle/>
          <a:p>
            <a:pPr algn="ctr">
              <a:buFont typeface="Arial" panose="020B0604020202020204" pitchFamily="34" charset="0"/>
              <a:buNone/>
              <a:defRPr/>
            </a:pPr>
            <a:endParaRPr lang="zh-CN" altLang="en-US" sz="1205" noProof="1">
              <a:latin typeface="微软雅黑" panose="020B0503020204020204" charset="-122"/>
              <a:ea typeface="微软雅黑" panose="020B0503020204020204" charset="-122"/>
              <a:cs typeface="+mn-ea"/>
            </a:endParaRPr>
          </a:p>
        </p:txBody>
      </p:sp>
      <p:pic>
        <p:nvPicPr>
          <p:cNvPr id="32" name="图片 3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3743" y="2312827"/>
            <a:ext cx="2372502" cy="381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矩形 33"/>
          <p:cNvSpPr/>
          <p:nvPr/>
        </p:nvSpPr>
        <p:spPr>
          <a:xfrm>
            <a:off x="3855893" y="3452263"/>
            <a:ext cx="3426244" cy="1258458"/>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lstStyle/>
          <a:p>
            <a:pPr algn="ctr">
              <a:buFont typeface="Arial" panose="020B0604020202020204" pitchFamily="34" charset="0"/>
              <a:buNone/>
              <a:defRPr/>
            </a:pPr>
            <a:endParaRPr lang="zh-CN" altLang="en-US" sz="1205" noProof="1">
              <a:latin typeface="微软雅黑" panose="020B0503020204020204" charset="-122"/>
              <a:ea typeface="微软雅黑" panose="020B0503020204020204" charset="-122"/>
              <a:cs typeface="+mn-ea"/>
            </a:endParaRPr>
          </a:p>
        </p:txBody>
      </p:sp>
      <p:grpSp>
        <p:nvGrpSpPr>
          <p:cNvPr id="31" name="组合 30"/>
          <p:cNvGrpSpPr/>
          <p:nvPr/>
        </p:nvGrpSpPr>
        <p:grpSpPr>
          <a:xfrm>
            <a:off x="10020754" y="1175768"/>
            <a:ext cx="1475868" cy="990970"/>
            <a:chOff x="10437622" y="258736"/>
            <a:chExt cx="1382804" cy="1137957"/>
          </a:xfrm>
        </p:grpSpPr>
        <p:sp>
          <p:nvSpPr>
            <p:cNvPr id="33" name="云形标注 32"/>
            <p:cNvSpPr/>
            <p:nvPr/>
          </p:nvSpPr>
          <p:spPr>
            <a:xfrm rot="1066184">
              <a:off x="10437622" y="258736"/>
              <a:ext cx="1382804" cy="1137957"/>
            </a:xfrm>
            <a:prstGeom prst="cloudCallout">
              <a:avLst>
                <a:gd name="adj1" fmla="val -23396"/>
                <a:gd name="adj2" fmla="val 806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6" name="文本框 35"/>
            <p:cNvSpPr txBox="1"/>
            <p:nvPr/>
          </p:nvSpPr>
          <p:spPr>
            <a:xfrm>
              <a:off x="10564390" y="602484"/>
              <a:ext cx="1218585" cy="457929"/>
            </a:xfrm>
            <a:prstGeom prst="rect">
              <a:avLst/>
            </a:prstGeom>
            <a:noFill/>
          </p:spPr>
          <p:txBody>
            <a:bodyPr wrap="square" rtlCol="0">
              <a:spAutoFit/>
            </a:bodyPr>
            <a:lstStyle/>
            <a:p>
              <a:r>
                <a:rPr lang="zh-CN" altLang="en-US" sz="2000" dirty="0">
                  <a:solidFill>
                    <a:schemeClr val="bg1"/>
                  </a:solidFill>
                  <a:latin typeface="微软雅黑" panose="020B0503020204020204" charset="-122"/>
                  <a:ea typeface="微软雅黑" panose="020B0503020204020204" charset="-122"/>
                </a:rPr>
                <a:t>批注阅读</a:t>
              </a:r>
              <a:endParaRPr lang="zh-CN" altLang="en-US" sz="2000" dirty="0">
                <a:solidFill>
                  <a:schemeClr val="bg1"/>
                </a:solidFill>
                <a:latin typeface="微软雅黑" panose="020B0503020204020204" charset="-122"/>
                <a:ea typeface="微软雅黑" panose="020B0503020204020204" charset="-122"/>
              </a:endParaRPr>
            </a:p>
          </p:txBody>
        </p:sp>
      </p:grpSp>
      <p:sp>
        <p:nvSpPr>
          <p:cNvPr id="3" name="文本框 2"/>
          <p:cNvSpPr txBox="1"/>
          <p:nvPr/>
        </p:nvSpPr>
        <p:spPr>
          <a:xfrm>
            <a:off x="1229944" y="945340"/>
            <a:ext cx="3611880" cy="368300"/>
          </a:xfrm>
          <a:prstGeom prst="rect">
            <a:avLst/>
          </a:prstGeom>
          <a:noFill/>
        </p:spPr>
        <p:txBody>
          <a:bodyPr wrap="none" rtlCol="0" anchor="t">
            <a:spAutoFit/>
          </a:bodyPr>
          <a:lstStyle/>
          <a:p>
            <a:r>
              <a:rPr dirty="0">
                <a:latin typeface="微软雅黑" panose="020B0503020204020204" charset="-122"/>
                <a:ea typeface="微软雅黑" panose="020B0503020204020204" charset="-122"/>
                <a:sym typeface="+mn-ea"/>
              </a:rPr>
              <a:t>理清思路重点摘取，随手批注对话</a:t>
            </a:r>
            <a:endParaRPr lang="zh-CN" altLang="en-US"/>
          </a:p>
        </p:txBody>
      </p:sp>
      <p:sp>
        <p:nvSpPr>
          <p:cNvPr id="5" name="文本框 4"/>
          <p:cNvSpPr txBox="1"/>
          <p:nvPr/>
        </p:nvSpPr>
        <p:spPr>
          <a:xfrm>
            <a:off x="1191895" y="24193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1</a:t>
            </a:r>
            <a:r>
              <a:rPr lang="zh-CN" altLang="en-US" sz="2400" b="1" spc="100" dirty="0">
                <a:solidFill>
                  <a:schemeClr val="accent1"/>
                </a:solidFill>
                <a:latin typeface="微软雅黑" panose="020B0503020204020204" charset="-122"/>
                <a:ea typeface="微软雅黑" panose="020B0503020204020204" charset="-122"/>
              </a:rPr>
              <a:t>、知网研学  </a:t>
            </a:r>
            <a:r>
              <a:rPr lang="en-US" altLang="zh-CN" sz="2400" b="1" spc="100" dirty="0">
                <a:solidFill>
                  <a:schemeClr val="accent1"/>
                </a:solidFill>
                <a:latin typeface="微软雅黑" panose="020B0503020204020204" charset="-122"/>
                <a:ea typeface="微软雅黑" panose="020B0503020204020204" charset="-122"/>
              </a:rPr>
              <a:t>x.cnki.net  </a:t>
            </a:r>
            <a:r>
              <a:rPr lang="zh-CN" altLang="en-US" sz="2400" b="1" spc="100" dirty="0">
                <a:solidFill>
                  <a:schemeClr val="accent1"/>
                </a:solidFill>
                <a:latin typeface="微软雅黑" panose="020B0503020204020204" charset="-122"/>
                <a:ea typeface="微软雅黑" panose="020B0503020204020204" charset="-122"/>
              </a:rPr>
              <a:t>在线做笔记、文摘</a:t>
            </a:r>
            <a:endParaRPr lang="zh-CN" altLang="en-US" sz="2400" b="1" spc="100" dirty="0">
              <a:solidFill>
                <a:schemeClr val="accent1"/>
              </a:solidFill>
              <a:latin typeface="微软雅黑" panose="020B0503020204020204" charset="-122"/>
              <a:ea typeface="微软雅黑" panose="020B0503020204020204" charset="-122"/>
            </a:endParaRPr>
          </a:p>
        </p:txBody>
      </p:sp>
      <p:sp>
        <p:nvSpPr>
          <p:cNvPr id="6" name="文本框 5"/>
          <p:cNvSpPr txBox="1"/>
          <p:nvPr/>
        </p:nvSpPr>
        <p:spPr>
          <a:xfrm>
            <a:off x="345440" y="334010"/>
            <a:ext cx="884555" cy="368300"/>
          </a:xfrm>
          <a:prstGeom prst="rect">
            <a:avLst/>
          </a:prstGeom>
          <a:solidFill>
            <a:schemeClr val="bg1"/>
          </a:solidFill>
        </p:spPr>
        <p:txBody>
          <a:bodyPr wrap="square" rtlCol="0">
            <a:spAutoFit/>
          </a:bodyPr>
          <a:p>
            <a:endParaRPr lang="zh-CN" altLang="en-US"/>
          </a:p>
        </p:txBody>
      </p:sp>
      <p:sp>
        <p:nvSpPr>
          <p:cNvPr id="7" name="文本框 6"/>
          <p:cNvSpPr txBox="1"/>
          <p:nvPr/>
        </p:nvSpPr>
        <p:spPr>
          <a:xfrm>
            <a:off x="398780" y="82550"/>
            <a:ext cx="798195" cy="368300"/>
          </a:xfrm>
          <a:prstGeom prst="rect">
            <a:avLst/>
          </a:prstGeom>
          <a:solidFill>
            <a:schemeClr val="bg1"/>
          </a:solidFill>
        </p:spPr>
        <p:txBody>
          <a:bodyPr wrap="square" rtlCol="0">
            <a:spAutoFit/>
          </a:bodyPr>
          <a:p>
            <a:endParaRPr lang="zh-CN" altLang="en-US"/>
          </a:p>
        </p:txBody>
      </p:sp>
      <p:pic>
        <p:nvPicPr>
          <p:cNvPr id="10" name="图片 9" descr="微信图片_20200226153904"/>
          <p:cNvPicPr>
            <a:picLocks noChangeAspect="1"/>
          </p:cNvPicPr>
          <p:nvPr/>
        </p:nvPicPr>
        <p:blipFill>
          <a:blip r:embed="rId7"/>
          <a:stretch>
            <a:fillRect/>
          </a:stretch>
        </p:blipFill>
        <p:spPr>
          <a:xfrm>
            <a:off x="10226675" y="123825"/>
            <a:ext cx="1567815" cy="53467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1+#ppt_h/2"/>
                                          </p:val>
                                        </p:tav>
                                        <p:tav tm="100000">
                                          <p:val>
                                            <p:strVal val="#ppt_y"/>
                                          </p:val>
                                        </p:tav>
                                      </p:tavLst>
                                    </p:anim>
                                  </p:childTnLst>
                                </p:cTn>
                              </p:par>
                              <p:par>
                                <p:cTn id="15" presetID="50" presetClass="entr" presetSubtype="0" decel="10000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strVal val="#ppt_w+.3"/>
                                          </p:val>
                                        </p:tav>
                                        <p:tav tm="100000">
                                          <p:val>
                                            <p:strVal val="#ppt_w"/>
                                          </p:val>
                                        </p:tav>
                                      </p:tavLst>
                                    </p:anim>
                                    <p:anim calcmode="lin" valueType="num">
                                      <p:cBhvr>
                                        <p:cTn id="18" dur="1000" fill="hold"/>
                                        <p:tgtEl>
                                          <p:spTgt spid="16"/>
                                        </p:tgtEl>
                                        <p:attrNameLst>
                                          <p:attrName>ppt_h</p:attrName>
                                        </p:attrNameLst>
                                      </p:cBhvr>
                                      <p:tavLst>
                                        <p:tav tm="0">
                                          <p:val>
                                            <p:strVal val="#ppt_h"/>
                                          </p:val>
                                        </p:tav>
                                        <p:tav tm="100000">
                                          <p:val>
                                            <p:strVal val="#ppt_h"/>
                                          </p:val>
                                        </p:tav>
                                      </p:tavLst>
                                    </p:anim>
                                    <p:animEffect transition="in" filter="fade">
                                      <p:cBhvr>
                                        <p:cTn id="19" dur="1000"/>
                                        <p:tgtEl>
                                          <p:spTgt spid="16"/>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50" presetClass="entr" presetSubtype="0" decel="10000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000" fill="hold"/>
                                        <p:tgtEl>
                                          <p:spTgt spid="23"/>
                                        </p:tgtEl>
                                        <p:attrNameLst>
                                          <p:attrName>ppt_w</p:attrName>
                                        </p:attrNameLst>
                                      </p:cBhvr>
                                      <p:tavLst>
                                        <p:tav tm="0">
                                          <p:val>
                                            <p:strVal val="#ppt_w+.3"/>
                                          </p:val>
                                        </p:tav>
                                        <p:tav tm="100000">
                                          <p:val>
                                            <p:strVal val="#ppt_w"/>
                                          </p:val>
                                        </p:tav>
                                      </p:tavLst>
                                    </p:anim>
                                    <p:anim calcmode="lin" valueType="num">
                                      <p:cBhvr>
                                        <p:cTn id="28" dur="1000" fill="hold"/>
                                        <p:tgtEl>
                                          <p:spTgt spid="23"/>
                                        </p:tgtEl>
                                        <p:attrNameLst>
                                          <p:attrName>ppt_h</p:attrName>
                                        </p:attrNameLst>
                                      </p:cBhvr>
                                      <p:tavLst>
                                        <p:tav tm="0">
                                          <p:val>
                                            <p:strVal val="#ppt_h"/>
                                          </p:val>
                                        </p:tav>
                                        <p:tav tm="100000">
                                          <p:val>
                                            <p:strVal val="#ppt_h"/>
                                          </p:val>
                                        </p:tav>
                                      </p:tavLst>
                                    </p:anim>
                                    <p:animEffect transition="in" filter="fade">
                                      <p:cBhvr>
                                        <p:cTn id="29" dur="1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ppt_x</p:attrName>
                                        </p:attrNameLst>
                                      </p:cBhvr>
                                      <p:tavLst>
                                        <p:tav tm="0">
                                          <p:val>
                                            <p:strVal val="#ppt_x"/>
                                          </p:val>
                                        </p:tav>
                                        <p:tav tm="100000">
                                          <p:val>
                                            <p:strVal val="#ppt_x"/>
                                          </p:val>
                                        </p:tav>
                                      </p:tavLst>
                                    </p:anim>
                                    <p:anim calcmode="lin" valueType="num">
                                      <p:cBhvr>
                                        <p:cTn id="35" dur="5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ppt_x</p:attrName>
                                        </p:attrNameLst>
                                      </p:cBhvr>
                                      <p:tavLst>
                                        <p:tav tm="0">
                                          <p:val>
                                            <p:strVal val="#ppt_x"/>
                                          </p:val>
                                        </p:tav>
                                        <p:tav tm="100000">
                                          <p:val>
                                            <p:strVal val="#ppt_x"/>
                                          </p:val>
                                        </p:tav>
                                      </p:tavLst>
                                    </p:anim>
                                    <p:anim calcmode="lin" valueType="num">
                                      <p:cBhvr>
                                        <p:cTn id="39" dur="500" fill="hold"/>
                                        <p:tgtEl>
                                          <p:spTgt spid="3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ppt_x</p:attrName>
                                        </p:attrNameLst>
                                      </p:cBhvr>
                                      <p:tavLst>
                                        <p:tav tm="0">
                                          <p:val>
                                            <p:strVal val="#ppt_x"/>
                                          </p:val>
                                        </p:tav>
                                        <p:tav tm="100000">
                                          <p:val>
                                            <p:strVal val="#ppt_x"/>
                                          </p:val>
                                        </p:tav>
                                      </p:tavLst>
                                    </p:anim>
                                    <p:anim calcmode="lin" valueType="num">
                                      <p:cBhvr>
                                        <p:cTn id="4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ppt_x</p:attrName>
                                        </p:attrNameLst>
                                      </p:cBhvr>
                                      <p:tavLst>
                                        <p:tav tm="0">
                                          <p:val>
                                            <p:strVal val="1+#ppt_w/2"/>
                                          </p:val>
                                        </p:tav>
                                        <p:tav tm="100000">
                                          <p:val>
                                            <p:strVal val="#ppt_x"/>
                                          </p:val>
                                        </p:tav>
                                      </p:tavLst>
                                    </p:anim>
                                    <p:anim calcmode="lin" valueType="num">
                                      <p:cBhvr>
                                        <p:cTn id="49"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2" grpId="0" bldLvl="0" animBg="1"/>
      <p:bldP spid="23" grpId="0" bldLvl="0" animBg="1"/>
      <p:bldP spid="30" grpId="0" bldLvl="0" animBg="1"/>
      <p:bldP spid="34"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199033" y="801222"/>
            <a:ext cx="4069080" cy="368300"/>
          </a:xfrm>
          <a:prstGeom prst="rect">
            <a:avLst/>
          </a:prstGeom>
          <a:noFill/>
        </p:spPr>
        <p:txBody>
          <a:bodyPr wrap="none" rtlCol="0" anchor="t">
            <a:spAutoFit/>
          </a:bodyPr>
          <a:lstStyle/>
          <a:p>
            <a:pPr algn="ctr">
              <a:buFont typeface="Wingdings" panose="05000000000000000000" charset="0"/>
              <a:buNone/>
            </a:pPr>
            <a:r>
              <a:rPr dirty="0">
                <a:sym typeface="+mn-ea"/>
              </a:rPr>
              <a:t>疑点追踪全面掌握，知其然更知所以然</a:t>
            </a:r>
            <a:endParaRPr lang="zh-CN" altLang="en-US"/>
          </a:p>
        </p:txBody>
      </p:sp>
      <p:pic>
        <p:nvPicPr>
          <p:cNvPr id="18" name="图片 17"/>
          <p:cNvPicPr>
            <a:picLocks noChangeAspect="1"/>
          </p:cNvPicPr>
          <p:nvPr/>
        </p:nvPicPr>
        <p:blipFill>
          <a:blip r:embed="rId1"/>
          <a:stretch>
            <a:fillRect/>
          </a:stretch>
        </p:blipFill>
        <p:spPr>
          <a:xfrm>
            <a:off x="1556255" y="1261605"/>
            <a:ext cx="9806816" cy="5513642"/>
          </a:xfrm>
          <a:prstGeom prst="rect">
            <a:avLst/>
          </a:prstGeom>
        </p:spPr>
      </p:pic>
      <p:sp>
        <p:nvSpPr>
          <p:cNvPr id="16" name="矩形 15"/>
          <p:cNvSpPr/>
          <p:nvPr/>
        </p:nvSpPr>
        <p:spPr>
          <a:xfrm>
            <a:off x="5274638" y="1040482"/>
            <a:ext cx="3632276" cy="892665"/>
          </a:xfrm>
          <a:prstGeom prst="rect">
            <a:avLst/>
          </a:prstGeom>
          <a:solidFill>
            <a:srgbClr val="F79123"/>
          </a:solidFill>
          <a:ln w="9525">
            <a:noFill/>
          </a:ln>
        </p:spPr>
        <p:txBody>
          <a:bodyPr anchor="ctr"/>
          <a:lstStyle/>
          <a:p>
            <a:pPr fontAlgn="auto">
              <a:buFont typeface="Arial" panose="020B0604020202020204" pitchFamily="34" charset="0"/>
              <a:buNone/>
              <a:defRPr/>
            </a:pPr>
            <a:r>
              <a:rPr lang="zh-CN" altLang="en-US" sz="1600" noProof="1" smtClean="0">
                <a:solidFill>
                  <a:schemeClr val="bg1"/>
                </a:solidFill>
                <a:latin typeface="微软雅黑" panose="020B0503020204020204" charset="-122"/>
                <a:ea typeface="微软雅黑" panose="020B0503020204020204" charset="-122"/>
                <a:cs typeface="+mn-ea"/>
              </a:rPr>
              <a:t>提供作者、机构、基金、关键词及文献的知网节，一键链接，拓展阅读</a:t>
            </a:r>
            <a:endParaRPr lang="zh-CN" altLang="en-US" sz="1600" noProof="1">
              <a:solidFill>
                <a:schemeClr val="bg1"/>
              </a:solidFill>
              <a:latin typeface="微软雅黑" panose="020B0503020204020204" charset="-122"/>
              <a:ea typeface="微软雅黑" panose="020B0503020204020204" charset="-122"/>
              <a:cs typeface="+mn-ea"/>
            </a:endParaRPr>
          </a:p>
        </p:txBody>
      </p:sp>
      <p:sp>
        <p:nvSpPr>
          <p:cNvPr id="11" name="矩形 10"/>
          <p:cNvSpPr/>
          <p:nvPr/>
        </p:nvSpPr>
        <p:spPr>
          <a:xfrm>
            <a:off x="4797308" y="1824190"/>
            <a:ext cx="477674" cy="369761"/>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lstStyle/>
          <a:p>
            <a:pPr algn="ctr">
              <a:buFont typeface="Arial" panose="020B0604020202020204" pitchFamily="34" charset="0"/>
              <a:buNone/>
              <a:defRPr/>
            </a:pPr>
            <a:endParaRPr lang="zh-CN" altLang="en-US" sz="1210" noProof="1">
              <a:ea typeface="黑体" panose="02010609060101010101" charset="-122"/>
              <a:cs typeface="+mn-ea"/>
            </a:endParaRPr>
          </a:p>
        </p:txBody>
      </p:sp>
      <p:sp>
        <p:nvSpPr>
          <p:cNvPr id="76" name="矩形标注 75"/>
          <p:cNvSpPr/>
          <p:nvPr/>
        </p:nvSpPr>
        <p:spPr>
          <a:xfrm>
            <a:off x="5464390" y="1648433"/>
            <a:ext cx="3556373" cy="720479"/>
          </a:xfrm>
          <a:prstGeom prst="wedgeRectCallout">
            <a:avLst>
              <a:gd name="adj1" fmla="val 57129"/>
              <a:gd name="adj2" fmla="val 21178"/>
            </a:avLst>
          </a:prstGeom>
          <a:ln>
            <a:solidFill>
              <a:srgbClr val="00B050"/>
            </a:solidFill>
          </a:ln>
        </p:spPr>
        <p:style>
          <a:lnRef idx="2">
            <a:srgbClr val="5F5F5F"/>
          </a:lnRef>
          <a:fillRef idx="1">
            <a:srgbClr val="FFFFFF"/>
          </a:fillRef>
          <a:effectRef idx="0">
            <a:srgbClr val="5F5F5F"/>
          </a:effectRef>
          <a:fontRef idx="minor">
            <a:srgbClr val="5F5F5F"/>
          </a:fontRef>
        </p:style>
        <p:txBody>
          <a:bodyPr anchor="ctr"/>
          <a:lstStyle/>
          <a:p>
            <a:pPr algn="ctr" fontAlgn="auto">
              <a:buFont typeface="Arial" panose="020B0604020202020204" pitchFamily="34" charset="0"/>
              <a:buNone/>
              <a:defRPr/>
            </a:pPr>
            <a:r>
              <a:rPr lang="zh-CN" altLang="en-US" sz="1325" noProof="1">
                <a:solidFill>
                  <a:srgbClr val="FF0000"/>
                </a:solidFill>
                <a:cs typeface="+mn-ea"/>
              </a:rPr>
              <a:t>与该图书、文献有知识关联的参考文献与引证文献，直接显示页面右侧，点击即可查看原文，进行知识关联学习</a:t>
            </a:r>
            <a:r>
              <a:rPr lang="zh-CN" altLang="en-US" sz="1325" noProof="1">
                <a:solidFill>
                  <a:srgbClr val="FF0000"/>
                </a:solidFill>
                <a:latin typeface="微软雅黑" panose="020B0503020204020204" charset="-122"/>
                <a:cs typeface="+mn-ea"/>
                <a:sym typeface="黑体" panose="02010609060101010101" charset="-122"/>
              </a:rPr>
              <a:t>。</a:t>
            </a:r>
            <a:endParaRPr lang="zh-CN" altLang="en-US" sz="1325" noProof="1">
              <a:solidFill>
                <a:srgbClr val="FF0000"/>
              </a:solidFill>
              <a:latin typeface="微软雅黑" panose="020B0503020204020204" charset="-122"/>
              <a:cs typeface="+mn-ea"/>
              <a:sym typeface="黑体" panose="02010609060101010101" charset="-122"/>
            </a:endParaRPr>
          </a:p>
        </p:txBody>
      </p:sp>
      <p:sp>
        <p:nvSpPr>
          <p:cNvPr id="20" name="矩形 19"/>
          <p:cNvSpPr/>
          <p:nvPr/>
        </p:nvSpPr>
        <p:spPr>
          <a:xfrm>
            <a:off x="9100262" y="2646148"/>
            <a:ext cx="2946823" cy="2275292"/>
          </a:xfrm>
          <a:prstGeom prst="rect">
            <a:avLst/>
          </a:prstGeom>
          <a:solidFill>
            <a:srgbClr val="F79123"/>
          </a:solidFill>
          <a:ln w="9525">
            <a:noFill/>
          </a:ln>
        </p:spPr>
        <p:txBody>
          <a:bodyPr anchor="ctr"/>
          <a:lstStyle/>
          <a:p>
            <a:pPr fontAlgn="auto">
              <a:lnSpc>
                <a:spcPct val="150000"/>
              </a:lnSpc>
              <a:buFont typeface="Arial" panose="020B0604020202020204" pitchFamily="34" charset="0"/>
              <a:buNone/>
              <a:defRPr/>
            </a:pPr>
            <a:r>
              <a:rPr lang="zh-CN" altLang="en-US" sz="1400" b="1" noProof="1">
                <a:solidFill>
                  <a:srgbClr val="FFFFFF"/>
                </a:solidFill>
                <a:latin typeface="微软雅黑" panose="020B0503020204020204" charset="-122"/>
                <a:ea typeface="微软雅黑" panose="020B0503020204020204" charset="-122"/>
                <a:cs typeface="+mn-ea"/>
                <a:sym typeface="黑体" panose="02010609060101010101" charset="-122"/>
              </a:rPr>
              <a:t>点击任一参考文献或引证文献，对应的原文直接以浮框遮罩的方式弹出，便于当前阅读图书的相关知识内容的关联拓展学习</a:t>
            </a:r>
            <a:endParaRPr lang="en-US" altLang="zh-CN" sz="1400" b="1" noProof="1">
              <a:solidFill>
                <a:srgbClr val="FFFFFF"/>
              </a:solidFill>
              <a:latin typeface="微软雅黑" panose="020B0503020204020204" charset="-122"/>
              <a:ea typeface="微软雅黑" panose="020B0503020204020204" charset="-122"/>
              <a:cs typeface="+mn-ea"/>
              <a:sym typeface="黑体" panose="02010609060101010101" charset="-122"/>
            </a:endParaRPr>
          </a:p>
          <a:p>
            <a:pPr>
              <a:lnSpc>
                <a:spcPct val="150000"/>
              </a:lnSpc>
              <a:defRPr/>
            </a:pPr>
            <a:r>
              <a:rPr lang="zh-CN" altLang="en-US" sz="1400" b="1" noProof="1">
                <a:solidFill>
                  <a:srgbClr val="FFFFFF"/>
                </a:solidFill>
                <a:latin typeface="微软雅黑" panose="020B0503020204020204" charset="-122"/>
                <a:ea typeface="微软雅黑" panose="020B0503020204020204" charset="-122"/>
                <a:cs typeface="+mn-ea"/>
              </a:rPr>
              <a:t>在参考文献上也可以划线、做笔记、文摘等学习</a:t>
            </a:r>
            <a:endParaRPr lang="zh-CN" altLang="en-US" sz="1400" b="1" noProof="1">
              <a:solidFill>
                <a:srgbClr val="FFFFFF"/>
              </a:solidFill>
              <a:latin typeface="微软雅黑" panose="020B0503020204020204" charset="-122"/>
              <a:ea typeface="微软雅黑" panose="020B0503020204020204" charset="-122"/>
              <a:cs typeface="+mn-ea"/>
            </a:endParaRPr>
          </a:p>
        </p:txBody>
      </p:sp>
      <p:sp>
        <p:nvSpPr>
          <p:cNvPr id="24" name="矩形 23"/>
          <p:cNvSpPr/>
          <p:nvPr/>
        </p:nvSpPr>
        <p:spPr>
          <a:xfrm>
            <a:off x="5274638" y="2439986"/>
            <a:ext cx="676269" cy="493771"/>
          </a:xfrm>
          <a:prstGeom prst="rect">
            <a:avLst/>
          </a:prstGeom>
          <a:noFill/>
          <a:ln w="28575">
            <a:solidFill>
              <a:srgbClr val="FF0000"/>
            </a:solidFill>
          </a:ln>
        </p:spPr>
        <p:style>
          <a:lnRef idx="2">
            <a:srgbClr val="C15011">
              <a:shade val="50000"/>
            </a:srgbClr>
          </a:lnRef>
          <a:fillRef idx="1">
            <a:srgbClr val="C15011"/>
          </a:fillRef>
          <a:effectRef idx="0">
            <a:srgbClr val="C15011"/>
          </a:effectRef>
          <a:fontRef idx="minor">
            <a:srgbClr val="FFFFFF"/>
          </a:fontRef>
        </p:style>
        <p:txBody>
          <a:bodyPr anchor="ctr"/>
          <a:lstStyle/>
          <a:p>
            <a:pPr algn="ctr">
              <a:buFont typeface="Arial" panose="020B0604020202020204" pitchFamily="34" charset="0"/>
              <a:buNone/>
              <a:defRPr/>
            </a:pPr>
            <a:endParaRPr lang="zh-CN" altLang="en-US" sz="1210" noProof="1">
              <a:ea typeface="黑体" panose="02010609060101010101" charset="-122"/>
              <a:cs typeface="+mn-ea"/>
            </a:endParaRPr>
          </a:p>
        </p:txBody>
      </p:sp>
      <p:pic>
        <p:nvPicPr>
          <p:cNvPr id="9" name="图片 8"/>
          <p:cNvPicPr>
            <a:picLocks noChangeAspect="1"/>
          </p:cNvPicPr>
          <p:nvPr/>
        </p:nvPicPr>
        <p:blipFill>
          <a:blip r:embed="rId2"/>
          <a:stretch>
            <a:fillRect/>
          </a:stretch>
        </p:blipFill>
        <p:spPr>
          <a:xfrm>
            <a:off x="1917306" y="3053366"/>
            <a:ext cx="8822974" cy="4221756"/>
          </a:xfrm>
          <a:prstGeom prst="rect">
            <a:avLst/>
          </a:prstGeom>
          <a:ln>
            <a:solidFill>
              <a:schemeClr val="bg2">
                <a:lumMod val="50000"/>
              </a:schemeClr>
            </a:solidFill>
          </a:ln>
        </p:spPr>
      </p:pic>
      <p:pic>
        <p:nvPicPr>
          <p:cNvPr id="10"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681" y="2439651"/>
            <a:ext cx="7077082" cy="397007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191895" y="241935"/>
            <a:ext cx="8857615"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1</a:t>
            </a:r>
            <a:r>
              <a:rPr lang="zh-CN" altLang="en-US" sz="2400" b="1" spc="100" dirty="0">
                <a:solidFill>
                  <a:schemeClr val="accent1"/>
                </a:solidFill>
                <a:latin typeface="微软雅黑" panose="020B0503020204020204" charset="-122"/>
                <a:ea typeface="微软雅黑" panose="020B0503020204020204" charset="-122"/>
              </a:rPr>
              <a:t>、知网研学  </a:t>
            </a:r>
            <a:r>
              <a:rPr lang="en-US" altLang="zh-CN" sz="2400" b="1" spc="100" dirty="0">
                <a:solidFill>
                  <a:schemeClr val="accent1"/>
                </a:solidFill>
                <a:latin typeface="微软雅黑" panose="020B0503020204020204" charset="-122"/>
                <a:ea typeface="微软雅黑" panose="020B0503020204020204" charset="-122"/>
              </a:rPr>
              <a:t>x.cnki.net  </a:t>
            </a:r>
            <a:r>
              <a:rPr lang="zh-CN" altLang="en-US" sz="2400" b="1" spc="100" dirty="0">
                <a:solidFill>
                  <a:schemeClr val="accent1"/>
                </a:solidFill>
                <a:latin typeface="微软雅黑" panose="020B0503020204020204" charset="-122"/>
                <a:ea typeface="微软雅黑" panose="020B0503020204020204" charset="-122"/>
              </a:rPr>
              <a:t>延展阅读、扩充知识</a:t>
            </a:r>
            <a:endParaRPr lang="zh-CN" altLang="en-US" sz="2400" b="1" spc="100" dirty="0">
              <a:solidFill>
                <a:schemeClr val="accent1"/>
              </a:solidFill>
              <a:latin typeface="微软雅黑" panose="020B0503020204020204" charset="-122"/>
              <a:ea typeface="微软雅黑" panose="020B0503020204020204" charset="-122"/>
            </a:endParaRPr>
          </a:p>
        </p:txBody>
      </p:sp>
      <p:sp>
        <p:nvSpPr>
          <p:cNvPr id="7" name="文本框 6"/>
          <p:cNvSpPr txBox="1"/>
          <p:nvPr/>
        </p:nvSpPr>
        <p:spPr>
          <a:xfrm>
            <a:off x="398780" y="82550"/>
            <a:ext cx="798195" cy="368300"/>
          </a:xfrm>
          <a:prstGeom prst="rect">
            <a:avLst/>
          </a:prstGeom>
          <a:solidFill>
            <a:schemeClr val="bg1"/>
          </a:solidFill>
        </p:spPr>
        <p:txBody>
          <a:bodyPr wrap="square" rtlCol="0">
            <a:spAutoFit/>
          </a:bodyPr>
          <a:p>
            <a:endParaRPr lang="zh-CN" altLang="en-US"/>
          </a:p>
        </p:txBody>
      </p:sp>
      <p:sp>
        <p:nvSpPr>
          <p:cNvPr id="2" name="文本框 1"/>
          <p:cNvSpPr txBox="1"/>
          <p:nvPr/>
        </p:nvSpPr>
        <p:spPr>
          <a:xfrm>
            <a:off x="509905" y="334010"/>
            <a:ext cx="798195" cy="368300"/>
          </a:xfrm>
          <a:prstGeom prst="rect">
            <a:avLst/>
          </a:prstGeom>
          <a:solidFill>
            <a:schemeClr val="bg1"/>
          </a:solidFill>
        </p:spPr>
        <p:txBody>
          <a:bodyPr wrap="square" rtlCol="0">
            <a:spAutoFit/>
          </a:bodyPr>
          <a:p>
            <a:endParaRPr lang="zh-CN" altLang="en-US"/>
          </a:p>
        </p:txBody>
      </p:sp>
      <p:pic>
        <p:nvPicPr>
          <p:cNvPr id="3" name="图片 2" descr="微信图片_20200226153904"/>
          <p:cNvPicPr>
            <a:picLocks noChangeAspect="1"/>
          </p:cNvPicPr>
          <p:nvPr/>
        </p:nvPicPr>
        <p:blipFill>
          <a:blip r:embed="rId4"/>
          <a:stretch>
            <a:fillRect/>
          </a:stretch>
        </p:blipFill>
        <p:spPr>
          <a:xfrm>
            <a:off x="10226675" y="123825"/>
            <a:ext cx="1567815" cy="534670"/>
          </a:xfrm>
          <a:prstGeom prst="rect">
            <a:avLst/>
          </a:prstGeom>
        </p:spPr>
      </p:pic>
    </p:spTree>
    <p:custDataLst>
      <p:tags r:id="rId5"/>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76"/>
                                        </p:tgtEl>
                                        <p:attrNameLst>
                                          <p:attrName>style.visibility</p:attrName>
                                        </p:attrNameLst>
                                      </p:cBhvr>
                                      <p:to>
                                        <p:strVal val="hidden"/>
                                      </p:to>
                                    </p:set>
                                  </p:childTnLst>
                                </p:cTn>
                              </p:par>
                              <p:par>
                                <p:cTn id="7" presetID="16" presetClass="entr" presetSubtype="21"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barn(inVertical)">
                                      <p:cBhvr>
                                        <p:cTn id="9" dur="500"/>
                                        <p:tgtEl>
                                          <p:spTgt spid="20"/>
                                        </p:tgtEl>
                                      </p:cBhvr>
                                    </p:animEffect>
                                  </p:childTnLst>
                                </p:cTn>
                              </p:par>
                              <p:par>
                                <p:cTn id="10" presetID="1" presetClass="exit" presetSubtype="0" fill="hold" grpId="1" nodeType="withEffect">
                                  <p:stCondLst>
                                    <p:cond delay="0"/>
                                  </p:stCondLst>
                                  <p:childTnLst>
                                    <p:set>
                                      <p:cBhvr>
                                        <p:cTn id="11" dur="1" fill="hold">
                                          <p:stCondLst>
                                            <p:cond delay="0"/>
                                          </p:stCondLst>
                                        </p:cTn>
                                        <p:tgtEl>
                                          <p:spTgt spid="2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1+#ppt_h/2"/>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1" grpId="0" bldLvl="0" animBg="1"/>
      <p:bldP spid="76" grpId="1" bldLvl="0" animBg="1"/>
      <p:bldP spid="20" grpId="0" bldLvl="0" animBg="1"/>
      <p:bldP spid="20" grpId="1" bldLvl="0" animBg="1"/>
      <p:bldP spid="24"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951865" y="1298575"/>
            <a:ext cx="10288270" cy="4260850"/>
          </a:xfrm>
          <a:prstGeom prst="rect">
            <a:avLst/>
          </a:prstGeom>
        </p:spPr>
      </p:pic>
      <p:pic>
        <p:nvPicPr>
          <p:cNvPr id="5" name="图片 4"/>
          <p:cNvPicPr>
            <a:picLocks noChangeAspect="1"/>
          </p:cNvPicPr>
          <p:nvPr/>
        </p:nvPicPr>
        <p:blipFill>
          <a:blip r:embed="rId2"/>
          <a:stretch>
            <a:fillRect/>
          </a:stretch>
        </p:blipFill>
        <p:spPr>
          <a:xfrm>
            <a:off x="1649730" y="1628140"/>
            <a:ext cx="9458960" cy="4391660"/>
          </a:xfrm>
          <a:prstGeom prst="rect">
            <a:avLst/>
          </a:prstGeom>
        </p:spPr>
      </p:pic>
      <p:pic>
        <p:nvPicPr>
          <p:cNvPr id="6" name="图片 5"/>
          <p:cNvPicPr>
            <a:picLocks noChangeAspect="1"/>
          </p:cNvPicPr>
          <p:nvPr/>
        </p:nvPicPr>
        <p:blipFill>
          <a:blip r:embed="rId3"/>
          <a:stretch>
            <a:fillRect/>
          </a:stretch>
        </p:blipFill>
        <p:spPr>
          <a:xfrm>
            <a:off x="1084580" y="1072515"/>
            <a:ext cx="10024110" cy="5203190"/>
          </a:xfrm>
          <a:prstGeom prst="rect">
            <a:avLst/>
          </a:prstGeom>
        </p:spPr>
      </p:pic>
      <p:sp>
        <p:nvSpPr>
          <p:cNvPr id="7" name="文本框 6"/>
          <p:cNvSpPr txBox="1"/>
          <p:nvPr/>
        </p:nvSpPr>
        <p:spPr>
          <a:xfrm>
            <a:off x="1021715" y="306705"/>
            <a:ext cx="6653530"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1</a:t>
            </a:r>
            <a:r>
              <a:rPr lang="zh-CN" altLang="en-US" sz="2400" b="1" spc="100" dirty="0">
                <a:solidFill>
                  <a:schemeClr val="accent1"/>
                </a:solidFill>
                <a:latin typeface="微软雅黑" panose="020B0503020204020204" charset="-122"/>
                <a:ea typeface="微软雅黑" panose="020B0503020204020204" charset="-122"/>
              </a:rPr>
              <a:t>、知网研学  </a:t>
            </a:r>
            <a:r>
              <a:rPr lang="en-US" altLang="zh-CN" sz="2400" b="1" spc="100" dirty="0">
                <a:solidFill>
                  <a:schemeClr val="accent1"/>
                </a:solidFill>
                <a:latin typeface="微软雅黑" panose="020B0503020204020204" charset="-122"/>
                <a:ea typeface="微软雅黑" panose="020B0503020204020204" charset="-122"/>
              </a:rPr>
              <a:t>x.cnki.net  </a:t>
            </a:r>
            <a:r>
              <a:rPr lang="zh-CN" altLang="en-US" sz="2400" b="1" spc="100" dirty="0">
                <a:solidFill>
                  <a:schemeClr val="accent1"/>
                </a:solidFill>
                <a:latin typeface="微软雅黑" panose="020B0503020204020204" charset="-122"/>
                <a:ea typeface="微软雅黑" panose="020B0503020204020204" charset="-122"/>
              </a:rPr>
              <a:t>在线创作</a:t>
            </a:r>
            <a:endParaRPr lang="zh-CN" altLang="en-US" sz="2400" b="1" spc="100" dirty="0">
              <a:solidFill>
                <a:schemeClr val="accent1"/>
              </a:solidFill>
              <a:latin typeface="微软雅黑" panose="020B0503020204020204" charset="-122"/>
              <a:ea typeface="微软雅黑" panose="020B0503020204020204" charset="-122"/>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矩形 36867"/>
          <p:cNvSpPr>
            <a:spLocks noGrp="1"/>
          </p:cNvSpPr>
          <p:nvPr/>
        </p:nvSpPr>
        <p:spPr>
          <a:xfrm>
            <a:off x="6640513" y="1631950"/>
            <a:ext cx="3617912" cy="4587875"/>
          </a:xfrm>
          <a:prstGeom prst="rect">
            <a:avLst/>
          </a:prstGeom>
          <a:noFill/>
          <a:ln w="9525">
            <a:noFill/>
          </a:ln>
        </p:spPr>
        <p:txBody>
          <a:bodyPr wrap="square" anchor="t"/>
          <a:p>
            <a:pPr>
              <a:lnSpc>
                <a:spcPct val="130000"/>
              </a:lnSpc>
              <a:spcBef>
                <a:spcPct val="20000"/>
              </a:spcBef>
            </a:pPr>
            <a:r>
              <a:rPr lang="en-US" altLang="zh-CN" sz="2000" baseline="0" dirty="0">
                <a:solidFill>
                  <a:srgbClr val="404040"/>
                </a:solidFill>
                <a:latin typeface="微软雅黑" panose="020B0503020204020204" charset="-122"/>
                <a:ea typeface="微软雅黑" panose="020B0503020204020204" charset="-122"/>
                <a:sym typeface="Arial" panose="020B0604020202020204" pitchFamily="34" charset="0"/>
              </a:rPr>
              <a:t>CNKI</a:t>
            </a:r>
            <a:r>
              <a:rPr lang="zh-CN" altLang="en-US" sz="2000" baseline="0" dirty="0">
                <a:solidFill>
                  <a:srgbClr val="404040"/>
                </a:solidFill>
                <a:latin typeface="微软雅黑" panose="020B0503020204020204" charset="-122"/>
                <a:ea typeface="微软雅黑" panose="020B0503020204020204" charset="-122"/>
                <a:sym typeface="Arial" panose="020B0604020202020204" pitchFamily="34" charset="0"/>
              </a:rPr>
              <a:t>全球学术快报在实现检索、下载等基本功能的基础上，提供</a:t>
            </a:r>
            <a:r>
              <a:rPr lang="zh-CN" altLang="en-US" sz="2400" baseline="0" dirty="0">
                <a:solidFill>
                  <a:srgbClr val="FF0000"/>
                </a:solidFill>
                <a:latin typeface="微软雅黑" panose="020B0503020204020204" charset="-122"/>
                <a:ea typeface="微软雅黑" panose="020B0503020204020204" charset="-122"/>
                <a:sym typeface="Arial" panose="020B0604020202020204" pitchFamily="34" charset="0"/>
              </a:rPr>
              <a:t>个性化定制、</a:t>
            </a:r>
            <a:r>
              <a:rPr lang="zh-CN" altLang="zh-CN" sz="2400" baseline="0" dirty="0">
                <a:solidFill>
                  <a:srgbClr val="FF0000"/>
                </a:solidFill>
                <a:latin typeface="微软雅黑" panose="020B0503020204020204" charset="-122"/>
                <a:ea typeface="微软雅黑" panose="020B0503020204020204" charset="-122"/>
                <a:sym typeface="Arial" panose="020B0604020202020204" pitchFamily="34" charset="0"/>
              </a:rPr>
              <a:t>即时推送、读者关注点</a:t>
            </a:r>
            <a:r>
              <a:rPr lang="en-US" altLang="zh-CN" sz="2400" baseline="0" dirty="0">
                <a:solidFill>
                  <a:srgbClr val="FF0000"/>
                </a:solidFill>
                <a:latin typeface="微软雅黑" panose="020B0503020204020204" charset="-122"/>
                <a:ea typeface="微软雅黑" panose="020B0503020204020204" charset="-122"/>
                <a:sym typeface="Arial" panose="020B0604020202020204" pitchFamily="34" charset="0"/>
              </a:rPr>
              <a:t>追踪</a:t>
            </a:r>
            <a:r>
              <a:rPr lang="zh-CN" altLang="zh-CN" sz="2400" baseline="0" dirty="0">
                <a:solidFill>
                  <a:srgbClr val="FF0000"/>
                </a:solidFill>
                <a:latin typeface="微软雅黑" panose="020B0503020204020204" charset="-122"/>
                <a:ea typeface="微软雅黑" panose="020B0503020204020204" charset="-122"/>
                <a:sym typeface="Arial" panose="020B0604020202020204" pitchFamily="34" charset="0"/>
              </a:rPr>
              <a:t>、内容智能推荐、全文跨平台云同步等功能</a:t>
            </a:r>
            <a:r>
              <a:rPr lang="zh-CN" altLang="zh-CN" sz="2400" baseline="0" dirty="0">
                <a:latin typeface="微软雅黑" panose="020B0503020204020204" charset="-122"/>
                <a:ea typeface="微软雅黑" panose="020B0503020204020204" charset="-122"/>
                <a:sym typeface="Arial" panose="020B0604020202020204" pitchFamily="34" charset="0"/>
              </a:rPr>
              <a:t>。</a:t>
            </a:r>
            <a:endParaRPr lang="zh-CN" altLang="zh-CN" sz="2400" baseline="0" dirty="0">
              <a:solidFill>
                <a:srgbClr val="FF0000"/>
              </a:solidFill>
              <a:latin typeface="微软雅黑" panose="020B0503020204020204" charset="-122"/>
              <a:ea typeface="微软雅黑" panose="020B0503020204020204" charset="-122"/>
              <a:sym typeface="Arial" panose="020B0604020202020204" pitchFamily="34" charset="0"/>
            </a:endParaRPr>
          </a:p>
          <a:p>
            <a:pPr>
              <a:lnSpc>
                <a:spcPct val="130000"/>
              </a:lnSpc>
              <a:spcBef>
                <a:spcPct val="20000"/>
              </a:spcBef>
            </a:pPr>
            <a:r>
              <a:rPr lang="zh-CN" altLang="zh-CN" sz="2400" baseline="0" dirty="0">
                <a:solidFill>
                  <a:srgbClr val="FF0000"/>
                </a:solidFill>
                <a:latin typeface="微软雅黑" panose="020B0503020204020204" charset="-122"/>
                <a:ea typeface="微软雅黑" panose="020B0503020204020204" charset="-122"/>
                <a:sym typeface="Arial" panose="020B0604020202020204" pitchFamily="34" charset="0"/>
              </a:rPr>
              <a:t>     </a:t>
            </a:r>
            <a:r>
              <a:rPr lang="zh-CN" altLang="zh-CN" sz="2000" baseline="0" dirty="0">
                <a:solidFill>
                  <a:srgbClr val="404040"/>
                </a:solidFill>
                <a:latin typeface="微软雅黑" panose="020B0503020204020204" charset="-122"/>
                <a:ea typeface="微软雅黑" panose="020B0503020204020204" charset="-122"/>
                <a:sym typeface="Arial" panose="020B0604020202020204" pitchFamily="34" charset="0"/>
              </a:rPr>
              <a:t> </a:t>
            </a:r>
            <a:r>
              <a:rPr lang="zh-CN" altLang="en-US" sz="2000" baseline="0" dirty="0">
                <a:solidFill>
                  <a:srgbClr val="404040"/>
                </a:solidFill>
                <a:latin typeface="微软雅黑" panose="020B0503020204020204" charset="-122"/>
                <a:ea typeface="微软雅黑" panose="020B0503020204020204" charset="-122"/>
                <a:sym typeface="Arial" panose="020B0604020202020204" pitchFamily="34" charset="0"/>
              </a:rPr>
              <a:t>实现</a:t>
            </a:r>
            <a:r>
              <a:rPr lang="en-US" altLang="zh-CN" sz="2400" baseline="0" dirty="0">
                <a:solidFill>
                  <a:srgbClr val="FF0000"/>
                </a:solidFill>
                <a:latin typeface="微软雅黑" panose="020B0503020204020204" charset="-122"/>
                <a:ea typeface="微软雅黑" panose="020B0503020204020204" charset="-122"/>
                <a:sym typeface="Arial" panose="020B0604020202020204" pitchFamily="34" charset="0"/>
              </a:rPr>
              <a:t>机构漫游权限管理与账号绑定</a:t>
            </a:r>
            <a:r>
              <a:rPr lang="zh-CN" altLang="zh-CN" sz="2400" baseline="0" dirty="0">
                <a:latin typeface="微软雅黑" panose="020B0503020204020204" charset="-122"/>
                <a:ea typeface="微软雅黑" panose="020B0503020204020204" charset="-122"/>
                <a:sym typeface="Arial" panose="020B0604020202020204" pitchFamily="34" charset="0"/>
              </a:rPr>
              <a:t>。</a:t>
            </a:r>
            <a:endParaRPr lang="zh-CN" altLang="en-US" sz="2400" baseline="0" dirty="0">
              <a:solidFill>
                <a:schemeClr val="tx2"/>
              </a:solidFill>
              <a:latin typeface="微软雅黑" panose="020B0503020204020204" charset="-122"/>
              <a:ea typeface="微软雅黑" panose="020B0503020204020204" charset="-122"/>
              <a:sym typeface="Arial" panose="020B0604020202020204" pitchFamily="34" charset="0"/>
            </a:endParaRPr>
          </a:p>
        </p:txBody>
      </p:sp>
      <p:grpSp>
        <p:nvGrpSpPr>
          <p:cNvPr id="10242" name="组合 77"/>
          <p:cNvGrpSpPr/>
          <p:nvPr/>
        </p:nvGrpSpPr>
        <p:grpSpPr>
          <a:xfrm>
            <a:off x="2268538" y="2054225"/>
            <a:ext cx="2627312" cy="685800"/>
            <a:chOff x="878" y="2699"/>
            <a:chExt cx="4344" cy="1181"/>
          </a:xfrm>
        </p:grpSpPr>
        <p:sp>
          <p:nvSpPr>
            <p:cNvPr id="7" name="流程图: 库存数据 6"/>
            <p:cNvSpPr/>
            <p:nvPr/>
          </p:nvSpPr>
          <p:spPr>
            <a:xfrm>
              <a:off x="878" y="2699"/>
              <a:ext cx="3994" cy="1181"/>
            </a:xfrm>
            <a:prstGeom prst="flowChartOnlineStorage">
              <a:avLst/>
            </a:prstGeom>
            <a:solidFill>
              <a:srgbClr val="31B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charset="-122"/>
                  <a:ea typeface="微软雅黑" panose="020B0503020204020204" charset="-122"/>
                </a:rPr>
                <a:t>个性化定制</a:t>
              </a:r>
              <a:endParaRPr lang="zh-CN" altLang="en-US" sz="2000" strike="noStrike" noProof="1">
                <a:latin typeface="微软雅黑" panose="020B0503020204020204" charset="-122"/>
                <a:ea typeface="微软雅黑" panose="020B0503020204020204" charset="-122"/>
              </a:endParaRPr>
            </a:p>
          </p:txBody>
        </p:sp>
        <p:sp>
          <p:nvSpPr>
            <p:cNvPr id="8" name="椭圆 7"/>
            <p:cNvSpPr/>
            <p:nvPr/>
          </p:nvSpPr>
          <p:spPr>
            <a:xfrm>
              <a:off x="4308" y="2840"/>
              <a:ext cx="914" cy="914"/>
            </a:xfrm>
            <a:prstGeom prst="ellipse">
              <a:avLst/>
            </a:prstGeom>
            <a:solidFill>
              <a:srgbClr val="31B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1</a:t>
              </a:r>
              <a:endParaRPr lang="en-US" altLang="zh-CN" sz="2400" strike="noStrike" noProof="1"/>
            </a:p>
          </p:txBody>
        </p:sp>
      </p:grpSp>
      <p:sp>
        <p:nvSpPr>
          <p:cNvPr id="9" name="流程图: 库存数据 8"/>
          <p:cNvSpPr/>
          <p:nvPr/>
        </p:nvSpPr>
        <p:spPr>
          <a:xfrm>
            <a:off x="3409950" y="3038475"/>
            <a:ext cx="2416175" cy="685800"/>
          </a:xfrm>
          <a:prstGeom prst="flowChartOnlineStorage">
            <a:avLst/>
          </a:prstGeom>
          <a:solidFill>
            <a:srgbClr val="FCA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charset="-122"/>
                <a:ea typeface="微软雅黑" panose="020B0503020204020204" charset="-122"/>
              </a:rPr>
              <a:t>智能推荐</a:t>
            </a:r>
            <a:endParaRPr lang="zh-CN" altLang="en-US" sz="2000" strike="noStrike" noProof="1">
              <a:latin typeface="微软雅黑" panose="020B0503020204020204" charset="-122"/>
              <a:ea typeface="微软雅黑" panose="020B0503020204020204" charset="-122"/>
            </a:endParaRPr>
          </a:p>
        </p:txBody>
      </p:sp>
      <p:sp>
        <p:nvSpPr>
          <p:cNvPr id="10" name="椭圆 9"/>
          <p:cNvSpPr/>
          <p:nvPr/>
        </p:nvSpPr>
        <p:spPr>
          <a:xfrm>
            <a:off x="5484813" y="3109913"/>
            <a:ext cx="554038" cy="531813"/>
          </a:xfrm>
          <a:prstGeom prst="ellipse">
            <a:avLst/>
          </a:prstGeom>
          <a:solidFill>
            <a:srgbClr val="FCA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2</a:t>
            </a:r>
            <a:endParaRPr lang="en-US" altLang="zh-CN" sz="2400" strike="noStrike" noProof="1"/>
          </a:p>
        </p:txBody>
      </p:sp>
      <p:sp>
        <p:nvSpPr>
          <p:cNvPr id="11" name="流程图: 库存数据 10"/>
          <p:cNvSpPr/>
          <p:nvPr/>
        </p:nvSpPr>
        <p:spPr>
          <a:xfrm>
            <a:off x="3482975" y="4022725"/>
            <a:ext cx="2416175" cy="685800"/>
          </a:xfrm>
          <a:prstGeom prst="flowChartOnlineStorage">
            <a:avLst/>
          </a:prstGeom>
          <a:solidFill>
            <a:srgbClr val="FF3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charset="-122"/>
                <a:ea typeface="微软雅黑" panose="020B0503020204020204" charset="-122"/>
                <a:sym typeface="+mn-ea"/>
              </a:rPr>
              <a:t>即时推送</a:t>
            </a:r>
            <a:endParaRPr lang="zh-CN" altLang="en-US" sz="2000" strike="noStrike" noProof="1">
              <a:latin typeface="微软雅黑" panose="020B0503020204020204" charset="-122"/>
              <a:ea typeface="微软雅黑" panose="020B0503020204020204" charset="-122"/>
            </a:endParaRPr>
          </a:p>
        </p:txBody>
      </p:sp>
      <p:sp>
        <p:nvSpPr>
          <p:cNvPr id="12" name="椭圆 11"/>
          <p:cNvSpPr/>
          <p:nvPr/>
        </p:nvSpPr>
        <p:spPr>
          <a:xfrm>
            <a:off x="5559425" y="4098925"/>
            <a:ext cx="552450" cy="530225"/>
          </a:xfrm>
          <a:prstGeom prst="ellipse">
            <a:avLst/>
          </a:prstGeom>
          <a:solidFill>
            <a:srgbClr val="FF3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3</a:t>
            </a:r>
            <a:endParaRPr lang="en-US" altLang="zh-CN" sz="2400" strike="noStrike" noProof="1"/>
          </a:p>
        </p:txBody>
      </p:sp>
      <p:sp>
        <p:nvSpPr>
          <p:cNvPr id="13" name="流程图: 库存数据 12"/>
          <p:cNvSpPr/>
          <p:nvPr/>
        </p:nvSpPr>
        <p:spPr>
          <a:xfrm>
            <a:off x="2409825" y="5008563"/>
            <a:ext cx="2416175" cy="685800"/>
          </a:xfrm>
          <a:prstGeom prst="flowChartOnlineStorage">
            <a:avLst/>
          </a:prstGeom>
          <a:solidFill>
            <a:srgbClr val="989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charset="-122"/>
                <a:ea typeface="微软雅黑" panose="020B0503020204020204" charset="-122"/>
                <a:sym typeface="+mn-ea"/>
              </a:rPr>
              <a:t>跨平台同步</a:t>
            </a:r>
            <a:endParaRPr lang="zh-CN" altLang="en-US" sz="2000" strike="noStrike" noProof="1">
              <a:latin typeface="微软雅黑" panose="020B0503020204020204" charset="-122"/>
              <a:ea typeface="微软雅黑" panose="020B0503020204020204" charset="-122"/>
            </a:endParaRPr>
          </a:p>
        </p:txBody>
      </p:sp>
      <p:sp>
        <p:nvSpPr>
          <p:cNvPr id="14" name="椭圆 13"/>
          <p:cNvSpPr/>
          <p:nvPr/>
        </p:nvSpPr>
        <p:spPr>
          <a:xfrm>
            <a:off x="4494213" y="5073650"/>
            <a:ext cx="552450" cy="531813"/>
          </a:xfrm>
          <a:prstGeom prst="ellipse">
            <a:avLst/>
          </a:prstGeom>
          <a:solidFill>
            <a:srgbClr val="989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4</a:t>
            </a:r>
            <a:endParaRPr lang="en-US" altLang="zh-CN" sz="2400" strike="noStrike" noProof="1"/>
          </a:p>
        </p:txBody>
      </p:sp>
      <p:sp>
        <p:nvSpPr>
          <p:cNvPr id="15" name="泪滴形 14"/>
          <p:cNvSpPr/>
          <p:nvPr/>
        </p:nvSpPr>
        <p:spPr>
          <a:xfrm>
            <a:off x="1685925" y="3224213"/>
            <a:ext cx="1458913" cy="1419225"/>
          </a:xfrm>
          <a:prstGeom prst="teardrop">
            <a:avLst/>
          </a:prstGeom>
          <a:solidFill>
            <a:srgbClr val="56B1EA"/>
          </a:solidFill>
          <a:ln>
            <a:solidFill>
              <a:srgbClr val="56B1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400" strike="noStrike" noProof="1">
                <a:latin typeface="微软雅黑" panose="020B0503020204020204" charset="-122"/>
                <a:ea typeface="微软雅黑" panose="020B0503020204020204" charset="-122"/>
              </a:rPr>
              <a:t>检索</a:t>
            </a:r>
            <a:endParaRPr lang="zh-CN" altLang="en-US" sz="2400" strike="noStrike" noProof="1">
              <a:latin typeface="微软雅黑" panose="020B0503020204020204" charset="-122"/>
              <a:ea typeface="微软雅黑" panose="020B0503020204020204" charset="-122"/>
            </a:endParaRPr>
          </a:p>
          <a:p>
            <a:pPr algn="ctr" fontAlgn="base">
              <a:lnSpc>
                <a:spcPct val="140000"/>
              </a:lnSpc>
            </a:pPr>
            <a:r>
              <a:rPr lang="zh-CN" altLang="en-US" sz="2400" strike="noStrike" noProof="1">
                <a:latin typeface="微软雅黑" panose="020B0503020204020204" charset="-122"/>
                <a:ea typeface="微软雅黑" panose="020B0503020204020204" charset="-122"/>
              </a:rPr>
              <a:t>下载</a:t>
            </a:r>
            <a:endParaRPr lang="zh-CN" altLang="en-US" sz="2400" strike="noStrike" noProof="1">
              <a:latin typeface="微软雅黑" panose="020B0503020204020204" charset="-122"/>
              <a:ea typeface="微软雅黑" panose="020B0503020204020204" charset="-122"/>
            </a:endParaRPr>
          </a:p>
        </p:txBody>
      </p:sp>
      <p:sp>
        <p:nvSpPr>
          <p:cNvPr id="5" name="文本框 4"/>
          <p:cNvSpPr txBox="1"/>
          <p:nvPr/>
        </p:nvSpPr>
        <p:spPr>
          <a:xfrm>
            <a:off x="1191895" y="241935"/>
            <a:ext cx="8857615"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2</a:t>
            </a:r>
            <a:r>
              <a:rPr lang="zh-CN" altLang="en-US" sz="2400" b="1" spc="100" dirty="0">
                <a:solidFill>
                  <a:schemeClr val="accent1"/>
                </a:solidFill>
                <a:latin typeface="微软雅黑" panose="020B0503020204020204" charset="-122"/>
                <a:ea typeface="微软雅黑" panose="020B0503020204020204" charset="-122"/>
              </a:rPr>
              <a:t>、移动端全球学术快报</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2" name="图片 1" descr="微信图片_20200226153904"/>
          <p:cNvPicPr>
            <a:picLocks noChangeAspect="1"/>
          </p:cNvPicPr>
          <p:nvPr/>
        </p:nvPicPr>
        <p:blipFill>
          <a:blip r:embed="rId1"/>
          <a:stretch>
            <a:fillRect/>
          </a:stretch>
        </p:blipFill>
        <p:spPr>
          <a:xfrm>
            <a:off x="10226675" y="321945"/>
            <a:ext cx="1567815" cy="534670"/>
          </a:xfrm>
          <a:prstGeom prst="rect">
            <a:avLst/>
          </a:prstGeom>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464458" y="838873"/>
            <a:ext cx="10934587" cy="5573534"/>
          </a:xfrm>
          <a:prstGeom prst="rect">
            <a:avLst/>
          </a:prstGeom>
        </p:spPr>
      </p:pic>
      <p:pic>
        <p:nvPicPr>
          <p:cNvPr id="2" name="图片 1"/>
          <p:cNvPicPr>
            <a:picLocks noChangeAspect="1"/>
          </p:cNvPicPr>
          <p:nvPr/>
        </p:nvPicPr>
        <p:blipFill>
          <a:blip r:embed="rId2"/>
          <a:stretch>
            <a:fillRect/>
          </a:stretch>
        </p:blipFill>
        <p:spPr>
          <a:xfrm>
            <a:off x="321945" y="859790"/>
            <a:ext cx="11219180" cy="5552440"/>
          </a:xfrm>
          <a:prstGeom prst="rect">
            <a:avLst/>
          </a:prstGeom>
        </p:spPr>
      </p:pic>
      <p:sp>
        <p:nvSpPr>
          <p:cNvPr id="3" name="矩形 2"/>
          <p:cNvSpPr/>
          <p:nvPr/>
        </p:nvSpPr>
        <p:spPr>
          <a:xfrm>
            <a:off x="8851900" y="781685"/>
            <a:ext cx="613410" cy="46037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a:stretch>
            <a:fillRect/>
          </a:stretch>
        </p:blipFill>
        <p:spPr>
          <a:xfrm>
            <a:off x="321945" y="838835"/>
            <a:ext cx="10514330" cy="5962015"/>
          </a:xfrm>
          <a:prstGeom prst="rect">
            <a:avLst/>
          </a:prstGeom>
        </p:spPr>
      </p:pic>
      <p:sp>
        <p:nvSpPr>
          <p:cNvPr id="5" name="文本框 4"/>
          <p:cNvSpPr txBox="1"/>
          <p:nvPr/>
        </p:nvSpPr>
        <p:spPr>
          <a:xfrm>
            <a:off x="1191895" y="241935"/>
            <a:ext cx="8857615"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2</a:t>
            </a:r>
            <a:r>
              <a:rPr lang="zh-CN" altLang="en-US" sz="2400" b="1" spc="100" dirty="0">
                <a:solidFill>
                  <a:schemeClr val="accent1"/>
                </a:solidFill>
                <a:latin typeface="微软雅黑" panose="020B0503020204020204" charset="-122"/>
                <a:ea typeface="微软雅黑" panose="020B0503020204020204" charset="-122"/>
              </a:rPr>
              <a:t>、移动端全球学术快报</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下载地址</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4"/>
          <a:stretch>
            <a:fillRect/>
          </a:stretch>
        </p:blipFill>
        <p:spPr>
          <a:xfrm>
            <a:off x="10226675" y="215265"/>
            <a:ext cx="1567815" cy="5346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
          <p:cNvPicPr>
            <a:picLocks noChangeAspect="1"/>
          </p:cNvPicPr>
          <p:nvPr/>
        </p:nvPicPr>
        <p:blipFill>
          <a:blip r:embed="rId1"/>
          <a:stretch>
            <a:fillRect/>
          </a:stretch>
        </p:blipFill>
        <p:spPr>
          <a:xfrm>
            <a:off x="1048385" y="487045"/>
            <a:ext cx="2901315" cy="6282690"/>
          </a:xfrm>
          <a:prstGeom prst="rect">
            <a:avLst/>
          </a:prstGeom>
        </p:spPr>
      </p:pic>
      <p:pic>
        <p:nvPicPr>
          <p:cNvPr id="3" name="图片 2" descr="2"/>
          <p:cNvPicPr>
            <a:picLocks noChangeAspect="1"/>
          </p:cNvPicPr>
          <p:nvPr/>
        </p:nvPicPr>
        <p:blipFill>
          <a:blip r:embed="rId2"/>
          <a:stretch>
            <a:fillRect/>
          </a:stretch>
        </p:blipFill>
        <p:spPr>
          <a:xfrm>
            <a:off x="2797810" y="440690"/>
            <a:ext cx="2922270" cy="6329045"/>
          </a:xfrm>
          <a:prstGeom prst="rect">
            <a:avLst/>
          </a:prstGeom>
        </p:spPr>
      </p:pic>
      <p:grpSp>
        <p:nvGrpSpPr>
          <p:cNvPr id="10" name="组合 9"/>
          <p:cNvGrpSpPr/>
          <p:nvPr/>
        </p:nvGrpSpPr>
        <p:grpSpPr>
          <a:xfrm>
            <a:off x="4642485" y="472440"/>
            <a:ext cx="2907030" cy="6296660"/>
            <a:chOff x="7311" y="744"/>
            <a:chExt cx="4578" cy="9916"/>
          </a:xfrm>
        </p:grpSpPr>
        <p:pic>
          <p:nvPicPr>
            <p:cNvPr id="4" name="图片 3" descr="3"/>
            <p:cNvPicPr>
              <a:picLocks noChangeAspect="1"/>
            </p:cNvPicPr>
            <p:nvPr/>
          </p:nvPicPr>
          <p:blipFill>
            <a:blip r:embed="rId3"/>
            <a:stretch>
              <a:fillRect/>
            </a:stretch>
          </p:blipFill>
          <p:spPr>
            <a:xfrm>
              <a:off x="7311" y="744"/>
              <a:ext cx="4578" cy="9917"/>
            </a:xfrm>
            <a:prstGeom prst="rect">
              <a:avLst/>
            </a:prstGeom>
          </p:spPr>
        </p:pic>
        <p:sp>
          <p:nvSpPr>
            <p:cNvPr id="6" name="矩形 5"/>
            <p:cNvSpPr/>
            <p:nvPr/>
          </p:nvSpPr>
          <p:spPr>
            <a:xfrm>
              <a:off x="9430" y="2993"/>
              <a:ext cx="1209" cy="556"/>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1" name="组合 10"/>
          <p:cNvGrpSpPr/>
          <p:nvPr/>
        </p:nvGrpSpPr>
        <p:grpSpPr>
          <a:xfrm>
            <a:off x="7015480" y="440690"/>
            <a:ext cx="2922270" cy="6328410"/>
            <a:chOff x="11048" y="694"/>
            <a:chExt cx="4602" cy="9966"/>
          </a:xfrm>
        </p:grpSpPr>
        <p:pic>
          <p:nvPicPr>
            <p:cNvPr id="5" name="图片 4" descr="4"/>
            <p:cNvPicPr>
              <a:picLocks noChangeAspect="1"/>
            </p:cNvPicPr>
            <p:nvPr/>
          </p:nvPicPr>
          <p:blipFill>
            <a:blip r:embed="rId4"/>
            <a:stretch>
              <a:fillRect/>
            </a:stretch>
          </p:blipFill>
          <p:spPr>
            <a:xfrm>
              <a:off x="11048" y="694"/>
              <a:ext cx="4602" cy="9967"/>
            </a:xfrm>
            <a:prstGeom prst="rect">
              <a:avLst/>
            </a:prstGeom>
          </p:spPr>
        </p:pic>
        <p:sp>
          <p:nvSpPr>
            <p:cNvPr id="7" name="矩形 6"/>
            <p:cNvSpPr/>
            <p:nvPr/>
          </p:nvSpPr>
          <p:spPr>
            <a:xfrm>
              <a:off x="11048" y="3193"/>
              <a:ext cx="841" cy="732"/>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3869" y="3192"/>
              <a:ext cx="825" cy="733"/>
            </a:xfrm>
            <a:prstGeom prst="rect">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9" name="图片 8" descr="5"/>
          <p:cNvPicPr>
            <a:picLocks noChangeAspect="1"/>
          </p:cNvPicPr>
          <p:nvPr/>
        </p:nvPicPr>
        <p:blipFill>
          <a:blip r:embed="rId5"/>
          <a:stretch>
            <a:fillRect/>
          </a:stretch>
        </p:blipFill>
        <p:spPr>
          <a:xfrm>
            <a:off x="9210040" y="518160"/>
            <a:ext cx="2850515" cy="6174105"/>
          </a:xfrm>
          <a:prstGeom prst="rect">
            <a:avLst/>
          </a:prstGeom>
        </p:spPr>
      </p:pic>
      <p:sp>
        <p:nvSpPr>
          <p:cNvPr id="13" name="文本框 12"/>
          <p:cNvSpPr txBox="1"/>
          <p:nvPr/>
        </p:nvSpPr>
        <p:spPr>
          <a:xfrm>
            <a:off x="612775" y="31115"/>
            <a:ext cx="8857615"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2</a:t>
            </a:r>
            <a:r>
              <a:rPr lang="zh-CN" altLang="en-US" sz="2400" b="1" spc="100" dirty="0">
                <a:solidFill>
                  <a:schemeClr val="accent1"/>
                </a:solidFill>
                <a:latin typeface="微软雅黑" panose="020B0503020204020204" charset="-122"/>
                <a:ea typeface="微软雅黑" panose="020B0503020204020204" charset="-122"/>
              </a:rPr>
              <a:t>、移动端全球学术快报</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使用步骤</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14" name="图片 13" descr="微信图片_20200226153904"/>
          <p:cNvPicPr>
            <a:picLocks noChangeAspect="1"/>
          </p:cNvPicPr>
          <p:nvPr/>
        </p:nvPicPr>
        <p:blipFill>
          <a:blip r:embed="rId6"/>
          <a:stretch>
            <a:fillRect/>
          </a:stretch>
        </p:blipFill>
        <p:spPr>
          <a:xfrm>
            <a:off x="10226675" y="62865"/>
            <a:ext cx="1567815" cy="534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内容占位符 52"/>
          <p:cNvSpPr>
            <a:spLocks noGrp="1"/>
          </p:cNvSpPr>
          <p:nvPr/>
        </p:nvSpPr>
        <p:spPr>
          <a:xfrm>
            <a:off x="479425" y="1264920"/>
            <a:ext cx="3917950" cy="2011363"/>
          </a:xfrm>
          <a:prstGeom prst="rect">
            <a:avLst/>
          </a:prstGeom>
          <a:noFill/>
          <a:ln w="9525">
            <a:noFill/>
          </a:ln>
        </p:spPr>
        <p:txBody>
          <a:bodyPr anchor="t"/>
          <a:p>
            <a:pPr marL="342900" indent="-342900">
              <a:lnSpc>
                <a:spcPct val="150000"/>
              </a:lnSpc>
              <a:spcBef>
                <a:spcPct val="20000"/>
              </a:spcBef>
            </a:pPr>
            <a:r>
              <a:rPr lang="en-US" altLang="zh-CN" sz="2000" dirty="0">
                <a:solidFill>
                  <a:srgbClr val="404040"/>
                </a:solidFill>
                <a:latin typeface="微软雅黑" panose="020B0503020204020204" charset="-122"/>
                <a:ea typeface="微软雅黑" panose="020B0503020204020204" charset="-122"/>
              </a:rPr>
              <a:t>     </a:t>
            </a:r>
            <a:r>
              <a:rPr lang="zh-CN" altLang="en-US" sz="2000" dirty="0">
                <a:solidFill>
                  <a:srgbClr val="404040"/>
                </a:solidFill>
                <a:latin typeface="微软雅黑" panose="020B0503020204020204" charset="-122"/>
                <a:ea typeface="微软雅黑" panose="020B0503020204020204" charset="-122"/>
              </a:rPr>
              <a:t>提供导航以及各功能入口，推荐以及快报内容。</a:t>
            </a:r>
            <a:endParaRPr lang="zh-CN" altLang="en-US" sz="2000" dirty="0">
              <a:solidFill>
                <a:srgbClr val="404040"/>
              </a:solidFill>
              <a:latin typeface="微软雅黑" panose="020B0503020204020204" charset="-122"/>
              <a:ea typeface="微软雅黑" panose="020B0503020204020204" charset="-122"/>
            </a:endParaRPr>
          </a:p>
        </p:txBody>
      </p:sp>
      <p:sp>
        <p:nvSpPr>
          <p:cNvPr id="2" name="同心圆 1"/>
          <p:cNvSpPr/>
          <p:nvPr/>
        </p:nvSpPr>
        <p:spPr>
          <a:xfrm>
            <a:off x="8759825" y="1628775"/>
            <a:ext cx="104775" cy="106363"/>
          </a:xfrm>
          <a:prstGeom prst="donut">
            <a:avLst/>
          </a:prstGeom>
          <a:solidFill>
            <a:srgbClr val="E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5" name="同心圆 4"/>
          <p:cNvSpPr/>
          <p:nvPr/>
        </p:nvSpPr>
        <p:spPr>
          <a:xfrm>
            <a:off x="9788525" y="6080125"/>
            <a:ext cx="106363" cy="106363"/>
          </a:xfrm>
          <a:prstGeom prst="donut">
            <a:avLst/>
          </a:prstGeom>
          <a:solidFill>
            <a:srgbClr val="F3B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 name="同心圆 5"/>
          <p:cNvSpPr/>
          <p:nvPr/>
        </p:nvSpPr>
        <p:spPr>
          <a:xfrm>
            <a:off x="9767888" y="1681163"/>
            <a:ext cx="106363" cy="104775"/>
          </a:xfrm>
          <a:prstGeom prst="donut">
            <a:avLst/>
          </a:prstGeom>
          <a:solidFill>
            <a:srgbClr val="FA8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6" name="同心圆 15"/>
          <p:cNvSpPr/>
          <p:nvPr/>
        </p:nvSpPr>
        <p:spPr>
          <a:xfrm>
            <a:off x="7680325" y="3573463"/>
            <a:ext cx="104775" cy="104775"/>
          </a:xfrm>
          <a:prstGeom prst="donut">
            <a:avLst/>
          </a:prstGeom>
          <a:solidFill>
            <a:srgbClr val="02C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28" name="同心圆 27"/>
          <p:cNvSpPr/>
          <p:nvPr/>
        </p:nvSpPr>
        <p:spPr>
          <a:xfrm>
            <a:off x="9190038" y="5688013"/>
            <a:ext cx="106363" cy="106363"/>
          </a:xfrm>
          <a:prstGeom prst="donut">
            <a:avLst/>
          </a:prstGeom>
          <a:solidFill>
            <a:srgbClr val="03C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29" name="同心圆 28"/>
          <p:cNvSpPr/>
          <p:nvPr/>
        </p:nvSpPr>
        <p:spPr>
          <a:xfrm>
            <a:off x="8518525" y="5680075"/>
            <a:ext cx="106363" cy="104775"/>
          </a:xfrm>
          <a:prstGeom prst="donut">
            <a:avLst/>
          </a:prstGeom>
          <a:solidFill>
            <a:srgbClr val="2DD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grpSp>
        <p:nvGrpSpPr>
          <p:cNvPr id="30" name="组合 29"/>
          <p:cNvGrpSpPr/>
          <p:nvPr/>
        </p:nvGrpSpPr>
        <p:grpSpPr>
          <a:xfrm>
            <a:off x="4540964" y="3816720"/>
            <a:ext cx="1291998" cy="1202372"/>
            <a:chOff x="1999" y="8095"/>
            <a:chExt cx="2034" cy="1893"/>
          </a:xfrm>
        </p:grpSpPr>
        <p:sp>
          <p:nvSpPr>
            <p:cNvPr id="14" name="椭圆 13"/>
            <p:cNvSpPr/>
            <p:nvPr/>
          </p:nvSpPr>
          <p:spPr>
            <a:xfrm>
              <a:off x="2140" y="8095"/>
              <a:ext cx="1893" cy="1893"/>
            </a:xfrm>
            <a:prstGeom prst="ellipse">
              <a:avLst/>
            </a:prstGeom>
            <a:solidFill>
              <a:schemeClr val="bg1"/>
            </a:solidFill>
            <a:ln w="22225">
              <a:solidFill>
                <a:srgbClr val="2DD0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strike="noStrike" noProof="1">
                <a:solidFill>
                  <a:srgbClr val="179FCD"/>
                </a:solidFill>
                <a:latin typeface="微软雅黑" panose="020B0503020204020204" charset="-122"/>
                <a:ea typeface="微软雅黑" panose="020B0503020204020204" charset="-122"/>
              </a:endParaRPr>
            </a:p>
          </p:txBody>
        </p:sp>
        <p:sp>
          <p:nvSpPr>
            <p:cNvPr id="22544" name="文本框 17"/>
            <p:cNvSpPr txBox="1"/>
            <p:nvPr/>
          </p:nvSpPr>
          <p:spPr>
            <a:xfrm>
              <a:off x="1999" y="8485"/>
              <a:ext cx="2034" cy="1113"/>
            </a:xfrm>
            <a:prstGeom prst="rect">
              <a:avLst/>
            </a:prstGeom>
            <a:noFill/>
            <a:ln w="9525">
              <a:noFill/>
            </a:ln>
          </p:spPr>
          <p:txBody>
            <a:bodyPr wrap="square" anchor="t">
              <a:spAutoFit/>
            </a:bodyPr>
            <a:p>
              <a:pPr algn="ctr"/>
              <a:r>
                <a:rPr lang="zh-CN" altLang="en-US" sz="1600">
                  <a:solidFill>
                    <a:srgbClr val="00B0F0"/>
                  </a:solidFill>
                  <a:latin typeface="微软雅黑" panose="020B0503020204020204" charset="-122"/>
                  <a:ea typeface="微软雅黑" panose="020B0503020204020204" charset="-122"/>
                  <a:sym typeface="宋体" panose="02010600030101010101" pitchFamily="2" charset="-122"/>
                </a:rPr>
                <a:t>个人图书馆</a:t>
              </a:r>
              <a:endParaRPr lang="zh-CN" altLang="en-US" sz="1600">
                <a:solidFill>
                  <a:srgbClr val="00B0F0"/>
                </a:solidFill>
                <a:latin typeface="微软雅黑" panose="020B0503020204020204" charset="-122"/>
                <a:ea typeface="微软雅黑" panose="020B0503020204020204" charset="-122"/>
                <a:sym typeface="宋体" panose="02010600030101010101" pitchFamily="2" charset="-122"/>
              </a:endParaRPr>
            </a:p>
            <a:p>
              <a:pPr algn="ctr"/>
              <a:r>
                <a:rPr lang="zh-CN" altLang="en-US" sz="1200">
                  <a:solidFill>
                    <a:srgbClr val="00B0F0"/>
                  </a:solidFill>
                  <a:latin typeface="微软雅黑" panose="020B0503020204020204" charset="-122"/>
                  <a:ea typeface="微软雅黑" panose="020B0503020204020204" charset="-122"/>
                  <a:sym typeface="宋体" panose="02010600030101010101" pitchFamily="2" charset="-122"/>
                </a:rPr>
                <a:t>已定制内容如学科、项目等</a:t>
              </a:r>
              <a:endParaRPr lang="zh-CN" altLang="en-US" sz="1200">
                <a:solidFill>
                  <a:srgbClr val="00B0F0"/>
                </a:solidFill>
                <a:latin typeface="微软雅黑" panose="020B0503020204020204" charset="-122"/>
                <a:ea typeface="微软雅黑" panose="020B0503020204020204" charset="-122"/>
                <a:sym typeface="宋体" panose="02010600030101010101" pitchFamily="2" charset="-122"/>
              </a:endParaRPr>
            </a:p>
          </p:txBody>
        </p:sp>
      </p:grpSp>
      <p:grpSp>
        <p:nvGrpSpPr>
          <p:cNvPr id="26" name="组合 25"/>
          <p:cNvGrpSpPr/>
          <p:nvPr/>
        </p:nvGrpSpPr>
        <p:grpSpPr>
          <a:xfrm>
            <a:off x="4649588" y="5216339"/>
            <a:ext cx="1291520" cy="1201027"/>
            <a:chOff x="-563" y="6987"/>
            <a:chExt cx="2034" cy="1893"/>
          </a:xfrm>
        </p:grpSpPr>
        <p:sp>
          <p:nvSpPr>
            <p:cNvPr id="13" name="椭圆 12"/>
            <p:cNvSpPr/>
            <p:nvPr/>
          </p:nvSpPr>
          <p:spPr>
            <a:xfrm>
              <a:off x="-493" y="6987"/>
              <a:ext cx="1893" cy="1893"/>
            </a:xfrm>
            <a:prstGeom prst="ellipse">
              <a:avLst/>
            </a:prstGeom>
            <a:solidFill>
              <a:schemeClr val="bg1"/>
            </a:solidFill>
            <a:ln w="22225">
              <a:solidFill>
                <a:srgbClr val="03C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sz="1400" strike="noStrike" noProof="1">
                <a:solidFill>
                  <a:srgbClr val="179FCD"/>
                </a:solidFill>
                <a:latin typeface="微软雅黑" panose="020B0503020204020204" charset="-122"/>
                <a:ea typeface="微软雅黑" panose="020B0503020204020204" charset="-122"/>
              </a:endParaRPr>
            </a:p>
          </p:txBody>
        </p:sp>
        <p:sp>
          <p:nvSpPr>
            <p:cNvPr id="22548" name="文本框 16"/>
            <p:cNvSpPr txBox="1"/>
            <p:nvPr/>
          </p:nvSpPr>
          <p:spPr>
            <a:xfrm>
              <a:off x="-563" y="7349"/>
              <a:ext cx="2034" cy="1114"/>
            </a:xfrm>
            <a:prstGeom prst="rect">
              <a:avLst/>
            </a:prstGeom>
            <a:noFill/>
            <a:ln w="9525">
              <a:noFill/>
            </a:ln>
          </p:spPr>
          <p:txBody>
            <a:bodyPr wrap="square" anchor="t">
              <a:spAutoFit/>
            </a:bodyPr>
            <a:p>
              <a:pPr algn="ctr"/>
              <a:r>
                <a:rPr lang="zh-CN" altLang="en-US" sz="1600">
                  <a:solidFill>
                    <a:srgbClr val="1D8D35"/>
                  </a:solidFill>
                  <a:latin typeface="微软雅黑" panose="020B0503020204020204" charset="-122"/>
                  <a:ea typeface="微软雅黑" panose="020B0503020204020204" charset="-122"/>
                </a:rPr>
                <a:t>资料库</a:t>
              </a:r>
              <a:endParaRPr lang="zh-CN" altLang="en-US" sz="1600">
                <a:solidFill>
                  <a:srgbClr val="1D8D35"/>
                </a:solidFill>
                <a:latin typeface="微软雅黑" panose="020B0503020204020204" charset="-122"/>
                <a:ea typeface="微软雅黑" panose="020B0503020204020204" charset="-122"/>
              </a:endParaRPr>
            </a:p>
            <a:p>
              <a:pPr algn="ctr"/>
              <a:r>
                <a:rPr lang="zh-CN" altLang="en-US" sz="1200">
                  <a:solidFill>
                    <a:srgbClr val="1D8D35"/>
                  </a:solidFill>
                  <a:latin typeface="微软雅黑" panose="020B0503020204020204" charset="-122"/>
                  <a:ea typeface="微软雅黑" panose="020B0503020204020204" charset="-122"/>
                </a:rPr>
                <a:t>下载文献阅读、管理</a:t>
              </a:r>
              <a:endParaRPr lang="zh-CN" altLang="en-US" sz="1200">
                <a:solidFill>
                  <a:srgbClr val="1D8D35"/>
                </a:solidFill>
                <a:latin typeface="微软雅黑" panose="020B0503020204020204" charset="-122"/>
                <a:ea typeface="微软雅黑" panose="020B0503020204020204" charset="-122"/>
              </a:endParaRPr>
            </a:p>
          </p:txBody>
        </p:sp>
      </p:grpSp>
      <p:grpSp>
        <p:nvGrpSpPr>
          <p:cNvPr id="22551" name="组合 39"/>
          <p:cNvGrpSpPr/>
          <p:nvPr/>
        </p:nvGrpSpPr>
        <p:grpSpPr>
          <a:xfrm rot="0">
            <a:off x="10389235" y="5215255"/>
            <a:ext cx="1381125" cy="1202690"/>
            <a:chOff x="9972" y="7488"/>
            <a:chExt cx="2534" cy="2206"/>
          </a:xfrm>
        </p:grpSpPr>
        <p:sp>
          <p:nvSpPr>
            <p:cNvPr id="15" name="椭圆 14"/>
            <p:cNvSpPr/>
            <p:nvPr/>
          </p:nvSpPr>
          <p:spPr>
            <a:xfrm>
              <a:off x="10102" y="7488"/>
              <a:ext cx="2206" cy="2206"/>
            </a:xfrm>
            <a:prstGeom prst="ellipse">
              <a:avLst/>
            </a:prstGeom>
            <a:solidFill>
              <a:schemeClr val="bg1"/>
            </a:solidFill>
            <a:ln w="22225">
              <a:solidFill>
                <a:srgbClr val="F3B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strike="noStrike" noProof="1">
                <a:solidFill>
                  <a:srgbClr val="179FCD"/>
                </a:solidFill>
                <a:latin typeface="微软雅黑" panose="020B0503020204020204" charset="-122"/>
                <a:ea typeface="微软雅黑" panose="020B0503020204020204" charset="-122"/>
              </a:endParaRPr>
            </a:p>
          </p:txBody>
        </p:sp>
        <p:sp>
          <p:nvSpPr>
            <p:cNvPr id="22553" name="文本框 18"/>
            <p:cNvSpPr txBox="1"/>
            <p:nvPr/>
          </p:nvSpPr>
          <p:spPr>
            <a:xfrm>
              <a:off x="9972" y="8280"/>
              <a:ext cx="2534" cy="974"/>
            </a:xfrm>
            <a:prstGeom prst="rect">
              <a:avLst/>
            </a:prstGeom>
            <a:noFill/>
            <a:ln w="9525">
              <a:noFill/>
            </a:ln>
          </p:spPr>
          <p:txBody>
            <a:bodyPr wrap="square" anchor="t">
              <a:spAutoFit/>
            </a:bodyPr>
            <a:p>
              <a:pPr algn="ctr">
                <a:lnSpc>
                  <a:spcPct val="110000"/>
                </a:lnSpc>
              </a:pPr>
              <a:r>
                <a:rPr lang="zh-CN" altLang="en-US" sz="1600">
                  <a:solidFill>
                    <a:srgbClr val="916613"/>
                  </a:solidFill>
                  <a:latin typeface="微软雅黑" panose="020B0503020204020204" charset="-122"/>
                  <a:ea typeface="微软雅黑" panose="020B0503020204020204" charset="-122"/>
                </a:rPr>
                <a:t>个人管理</a:t>
              </a:r>
              <a:endParaRPr lang="zh-CN" altLang="en-US" sz="1600">
                <a:solidFill>
                  <a:srgbClr val="916613"/>
                </a:solidFill>
                <a:latin typeface="微软雅黑" panose="020B0503020204020204" charset="-122"/>
                <a:ea typeface="微软雅黑" panose="020B0503020204020204" charset="-122"/>
              </a:endParaRPr>
            </a:p>
            <a:p>
              <a:pPr algn="ctr">
                <a:lnSpc>
                  <a:spcPct val="110000"/>
                </a:lnSpc>
              </a:pPr>
              <a:endParaRPr lang="zh-CN" altLang="en-US" sz="1000">
                <a:solidFill>
                  <a:srgbClr val="916613"/>
                </a:solidFill>
                <a:latin typeface="微软雅黑" panose="020B0503020204020204" charset="-122"/>
                <a:ea typeface="微软雅黑" panose="020B0503020204020204" charset="-122"/>
              </a:endParaRPr>
            </a:p>
          </p:txBody>
        </p:sp>
      </p:grpSp>
      <p:pic>
        <p:nvPicPr>
          <p:cNvPr id="3" name="图片 2" descr="QQ图片20180807084842"/>
          <p:cNvPicPr>
            <a:picLocks noChangeAspect="1"/>
          </p:cNvPicPr>
          <p:nvPr/>
        </p:nvPicPr>
        <p:blipFill>
          <a:blip r:embed="rId1"/>
          <a:stretch>
            <a:fillRect/>
          </a:stretch>
        </p:blipFill>
        <p:spPr>
          <a:xfrm>
            <a:off x="6478270" y="263525"/>
            <a:ext cx="3559175" cy="6331585"/>
          </a:xfrm>
          <a:prstGeom prst="rect">
            <a:avLst/>
          </a:prstGeom>
        </p:spPr>
      </p:pic>
      <p:grpSp>
        <p:nvGrpSpPr>
          <p:cNvPr id="7" name="组合 6"/>
          <p:cNvGrpSpPr/>
          <p:nvPr/>
        </p:nvGrpSpPr>
        <p:grpSpPr>
          <a:xfrm>
            <a:off x="4526019" y="541020"/>
            <a:ext cx="1381125" cy="1192213"/>
            <a:chOff x="5703" y="705"/>
            <a:chExt cx="2535" cy="2189"/>
          </a:xfrm>
        </p:grpSpPr>
        <p:sp>
          <p:nvSpPr>
            <p:cNvPr id="17" name="椭圆 16"/>
            <p:cNvSpPr/>
            <p:nvPr/>
          </p:nvSpPr>
          <p:spPr>
            <a:xfrm>
              <a:off x="5877" y="705"/>
              <a:ext cx="2189" cy="2189"/>
            </a:xfrm>
            <a:prstGeom prst="ellipse">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z="1200" strike="noStrike" noProof="1">
                <a:solidFill>
                  <a:srgbClr val="FF0000"/>
                </a:solidFill>
                <a:latin typeface="微软雅黑" panose="020B0503020204020204" charset="-122"/>
                <a:ea typeface="微软雅黑" panose="020B0503020204020204" charset="-122"/>
              </a:endParaRPr>
            </a:p>
          </p:txBody>
        </p:sp>
        <p:sp>
          <p:nvSpPr>
            <p:cNvPr id="18" name="文本框 21"/>
            <p:cNvSpPr txBox="1"/>
            <p:nvPr/>
          </p:nvSpPr>
          <p:spPr>
            <a:xfrm>
              <a:off x="5703" y="982"/>
              <a:ext cx="2535" cy="1720"/>
            </a:xfrm>
            <a:prstGeom prst="rect">
              <a:avLst/>
            </a:prstGeom>
            <a:noFill/>
            <a:ln w="9525">
              <a:noFill/>
            </a:ln>
          </p:spPr>
          <p:txBody>
            <a:bodyPr wrap="square" anchor="t">
              <a:spAutoFit/>
            </a:bodyPr>
            <a:p>
              <a:pPr algn="ctr">
                <a:lnSpc>
                  <a:spcPct val="110000"/>
                </a:lnSpc>
              </a:pPr>
              <a:r>
                <a:rPr lang="en-US" altLang="zh-CN">
                  <a:solidFill>
                    <a:srgbClr val="FF0000"/>
                  </a:solidFill>
                  <a:latin typeface="微软雅黑" panose="020B0503020204020204" charset="-122"/>
                  <a:ea typeface="微软雅黑" panose="020B0503020204020204" charset="-122"/>
                  <a:sym typeface="宋体" panose="02010600030101010101" pitchFamily="2" charset="-122"/>
                </a:rPr>
                <a:t>CNKI</a:t>
              </a:r>
              <a:r>
                <a:rPr lang="zh-CN" altLang="en-US">
                  <a:solidFill>
                    <a:srgbClr val="FF0000"/>
                  </a:solidFill>
                  <a:latin typeface="微软雅黑" panose="020B0503020204020204" charset="-122"/>
                  <a:ea typeface="微软雅黑" panose="020B0503020204020204" charset="-122"/>
                  <a:sym typeface="宋体" panose="02010600030101010101" pitchFamily="2" charset="-122"/>
                </a:rPr>
                <a:t>搜索</a:t>
              </a:r>
              <a:endParaRPr lang="zh-CN" altLang="en-US">
                <a:solidFill>
                  <a:srgbClr val="FF0000"/>
                </a:solidFill>
                <a:latin typeface="微软雅黑" panose="020B0503020204020204" charset="-122"/>
                <a:ea typeface="微软雅黑" panose="020B0503020204020204" charset="-122"/>
                <a:sym typeface="宋体" panose="02010600030101010101" pitchFamily="2" charset="-122"/>
              </a:endParaRPr>
            </a:p>
            <a:p>
              <a:pPr algn="ctr">
                <a:lnSpc>
                  <a:spcPct val="110000"/>
                </a:lnSpc>
              </a:pPr>
              <a:r>
                <a:rPr lang="zh-CN" altLang="en-US" sz="1400">
                  <a:solidFill>
                    <a:srgbClr val="FF0000"/>
                  </a:solidFill>
                  <a:latin typeface="微软雅黑" panose="020B0503020204020204" charset="-122"/>
                  <a:ea typeface="微软雅黑" panose="020B0503020204020204" charset="-122"/>
                  <a:sym typeface="宋体" panose="02010600030101010101" pitchFamily="2" charset="-122"/>
                </a:rPr>
                <a:t>全球知识发现</a:t>
              </a:r>
              <a:endParaRPr lang="zh-CN" altLang="en-US" sz="1400">
                <a:solidFill>
                  <a:srgbClr val="FF0000"/>
                </a:solidFill>
                <a:latin typeface="微软雅黑" panose="020B0503020204020204" charset="-122"/>
                <a:ea typeface="微软雅黑" panose="020B0503020204020204" charset="-122"/>
                <a:sym typeface="宋体" panose="02010600030101010101" pitchFamily="2" charset="-122"/>
              </a:endParaRPr>
            </a:p>
            <a:p>
              <a:pPr algn="ctr">
                <a:lnSpc>
                  <a:spcPct val="110000"/>
                </a:lnSpc>
              </a:pPr>
              <a:endParaRPr lang="zh-CN" altLang="en-US">
                <a:solidFill>
                  <a:srgbClr val="FF0000"/>
                </a:solidFill>
                <a:latin typeface="微软雅黑" panose="020B0503020204020204" charset="-122"/>
                <a:ea typeface="微软雅黑" panose="020B0503020204020204" charset="-122"/>
              </a:endParaRPr>
            </a:p>
          </p:txBody>
        </p:sp>
      </p:grpSp>
      <p:grpSp>
        <p:nvGrpSpPr>
          <p:cNvPr id="20" name="组合 19"/>
          <p:cNvGrpSpPr/>
          <p:nvPr/>
        </p:nvGrpSpPr>
        <p:grpSpPr>
          <a:xfrm>
            <a:off x="4526674" y="1785987"/>
            <a:ext cx="1320372" cy="1176288"/>
            <a:chOff x="3994" y="3307"/>
            <a:chExt cx="2074" cy="1854"/>
          </a:xfrm>
        </p:grpSpPr>
        <p:grpSp>
          <p:nvGrpSpPr>
            <p:cNvPr id="21" name="组合 24"/>
            <p:cNvGrpSpPr/>
            <p:nvPr/>
          </p:nvGrpSpPr>
          <p:grpSpPr>
            <a:xfrm>
              <a:off x="4142" y="3307"/>
              <a:ext cx="1854" cy="1854"/>
              <a:chOff x="3467" y="1625"/>
              <a:chExt cx="2161" cy="2161"/>
            </a:xfrm>
          </p:grpSpPr>
          <p:sp>
            <p:nvSpPr>
              <p:cNvPr id="22" name="椭圆 21"/>
              <p:cNvSpPr/>
              <p:nvPr/>
            </p:nvSpPr>
            <p:spPr>
              <a:xfrm>
                <a:off x="3467" y="1625"/>
                <a:ext cx="2161" cy="2161"/>
              </a:xfrm>
              <a:prstGeom prst="ellipse">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z="1600" strike="noStrike" noProof="1">
                  <a:solidFill>
                    <a:srgbClr val="FE8709"/>
                  </a:solidFill>
                  <a:latin typeface="微软雅黑" panose="020B0503020204020204" charset="-122"/>
                  <a:ea typeface="微软雅黑" panose="020B0503020204020204" charset="-122"/>
                </a:endParaRPr>
              </a:p>
            </p:txBody>
          </p:sp>
          <p:sp>
            <p:nvSpPr>
              <p:cNvPr id="25" name="文本框 20"/>
              <p:cNvSpPr txBox="1"/>
              <p:nvPr/>
            </p:nvSpPr>
            <p:spPr>
              <a:xfrm>
                <a:off x="3519" y="2457"/>
                <a:ext cx="2088" cy="676"/>
              </a:xfrm>
              <a:prstGeom prst="rect">
                <a:avLst/>
              </a:prstGeom>
              <a:noFill/>
              <a:ln w="9525">
                <a:noFill/>
              </a:ln>
            </p:spPr>
            <p:txBody>
              <a:bodyPr wrap="square" anchor="t">
                <a:spAutoFit/>
              </a:bodyPr>
              <a:p>
                <a:pPr algn="ctr"/>
                <a:endParaRPr lang="zh-CN" altLang="en-US">
                  <a:latin typeface="Calibri" panose="020F0502020204030204" charset="0"/>
                  <a:ea typeface="宋体" panose="02010600030101010101" pitchFamily="2" charset="-122"/>
                </a:endParaRPr>
              </a:p>
            </p:txBody>
          </p:sp>
        </p:grpSp>
        <p:sp>
          <p:nvSpPr>
            <p:cNvPr id="33" name="文本框 2"/>
            <p:cNvSpPr txBox="1"/>
            <p:nvPr/>
          </p:nvSpPr>
          <p:spPr>
            <a:xfrm>
              <a:off x="3994" y="3969"/>
              <a:ext cx="2074" cy="531"/>
            </a:xfrm>
            <a:prstGeom prst="rect">
              <a:avLst/>
            </a:prstGeom>
            <a:noFill/>
            <a:ln w="9525">
              <a:noFill/>
            </a:ln>
          </p:spPr>
          <p:txBody>
            <a:bodyPr wrap="square" anchor="t">
              <a:spAutoFit/>
            </a:bodyPr>
            <a:p>
              <a:pPr algn="ctr"/>
              <a:r>
                <a:rPr lang="zh-CN" altLang="en-US" sz="1600">
                  <a:solidFill>
                    <a:srgbClr val="FE8709"/>
                  </a:solidFill>
                  <a:latin typeface="微软雅黑" panose="020B0503020204020204" charset="-122"/>
                  <a:ea typeface="微软雅黑" panose="020B0503020204020204" charset="-122"/>
                  <a:sym typeface="宋体" panose="02010600030101010101" pitchFamily="2" charset="-122"/>
                </a:rPr>
                <a:t>出版物专区</a:t>
              </a:r>
              <a:endParaRPr lang="zh-CN" altLang="en-US" sz="1600" dirty="0">
                <a:solidFill>
                  <a:srgbClr val="FE8709"/>
                </a:solidFill>
                <a:latin typeface="微软雅黑" panose="020B0503020204020204" charset="-122"/>
                <a:ea typeface="微软雅黑" panose="020B0503020204020204" charset="-122"/>
                <a:sym typeface="宋体" panose="02010600030101010101" pitchFamily="2" charset="-122"/>
              </a:endParaRPr>
            </a:p>
          </p:txBody>
        </p:sp>
      </p:grpSp>
      <p:sp>
        <p:nvSpPr>
          <p:cNvPr id="37" name="矩形 36"/>
          <p:cNvSpPr/>
          <p:nvPr/>
        </p:nvSpPr>
        <p:spPr>
          <a:xfrm>
            <a:off x="6964680" y="444500"/>
            <a:ext cx="2669540" cy="39878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38" name="矩形 37"/>
          <p:cNvSpPr/>
          <p:nvPr/>
        </p:nvSpPr>
        <p:spPr>
          <a:xfrm>
            <a:off x="6473825" y="413385"/>
            <a:ext cx="475615" cy="46037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39" name="矩形 38"/>
          <p:cNvSpPr/>
          <p:nvPr/>
        </p:nvSpPr>
        <p:spPr>
          <a:xfrm>
            <a:off x="7578725" y="6182360"/>
            <a:ext cx="490855" cy="42989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40" name="矩形 39"/>
          <p:cNvSpPr/>
          <p:nvPr/>
        </p:nvSpPr>
        <p:spPr>
          <a:xfrm>
            <a:off x="8518525" y="6177915"/>
            <a:ext cx="490855" cy="42989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41" name="矩形 40"/>
          <p:cNvSpPr/>
          <p:nvPr/>
        </p:nvSpPr>
        <p:spPr>
          <a:xfrm>
            <a:off x="9297035" y="6186805"/>
            <a:ext cx="490855" cy="42989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cxnSp>
        <p:nvCxnSpPr>
          <p:cNvPr id="9" name="肘形连接符 8"/>
          <p:cNvCxnSpPr/>
          <p:nvPr/>
        </p:nvCxnSpPr>
        <p:spPr>
          <a:xfrm rot="10800000" flipV="1">
            <a:off x="5775960" y="850900"/>
            <a:ext cx="1837055" cy="429260"/>
          </a:xfrm>
          <a:prstGeom prst="bentConnector3">
            <a:avLst>
              <a:gd name="adj1" fmla="val -34"/>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肘形连接符 9"/>
          <p:cNvCxnSpPr>
            <a:stCxn id="38" idx="2"/>
          </p:cNvCxnSpPr>
          <p:nvPr/>
        </p:nvCxnSpPr>
        <p:spPr>
          <a:xfrm rot="5400000">
            <a:off x="5426075" y="1268095"/>
            <a:ext cx="1680845" cy="890905"/>
          </a:xfrm>
          <a:prstGeom prst="bentConnector3">
            <a:avLst>
              <a:gd name="adj1" fmla="val 94068"/>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肘形连接符 10"/>
          <p:cNvCxnSpPr>
            <a:stCxn id="39" idx="1"/>
            <a:endCxn id="22544" idx="3"/>
          </p:cNvCxnSpPr>
          <p:nvPr/>
        </p:nvCxnSpPr>
        <p:spPr>
          <a:xfrm rot="10800000">
            <a:off x="5833110" y="4418330"/>
            <a:ext cx="1745615" cy="1979295"/>
          </a:xfrm>
          <a:prstGeom prst="bentConnector3">
            <a:avLst>
              <a:gd name="adj1" fmla="val 49982"/>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肘形连接符 11"/>
          <p:cNvCxnSpPr>
            <a:endCxn id="13" idx="4"/>
          </p:cNvCxnSpPr>
          <p:nvPr/>
        </p:nvCxnSpPr>
        <p:spPr>
          <a:xfrm rot="10800000">
            <a:off x="5295265" y="6417310"/>
            <a:ext cx="3318510" cy="226060"/>
          </a:xfrm>
          <a:prstGeom prst="bentConnector2">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肘形连接符 18"/>
          <p:cNvCxnSpPr>
            <a:stCxn id="41" idx="3"/>
            <a:endCxn id="22553" idx="1"/>
          </p:cNvCxnSpPr>
          <p:nvPr/>
        </p:nvCxnSpPr>
        <p:spPr>
          <a:xfrm flipV="1">
            <a:off x="9787890" y="5912485"/>
            <a:ext cx="601345" cy="489585"/>
          </a:xfrm>
          <a:prstGeom prst="bentConnector3">
            <a:avLst>
              <a:gd name="adj1" fmla="val 50053"/>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024255" y="144145"/>
            <a:ext cx="8857615"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2</a:t>
            </a:r>
            <a:r>
              <a:rPr lang="zh-CN" altLang="en-US" sz="2400" b="1" spc="100" dirty="0">
                <a:solidFill>
                  <a:schemeClr val="accent1"/>
                </a:solidFill>
                <a:latin typeface="微软雅黑" panose="020B0503020204020204" charset="-122"/>
                <a:ea typeface="微软雅黑" panose="020B0503020204020204" charset="-122"/>
              </a:rPr>
              <a:t>、移动端全球学术快报</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首页展示</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24" name="图片 23" descr="微信图片_20200226153904"/>
          <p:cNvPicPr>
            <a:picLocks noChangeAspect="1"/>
          </p:cNvPicPr>
          <p:nvPr/>
        </p:nvPicPr>
        <p:blipFill>
          <a:blip r:embed="rId2"/>
          <a:stretch>
            <a:fillRect/>
          </a:stretch>
        </p:blipFill>
        <p:spPr>
          <a:xfrm>
            <a:off x="10226675" y="321945"/>
            <a:ext cx="1567815" cy="5346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linds(horizont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linds(horizontal)">
                                      <p:cBhvr>
                                        <p:cTn id="18" dur="500"/>
                                        <p:tgtEl>
                                          <p:spTgt spid="38"/>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linds(horizontal)">
                                      <p:cBhvr>
                                        <p:cTn id="29" dur="500"/>
                                        <p:tgtEl>
                                          <p:spTgt spid="39"/>
                                        </p:tgtEl>
                                      </p:cBhvr>
                                    </p:animEffect>
                                  </p:childTnLst>
                                </p:cTn>
                              </p:par>
                              <p:par>
                                <p:cTn id="30" presetID="3" presetClass="entr" presetSubtype="1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linds(horizont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linds(horizontal)">
                                      <p:cBhvr>
                                        <p:cTn id="40" dur="500"/>
                                        <p:tgtEl>
                                          <p:spTgt spid="40"/>
                                        </p:tgtEl>
                                      </p:cBhvr>
                                    </p:animEffect>
                                  </p:childTnLst>
                                </p:cTn>
                              </p:par>
                              <p:par>
                                <p:cTn id="41" presetID="3" presetClass="entr" presetSubtype="1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par>
                                <p:cTn id="44" presetID="3" presetClass="entr" presetSubtype="1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linds(horizont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linds(horizontal)">
                                      <p:cBhvr>
                                        <p:cTn id="51" dur="500"/>
                                        <p:tgtEl>
                                          <p:spTgt spid="41"/>
                                        </p:tgtEl>
                                      </p:cBhvr>
                                    </p:animEffect>
                                  </p:childTnLst>
                                </p:cTn>
                              </p:par>
                              <p:par>
                                <p:cTn id="52" presetID="3" presetClass="entr" presetSubtype="10" fill="hold" nodeType="withEffect">
                                  <p:stCondLst>
                                    <p:cond delay="0"/>
                                  </p:stCondLst>
                                  <p:childTnLst>
                                    <p:set>
                                      <p:cBhvr>
                                        <p:cTn id="53" dur="1" fill="hold">
                                          <p:stCondLst>
                                            <p:cond delay="0"/>
                                          </p:stCondLst>
                                        </p:cTn>
                                        <p:tgtEl>
                                          <p:spTgt spid="22551"/>
                                        </p:tgtEl>
                                        <p:attrNameLst>
                                          <p:attrName>style.visibility</p:attrName>
                                        </p:attrNameLst>
                                      </p:cBhvr>
                                      <p:to>
                                        <p:strVal val="visible"/>
                                      </p:to>
                                    </p:set>
                                    <p:animEffect transition="in" filter="blinds(horizontal)">
                                      <p:cBhvr>
                                        <p:cTn id="54" dur="500"/>
                                        <p:tgtEl>
                                          <p:spTgt spid="22551"/>
                                        </p:tgtEl>
                                      </p:cBhvr>
                                    </p:animEffect>
                                  </p:childTnLst>
                                </p:cTn>
                              </p:par>
                              <p:par>
                                <p:cTn id="55" presetID="3" presetClass="entr" presetSubtype="1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linds(horizont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8" grpId="0" bldLvl="0" animBg="1"/>
      <p:bldP spid="39" grpId="0" bldLvl="0" animBg="1"/>
      <p:bldP spid="40" grpId="0" bldLvl="0" animBg="1"/>
      <p:bldP spid="4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2"/>
          <p:cNvSpPr txBox="1">
            <a:spLocks noChangeArrowheads="1"/>
          </p:cNvSpPr>
          <p:nvPr/>
        </p:nvSpPr>
        <p:spPr bwMode="auto">
          <a:xfrm>
            <a:off x="3397160" y="271440"/>
            <a:ext cx="4801314"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latin typeface="黑体" panose="02010609060101010101" charset="-122"/>
                <a:ea typeface="黑体" panose="02010609060101010101" charset="-122"/>
              </a:rPr>
              <a:t>■</a:t>
            </a:r>
            <a:r>
              <a:rPr lang="zh-CN" altLang="zh-CN" sz="2000" dirty="0"/>
              <a:t>总库外文数据库整合出版情况（部分）</a:t>
            </a:r>
            <a:endParaRPr lang="zh-CN" altLang="en-US" sz="2000" dirty="0"/>
          </a:p>
        </p:txBody>
      </p:sp>
      <p:sp>
        <p:nvSpPr>
          <p:cNvPr id="2" name="矩形 1"/>
          <p:cNvSpPr/>
          <p:nvPr/>
        </p:nvSpPr>
        <p:spPr>
          <a:xfrm>
            <a:off x="1306195" y="5445125"/>
            <a:ext cx="9578975" cy="1047750"/>
          </a:xfrm>
          <a:prstGeom prst="rect">
            <a:avLst/>
          </a:prstGeom>
          <a:solidFill>
            <a:schemeClr val="accent2">
              <a:lumMod val="7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eaLnBrk="1" hangingPunct="1"/>
            <a:r>
              <a:rPr lang="zh-CN" altLang="en-US" sz="2000" b="1" dirty="0">
                <a:solidFill>
                  <a:schemeClr val="bg1"/>
                </a:solidFill>
                <a:latin typeface="宋体" panose="02010600030101010101" pitchFamily="2" charset="-122"/>
                <a:ea typeface="宋体" panose="02010600030101010101" pitchFamily="2" charset="-122"/>
              </a:rPr>
              <a:t>这一系列资源体系总称为《CNKI知识资源总库》，国际国内总文献量超过</a:t>
            </a:r>
            <a:r>
              <a:rPr lang="en-US" altLang="zh-CN" sz="2000" b="1" dirty="0">
                <a:solidFill>
                  <a:schemeClr val="bg1"/>
                </a:solidFill>
                <a:latin typeface="宋体" panose="02010600030101010101" pitchFamily="2" charset="-122"/>
                <a:ea typeface="宋体" panose="02010600030101010101" pitchFamily="2" charset="-122"/>
              </a:rPr>
              <a:t>3</a:t>
            </a:r>
            <a:r>
              <a:rPr lang="zh-CN" altLang="en-US" sz="2000" b="1" dirty="0">
                <a:solidFill>
                  <a:schemeClr val="bg1"/>
                </a:solidFill>
                <a:latin typeface="宋体" panose="02010600030101010101" pitchFamily="2" charset="-122"/>
                <a:ea typeface="宋体" panose="02010600030101010101" pitchFamily="2" charset="-122"/>
              </a:rPr>
              <a:t>亿篇，其中期刊、博硕、会议、报纸是日更新，每天出版约2万篇。终端读者1.2亿人，日访问量1600万人次，年下载量23.3亿篇。</a:t>
            </a:r>
            <a:endParaRPr lang="en-US" altLang="zh-CN" sz="2000" b="1" dirty="0">
              <a:solidFill>
                <a:schemeClr val="bg1"/>
              </a:solidFill>
              <a:latin typeface="宋体" panose="02010600030101010101" pitchFamily="2" charset="-122"/>
              <a:ea typeface="宋体" panose="02010600030101010101" pitchFamily="2" charset="-122"/>
            </a:endParaRPr>
          </a:p>
        </p:txBody>
      </p:sp>
      <p:graphicFrame>
        <p:nvGraphicFramePr>
          <p:cNvPr id="4" name="表格 3"/>
          <p:cNvGraphicFramePr>
            <a:graphicFrameLocks noGrp="1"/>
          </p:cNvGraphicFramePr>
          <p:nvPr/>
        </p:nvGraphicFramePr>
        <p:xfrm>
          <a:off x="1477010" y="908685"/>
          <a:ext cx="8642350" cy="4343400"/>
        </p:xfrm>
        <a:graphic>
          <a:graphicData uri="http://schemas.openxmlformats.org/drawingml/2006/table">
            <a:tbl>
              <a:tblPr firstRow="1" firstCol="1" bandRow="1">
                <a:tableStyleId>{5C22544A-7EE6-4342-B048-85BDC9FD1C3A}</a:tableStyleId>
              </a:tblPr>
              <a:tblGrid>
                <a:gridCol w="4394835"/>
                <a:gridCol w="2407920"/>
                <a:gridCol w="1839595"/>
              </a:tblGrid>
              <a:tr h="34988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外文数据库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文献产出起讫</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文献量</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5115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荷兰</a:t>
                      </a:r>
                      <a:r>
                        <a:rPr lang="en-US" sz="1400" kern="100" dirty="0">
                          <a:effectLst/>
                          <a:latin typeface="宋体" panose="02010600030101010101" pitchFamily="2" charset="-122"/>
                          <a:ea typeface="宋体" panose="02010600030101010101" pitchFamily="2" charset="-122"/>
                        </a:rPr>
                        <a:t>Elsevier</a:t>
                      </a:r>
                      <a:r>
                        <a:rPr lang="zh-CN" sz="1400" kern="100" dirty="0">
                          <a:effectLst/>
                          <a:latin typeface="宋体" panose="02010600030101010101" pitchFamily="2" charset="-122"/>
                          <a:ea typeface="宋体" panose="02010600030101010101" pitchFamily="2" charset="-122"/>
                        </a:rPr>
                        <a:t>期刊数据库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1988</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a:effectLst/>
                          <a:latin typeface="宋体" panose="02010600030101010101" pitchFamily="2" charset="-122"/>
                          <a:ea typeface="宋体" panose="02010600030101010101" pitchFamily="2" charset="-122"/>
                        </a:rPr>
                        <a:t>1084.99</a:t>
                      </a:r>
                      <a:r>
                        <a:rPr lang="zh-CN" sz="1400" kern="100">
                          <a:effectLst/>
                          <a:latin typeface="宋体" panose="02010600030101010101" pitchFamily="2" charset="-122"/>
                          <a:ea typeface="宋体" panose="02010600030101010101" pitchFamily="2" charset="-122"/>
                        </a:rPr>
                        <a:t>万篇</a:t>
                      </a:r>
                      <a:endParaRPr lang="zh-CN" sz="14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4988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荷兰</a:t>
                      </a:r>
                      <a:r>
                        <a:rPr lang="en-US" sz="1400" kern="100" dirty="0">
                          <a:effectLst/>
                          <a:latin typeface="宋体" panose="02010600030101010101" pitchFamily="2" charset="-122"/>
                          <a:ea typeface="宋体" panose="02010600030101010101" pitchFamily="2" charset="-122"/>
                        </a:rPr>
                        <a:t>Elsevier</a:t>
                      </a:r>
                      <a:r>
                        <a:rPr lang="zh-CN" sz="1400" kern="100" dirty="0">
                          <a:effectLst/>
                          <a:latin typeface="宋体" panose="02010600030101010101" pitchFamily="2" charset="-122"/>
                          <a:ea typeface="宋体" panose="02010600030101010101" pitchFamily="2" charset="-122"/>
                        </a:rPr>
                        <a:t>图书数据库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1966</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a:effectLst/>
                          <a:latin typeface="宋体" panose="02010600030101010101" pitchFamily="2" charset="-122"/>
                          <a:ea typeface="宋体" panose="02010600030101010101" pitchFamily="2" charset="-122"/>
                        </a:rPr>
                        <a:t>9560</a:t>
                      </a:r>
                      <a:r>
                        <a:rPr lang="zh-CN" sz="1400" kern="100">
                          <a:effectLst/>
                          <a:latin typeface="宋体" panose="02010600030101010101" pitchFamily="2" charset="-122"/>
                          <a:ea typeface="宋体" panose="02010600030101010101" pitchFamily="2" charset="-122"/>
                        </a:rPr>
                        <a:t>本</a:t>
                      </a:r>
                      <a:endParaRPr lang="zh-CN" sz="14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50520">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德国</a:t>
                      </a:r>
                      <a:r>
                        <a:rPr lang="en-US" sz="1400" kern="100" dirty="0">
                          <a:effectLst/>
                          <a:latin typeface="宋体" panose="02010600030101010101" pitchFamily="2" charset="-122"/>
                          <a:ea typeface="宋体" panose="02010600030101010101" pitchFamily="2" charset="-122"/>
                        </a:rPr>
                        <a:t>Springer</a:t>
                      </a:r>
                      <a:r>
                        <a:rPr lang="zh-CN" sz="1400" kern="100" dirty="0">
                          <a:effectLst/>
                          <a:latin typeface="宋体" panose="02010600030101010101" pitchFamily="2" charset="-122"/>
                          <a:ea typeface="宋体" panose="02010600030101010101" pitchFamily="2" charset="-122"/>
                        </a:rPr>
                        <a:t>期刊数据库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1836</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28600" algn="ctr">
                        <a:spcAft>
                          <a:spcPts val="0"/>
                        </a:spcAft>
                      </a:pPr>
                      <a:r>
                        <a:rPr lang="en-US" sz="1400" kern="100" dirty="0">
                          <a:effectLst/>
                          <a:latin typeface="宋体" panose="02010600030101010101" pitchFamily="2" charset="-122"/>
                          <a:ea typeface="宋体" panose="02010600030101010101" pitchFamily="2" charset="-122"/>
                        </a:rPr>
                        <a:t>570.87</a:t>
                      </a:r>
                      <a:r>
                        <a:rPr lang="zh-CN" sz="1400" kern="100" dirty="0">
                          <a:effectLst/>
                          <a:latin typeface="宋体" panose="02010600030101010101" pitchFamily="2" charset="-122"/>
                          <a:ea typeface="宋体" panose="02010600030101010101" pitchFamily="2" charset="-122"/>
                        </a:rPr>
                        <a:t>万篇</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3083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英国</a:t>
                      </a:r>
                      <a:r>
                        <a:rPr lang="en-US" sz="1400" kern="100" dirty="0" err="1">
                          <a:effectLst/>
                          <a:latin typeface="宋体" panose="02010600030101010101" pitchFamily="2" charset="-122"/>
                          <a:ea typeface="宋体" panose="02010600030101010101" pitchFamily="2" charset="-122"/>
                        </a:rPr>
                        <a:t>Taylor&amp;Francis</a:t>
                      </a:r>
                      <a:r>
                        <a:rPr lang="en-US" sz="1400" kern="100" dirty="0">
                          <a:effectLst/>
                          <a:latin typeface="宋体" panose="02010600030101010101" pitchFamily="2" charset="-122"/>
                          <a:ea typeface="宋体" panose="02010600030101010101" pitchFamily="2" charset="-122"/>
                        </a:rPr>
                        <a:t> </a:t>
                      </a:r>
                      <a:r>
                        <a:rPr lang="zh-CN" sz="1400" kern="100" dirty="0">
                          <a:effectLst/>
                          <a:latin typeface="宋体" panose="02010600030101010101" pitchFamily="2" charset="-122"/>
                          <a:ea typeface="宋体" panose="02010600030101010101" pitchFamily="2" charset="-122"/>
                        </a:rPr>
                        <a:t>期刊数据库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1859</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282.57</a:t>
                      </a:r>
                      <a:r>
                        <a:rPr lang="zh-CN" sz="1400" kern="100" dirty="0">
                          <a:effectLst/>
                          <a:latin typeface="宋体" panose="02010600030101010101" pitchFamily="2" charset="-122"/>
                          <a:ea typeface="宋体" panose="02010600030101010101" pitchFamily="2" charset="-122"/>
                        </a:rPr>
                        <a:t>万篇</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2956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英国</a:t>
                      </a:r>
                      <a:r>
                        <a:rPr lang="en-US" sz="1400" kern="100" dirty="0" err="1">
                          <a:effectLst/>
                          <a:latin typeface="宋体" panose="02010600030101010101" pitchFamily="2" charset="-122"/>
                          <a:ea typeface="宋体" panose="02010600030101010101" pitchFamily="2" charset="-122"/>
                        </a:rPr>
                        <a:t>Taylor&amp;Francis</a:t>
                      </a:r>
                      <a:r>
                        <a:rPr lang="en-US" sz="1400" kern="100" dirty="0">
                          <a:effectLst/>
                          <a:latin typeface="宋体" panose="02010600030101010101" pitchFamily="2" charset="-122"/>
                          <a:ea typeface="宋体" panose="02010600030101010101" pitchFamily="2" charset="-122"/>
                        </a:rPr>
                        <a:t> </a:t>
                      </a:r>
                      <a:r>
                        <a:rPr lang="zh-CN" sz="1400" kern="100" dirty="0">
                          <a:effectLst/>
                          <a:latin typeface="宋体" panose="02010600030101010101" pitchFamily="2" charset="-122"/>
                          <a:ea typeface="宋体" panose="02010600030101010101" pitchFamily="2" charset="-122"/>
                        </a:rPr>
                        <a:t>图书数据库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1931</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45.2</a:t>
                      </a:r>
                      <a:r>
                        <a:rPr lang="zh-CN" sz="1400" kern="100" dirty="0">
                          <a:effectLst/>
                          <a:latin typeface="宋体" panose="02010600030101010101" pitchFamily="2" charset="-122"/>
                          <a:ea typeface="宋体" panose="02010600030101010101" pitchFamily="2" charset="-122"/>
                        </a:rPr>
                        <a:t>万本</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3083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剑桥大学出版社期刊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1770</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28600" algn="ctr">
                        <a:spcAft>
                          <a:spcPts val="0"/>
                        </a:spcAft>
                      </a:pPr>
                      <a:r>
                        <a:rPr lang="en-US" sz="1400" kern="100" dirty="0">
                          <a:effectLst/>
                          <a:latin typeface="宋体" panose="02010600030101010101" pitchFamily="2" charset="-122"/>
                          <a:ea typeface="宋体" panose="02010600030101010101" pitchFamily="2" charset="-122"/>
                        </a:rPr>
                        <a:t>119.77</a:t>
                      </a:r>
                      <a:r>
                        <a:rPr lang="zh-CN" sz="1400" kern="100" dirty="0">
                          <a:effectLst/>
                          <a:latin typeface="宋体" panose="02010600030101010101" pitchFamily="2" charset="-122"/>
                          <a:ea typeface="宋体" panose="02010600030101010101" pitchFamily="2" charset="-122"/>
                        </a:rPr>
                        <a:t>万篇</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32740">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剑桥大学出版社图书数据库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a:effectLst/>
                          <a:latin typeface="宋体" panose="02010600030101010101" pitchFamily="2" charset="-122"/>
                          <a:ea typeface="宋体" panose="02010600030101010101" pitchFamily="2" charset="-122"/>
                        </a:rPr>
                        <a:t>1931</a:t>
                      </a:r>
                      <a:r>
                        <a:rPr lang="zh-CN" sz="1400" kern="100">
                          <a:effectLst/>
                          <a:latin typeface="宋体" panose="02010600030101010101" pitchFamily="2" charset="-122"/>
                          <a:ea typeface="宋体" panose="02010600030101010101" pitchFamily="2" charset="-122"/>
                        </a:rPr>
                        <a:t>年至今</a:t>
                      </a:r>
                      <a:endParaRPr lang="zh-CN" sz="14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6410</a:t>
                      </a:r>
                      <a:r>
                        <a:rPr lang="zh-CN" sz="1400" kern="100" dirty="0">
                          <a:effectLst/>
                          <a:latin typeface="宋体" panose="02010600030101010101" pitchFamily="2" charset="-122"/>
                          <a:ea typeface="宋体" panose="02010600030101010101" pitchFamily="2" charset="-122"/>
                        </a:rPr>
                        <a:t>本</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32740">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德国</a:t>
                      </a:r>
                      <a:r>
                        <a:rPr lang="en-US" sz="1400" kern="100" dirty="0">
                          <a:effectLst/>
                          <a:latin typeface="宋体" panose="02010600030101010101" pitchFamily="2" charset="-122"/>
                          <a:ea typeface="宋体" panose="02010600030101010101" pitchFamily="2" charset="-122"/>
                        </a:rPr>
                        <a:t>Springer</a:t>
                      </a:r>
                      <a:r>
                        <a:rPr lang="zh-CN" sz="1400" kern="100" dirty="0">
                          <a:effectLst/>
                          <a:latin typeface="宋体" panose="02010600030101010101" pitchFamily="2" charset="-122"/>
                          <a:ea typeface="宋体" panose="02010600030101010101" pitchFamily="2" charset="-122"/>
                        </a:rPr>
                        <a:t>图书数据库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1883</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76592</a:t>
                      </a:r>
                      <a:r>
                        <a:rPr lang="zh-CN" sz="1400" kern="100" dirty="0">
                          <a:effectLst/>
                          <a:latin typeface="宋体" panose="02010600030101010101" pitchFamily="2" charset="-122"/>
                          <a:ea typeface="宋体" panose="02010600030101010101" pitchFamily="2" charset="-122"/>
                        </a:rPr>
                        <a:t>本</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33337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英国工程技术协会会议论文</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a:effectLst/>
                          <a:latin typeface="宋体" panose="02010600030101010101" pitchFamily="2" charset="-122"/>
                          <a:ea typeface="宋体" panose="02010600030101010101" pitchFamily="2" charset="-122"/>
                        </a:rPr>
                        <a:t>1994</a:t>
                      </a:r>
                      <a:r>
                        <a:rPr lang="zh-CN" sz="1400" kern="100">
                          <a:effectLst/>
                          <a:latin typeface="宋体" panose="02010600030101010101" pitchFamily="2" charset="-122"/>
                          <a:ea typeface="宋体" panose="02010600030101010101" pitchFamily="2" charset="-122"/>
                        </a:rPr>
                        <a:t>年至今</a:t>
                      </a:r>
                      <a:endParaRPr lang="zh-CN" sz="14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4</a:t>
                      </a:r>
                      <a:r>
                        <a:rPr lang="zh-CN" sz="1400" kern="100" dirty="0">
                          <a:effectLst/>
                          <a:latin typeface="宋体" panose="02010600030101010101" pitchFamily="2" charset="-122"/>
                          <a:ea typeface="宋体" panose="02010600030101010101" pitchFamily="2" charset="-122"/>
                        </a:rPr>
                        <a:t>万篇</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475615">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美国</a:t>
                      </a:r>
                      <a:r>
                        <a:rPr lang="en-US" sz="1400" kern="100" dirty="0">
                          <a:effectLst/>
                          <a:latin typeface="宋体" panose="02010600030101010101" pitchFamily="2" charset="-122"/>
                          <a:ea typeface="宋体" panose="02010600030101010101" pitchFamily="2" charset="-122"/>
                        </a:rPr>
                        <a:t>John Wiley &amp; Sons</a:t>
                      </a:r>
                      <a:r>
                        <a:rPr lang="zh-CN" sz="1400" kern="100" dirty="0">
                          <a:effectLst/>
                          <a:latin typeface="宋体" panose="02010600030101010101" pitchFamily="2" charset="-122"/>
                          <a:ea typeface="宋体" panose="02010600030101010101" pitchFamily="2" charset="-122"/>
                        </a:rPr>
                        <a:t>期刊数据库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a:effectLst/>
                          <a:latin typeface="宋体" panose="02010600030101010101" pitchFamily="2" charset="-122"/>
                          <a:ea typeface="宋体" panose="02010600030101010101" pitchFamily="2" charset="-122"/>
                        </a:rPr>
                        <a:t>1983</a:t>
                      </a:r>
                      <a:r>
                        <a:rPr lang="zh-CN" sz="1400" kern="100">
                          <a:effectLst/>
                          <a:latin typeface="宋体" panose="02010600030101010101" pitchFamily="2" charset="-122"/>
                          <a:ea typeface="宋体" panose="02010600030101010101" pitchFamily="2" charset="-122"/>
                        </a:rPr>
                        <a:t>年至今</a:t>
                      </a:r>
                      <a:endParaRPr lang="zh-CN" sz="1400" kern="10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28600" algn="ctr">
                        <a:spcAft>
                          <a:spcPts val="0"/>
                        </a:spcAft>
                      </a:pPr>
                      <a:r>
                        <a:rPr lang="en-US" sz="1400" kern="100" dirty="0">
                          <a:effectLst/>
                          <a:latin typeface="宋体" panose="02010600030101010101" pitchFamily="2" charset="-122"/>
                          <a:ea typeface="宋体" panose="02010600030101010101" pitchFamily="2" charset="-122"/>
                        </a:rPr>
                        <a:t>281.30</a:t>
                      </a:r>
                      <a:r>
                        <a:rPr lang="zh-CN" sz="1400" kern="100" dirty="0">
                          <a:effectLst/>
                          <a:latin typeface="宋体" panose="02010600030101010101" pitchFamily="2" charset="-122"/>
                          <a:ea typeface="宋体" panose="02010600030101010101" pitchFamily="2" charset="-122"/>
                        </a:rPr>
                        <a:t>万篇</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r h="476250">
                <a:tc>
                  <a:txBody>
                    <a:bodyPr/>
                    <a:lstStyle/>
                    <a:p>
                      <a:pPr indent="279400" algn="ctr">
                        <a:spcAft>
                          <a:spcPts val="0"/>
                        </a:spcAft>
                      </a:pPr>
                      <a:r>
                        <a:rPr lang="zh-CN" sz="1400" kern="100" dirty="0">
                          <a:effectLst/>
                          <a:latin typeface="宋体" panose="02010600030101010101" pitchFamily="2" charset="-122"/>
                          <a:ea typeface="宋体" panose="02010600030101010101" pitchFamily="2" charset="-122"/>
                        </a:rPr>
                        <a:t>美国</a:t>
                      </a:r>
                      <a:r>
                        <a:rPr lang="en-US" sz="1400" kern="100" dirty="0">
                          <a:effectLst/>
                          <a:latin typeface="宋体" panose="02010600030101010101" pitchFamily="2" charset="-122"/>
                          <a:ea typeface="宋体" panose="02010600030101010101" pitchFamily="2" charset="-122"/>
                        </a:rPr>
                        <a:t>John Wiley &amp; Sons</a:t>
                      </a:r>
                      <a:r>
                        <a:rPr lang="zh-CN" sz="1400" kern="100" dirty="0">
                          <a:effectLst/>
                          <a:latin typeface="宋体" panose="02010600030101010101" pitchFamily="2" charset="-122"/>
                          <a:ea typeface="宋体" panose="02010600030101010101" pitchFamily="2" charset="-122"/>
                        </a:rPr>
                        <a:t>图书数据库</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1939</a:t>
                      </a:r>
                      <a:r>
                        <a:rPr lang="zh-CN" sz="1400" kern="100" dirty="0">
                          <a:effectLst/>
                          <a:latin typeface="宋体" panose="02010600030101010101" pitchFamily="2" charset="-122"/>
                          <a:ea typeface="宋体" panose="02010600030101010101" pitchFamily="2" charset="-122"/>
                        </a:rPr>
                        <a:t>年至今</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c>
                  <a:txBody>
                    <a:bodyPr/>
                    <a:lstStyle/>
                    <a:p>
                      <a:pPr indent="279400" algn="ctr">
                        <a:spcAft>
                          <a:spcPts val="0"/>
                        </a:spcAft>
                      </a:pPr>
                      <a:r>
                        <a:rPr lang="en-US" sz="1400" kern="100" dirty="0">
                          <a:effectLst/>
                          <a:latin typeface="宋体" panose="02010600030101010101" pitchFamily="2" charset="-122"/>
                          <a:ea typeface="宋体" panose="02010600030101010101" pitchFamily="2" charset="-122"/>
                        </a:rPr>
                        <a:t>18763</a:t>
                      </a:r>
                      <a:r>
                        <a:rPr lang="zh-CN" sz="1400" kern="100" dirty="0">
                          <a:effectLst/>
                          <a:latin typeface="宋体" panose="02010600030101010101" pitchFamily="2" charset="-122"/>
                          <a:ea typeface="宋体" panose="02010600030101010101" pitchFamily="2" charset="-122"/>
                        </a:rPr>
                        <a:t>本</a:t>
                      </a:r>
                      <a:endParaRPr lang="zh-CN" sz="1400" kern="100" dirty="0">
                        <a:effectLst/>
                        <a:latin typeface="宋体" panose="02010600030101010101" pitchFamily="2" charset="-122"/>
                        <a:ea typeface="宋体" panose="02010600030101010101" pitchFamily="2" charset="-122"/>
                        <a:cs typeface="Times New Roman" panose="02020603050405020304" charset="0"/>
                      </a:endParaRPr>
                    </a:p>
                  </a:txBody>
                  <a:tcPr marL="68580" marR="68580" marT="0" marB="0" anchor="ctr">
                    <a:lnL w="9525" cap="flat" cmpd="sng" algn="ctr">
                      <a:solidFill>
                        <a:schemeClr val="accent3">
                          <a:lumMod val="60000"/>
                          <a:lumOff val="40000"/>
                        </a:schemeClr>
                      </a:solidFill>
                      <a:prstDash val="solid"/>
                      <a:round/>
                      <a:headEnd type="none" w="med" len="med"/>
                      <a:tailEnd type="none" w="med" len="med"/>
                    </a:lnL>
                    <a:lnR w="9525" cap="flat" cmpd="sng" algn="ctr">
                      <a:solidFill>
                        <a:schemeClr val="accent3">
                          <a:lumMod val="60000"/>
                          <a:lumOff val="40000"/>
                        </a:schemeClr>
                      </a:solidFill>
                      <a:prstDash val="solid"/>
                      <a:round/>
                      <a:headEnd type="none" w="med" len="med"/>
                      <a:tailEnd type="none" w="med" len="med"/>
                    </a:lnR>
                    <a:lnT w="9525" cap="flat" cmpd="sng" algn="ctr">
                      <a:solidFill>
                        <a:schemeClr val="accent3">
                          <a:lumMod val="60000"/>
                          <a:lumOff val="40000"/>
                        </a:schemeClr>
                      </a:solidFill>
                      <a:prstDash val="solid"/>
                      <a:round/>
                      <a:headEnd type="none" w="med" len="med"/>
                      <a:tailEnd type="none" w="med" len="med"/>
                    </a:lnT>
                    <a:lnB w="9525" cap="flat" cmpd="sng" algn="ctr">
                      <a:solidFill>
                        <a:schemeClr val="accent3">
                          <a:lumMod val="60000"/>
                          <a:lumOff val="40000"/>
                        </a:schemeClr>
                      </a:solidFill>
                      <a:prstDash val="solid"/>
                      <a:round/>
                      <a:headEnd type="none" w="med" len="med"/>
                      <a:tailEnd type="none" w="med" len="med"/>
                    </a:lnB>
                  </a:tcPr>
                </a:tc>
              </a:tr>
            </a:tbl>
          </a:graphicData>
        </a:graphic>
      </p:graphicFrame>
      <p:pic>
        <p:nvPicPr>
          <p:cNvPr id="3" name="图片 2" descr="微信图片_20200226153904"/>
          <p:cNvPicPr>
            <a:picLocks noChangeAspect="1"/>
          </p:cNvPicPr>
          <p:nvPr/>
        </p:nvPicPr>
        <p:blipFill>
          <a:blip r:embed="rId1"/>
          <a:stretch>
            <a:fillRect/>
          </a:stretch>
        </p:blipFill>
        <p:spPr>
          <a:xfrm>
            <a:off x="10150475" y="321945"/>
            <a:ext cx="1567815" cy="534670"/>
          </a:xfrm>
          <a:prstGeom prst="rect">
            <a:avLst/>
          </a:prstGeom>
        </p:spPr>
      </p:pic>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977265" y="1101090"/>
            <a:ext cx="3119755" cy="5551170"/>
          </a:xfrm>
          <a:prstGeom prst="rect">
            <a:avLst/>
          </a:prstGeom>
        </p:spPr>
      </p:pic>
      <p:pic>
        <p:nvPicPr>
          <p:cNvPr id="5" name="图片 4"/>
          <p:cNvPicPr>
            <a:picLocks noChangeAspect="1"/>
          </p:cNvPicPr>
          <p:nvPr/>
        </p:nvPicPr>
        <p:blipFill>
          <a:blip r:embed="rId2"/>
          <a:stretch>
            <a:fillRect/>
          </a:stretch>
        </p:blipFill>
        <p:spPr>
          <a:xfrm>
            <a:off x="4264025" y="570230"/>
            <a:ext cx="3323590" cy="5914390"/>
          </a:xfrm>
          <a:prstGeom prst="rect">
            <a:avLst/>
          </a:prstGeom>
        </p:spPr>
      </p:pic>
      <p:sp>
        <p:nvSpPr>
          <p:cNvPr id="6" name="矩形 5"/>
          <p:cNvSpPr/>
          <p:nvPr/>
        </p:nvSpPr>
        <p:spPr>
          <a:xfrm>
            <a:off x="3451860" y="5565775"/>
            <a:ext cx="613410" cy="50673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7" name="矩形 6"/>
          <p:cNvSpPr/>
          <p:nvPr/>
        </p:nvSpPr>
        <p:spPr>
          <a:xfrm>
            <a:off x="4523105" y="1729105"/>
            <a:ext cx="2777490" cy="168084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grpSp>
        <p:nvGrpSpPr>
          <p:cNvPr id="23564" name="组合 19"/>
          <p:cNvGrpSpPr/>
          <p:nvPr/>
        </p:nvGrpSpPr>
        <p:grpSpPr>
          <a:xfrm>
            <a:off x="4666933" y="3943350"/>
            <a:ext cx="2489200" cy="449898"/>
            <a:chOff x="2285" y="4776"/>
            <a:chExt cx="3920" cy="709"/>
          </a:xfrm>
        </p:grpSpPr>
        <p:sp>
          <p:nvSpPr>
            <p:cNvPr id="8" name="圆角矩形 7"/>
            <p:cNvSpPr/>
            <p:nvPr/>
          </p:nvSpPr>
          <p:spPr>
            <a:xfrm>
              <a:off x="2285" y="4776"/>
              <a:ext cx="3920" cy="709"/>
            </a:xfrm>
            <a:prstGeom prst="roundRect">
              <a:avLst/>
            </a:prstGeom>
            <a:solidFill>
              <a:srgbClr val="FFC000">
                <a:alpha val="32000"/>
              </a:srgbClr>
            </a:solidFill>
            <a:ln w="127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3566" name="文本框 1"/>
            <p:cNvSpPr txBox="1"/>
            <p:nvPr/>
          </p:nvSpPr>
          <p:spPr>
            <a:xfrm>
              <a:off x="2606" y="4878"/>
              <a:ext cx="3126" cy="580"/>
            </a:xfrm>
            <a:prstGeom prst="rect">
              <a:avLst/>
            </a:prstGeom>
            <a:noFill/>
            <a:ln w="12700">
              <a:noFill/>
            </a:ln>
          </p:spPr>
          <p:txBody>
            <a:bodyPr wrap="none" anchor="t">
              <a:spAutoFit/>
            </a:bodyPr>
            <a:p>
              <a:r>
                <a:rPr lang="en-US" altLang="zh-CN">
                  <a:latin typeface="微软雅黑" panose="020B0503020204020204" charset="-122"/>
                  <a:ea typeface="微软雅黑" panose="020B0503020204020204" charset="-122"/>
                </a:rPr>
                <a:t>6</a:t>
              </a:r>
              <a:r>
                <a:rPr lang="zh-CN" altLang="en-US">
                  <a:latin typeface="微软雅黑" panose="020B0503020204020204" charset="-122"/>
                  <a:ea typeface="微软雅黑" panose="020B0503020204020204" charset="-122"/>
                </a:rPr>
                <a:t>种定制资源入口 </a:t>
              </a:r>
              <a:endParaRPr lang="zh-CN" altLang="en-US">
                <a:latin typeface="微软雅黑" panose="020B0503020204020204" charset="-122"/>
                <a:ea typeface="微软雅黑" panose="020B0503020204020204" charset="-122"/>
              </a:endParaRPr>
            </a:p>
          </p:txBody>
        </p:sp>
      </p:grpSp>
      <p:pic>
        <p:nvPicPr>
          <p:cNvPr id="9" name="图片 8"/>
          <p:cNvPicPr>
            <a:picLocks noChangeAspect="1"/>
          </p:cNvPicPr>
          <p:nvPr/>
        </p:nvPicPr>
        <p:blipFill>
          <a:blip r:embed="rId3"/>
          <a:stretch>
            <a:fillRect/>
          </a:stretch>
        </p:blipFill>
        <p:spPr>
          <a:xfrm>
            <a:off x="8009255" y="595630"/>
            <a:ext cx="3287395" cy="5849620"/>
          </a:xfrm>
          <a:prstGeom prst="rect">
            <a:avLst/>
          </a:prstGeom>
        </p:spPr>
      </p:pic>
      <p:pic>
        <p:nvPicPr>
          <p:cNvPr id="10" name="图片 9"/>
          <p:cNvPicPr>
            <a:picLocks noChangeAspect="1"/>
          </p:cNvPicPr>
          <p:nvPr/>
        </p:nvPicPr>
        <p:blipFill>
          <a:blip r:embed="rId4"/>
          <a:stretch>
            <a:fillRect/>
          </a:stretch>
        </p:blipFill>
        <p:spPr>
          <a:xfrm>
            <a:off x="4124325" y="483870"/>
            <a:ext cx="3435350" cy="6109970"/>
          </a:xfrm>
          <a:prstGeom prst="rect">
            <a:avLst/>
          </a:prstGeom>
        </p:spPr>
      </p:pic>
      <p:sp>
        <p:nvSpPr>
          <p:cNvPr id="11" name="矩形 10"/>
          <p:cNvSpPr/>
          <p:nvPr/>
        </p:nvSpPr>
        <p:spPr>
          <a:xfrm>
            <a:off x="8009255" y="4760595"/>
            <a:ext cx="850900" cy="37846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sp>
        <p:nvSpPr>
          <p:cNvPr id="12" name="矩形 11"/>
          <p:cNvSpPr/>
          <p:nvPr/>
        </p:nvSpPr>
        <p:spPr>
          <a:xfrm>
            <a:off x="8814435" y="2413000"/>
            <a:ext cx="851535" cy="32131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charset="-122"/>
              <a:ea typeface="微软雅黑" panose="020B0503020204020204" charset="-122"/>
            </a:endParaRPr>
          </a:p>
        </p:txBody>
      </p:sp>
      <p:grpSp>
        <p:nvGrpSpPr>
          <p:cNvPr id="23573" name="组合 27"/>
          <p:cNvGrpSpPr/>
          <p:nvPr/>
        </p:nvGrpSpPr>
        <p:grpSpPr>
          <a:xfrm>
            <a:off x="1296670" y="3719195"/>
            <a:ext cx="2559119" cy="1162050"/>
            <a:chOff x="7864" y="5380"/>
            <a:chExt cx="5420" cy="1972"/>
          </a:xfrm>
        </p:grpSpPr>
        <p:sp>
          <p:nvSpPr>
            <p:cNvPr id="29" name="圆角矩形 28"/>
            <p:cNvSpPr/>
            <p:nvPr/>
          </p:nvSpPr>
          <p:spPr>
            <a:xfrm>
              <a:off x="7864" y="5380"/>
              <a:ext cx="5310" cy="1972"/>
            </a:xfrm>
            <a:prstGeom prst="roundRect">
              <a:avLst/>
            </a:prstGeom>
            <a:solidFill>
              <a:srgbClr val="FFC000">
                <a:alpha val="3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3575" name="文本框 1"/>
            <p:cNvSpPr txBox="1"/>
            <p:nvPr/>
          </p:nvSpPr>
          <p:spPr>
            <a:xfrm>
              <a:off x="7864" y="5583"/>
              <a:ext cx="5420" cy="1565"/>
            </a:xfrm>
            <a:prstGeom prst="rect">
              <a:avLst/>
            </a:prstGeom>
            <a:noFill/>
            <a:ln w="9525">
              <a:noFill/>
            </a:ln>
          </p:spPr>
          <p:txBody>
            <a:bodyPr wrap="square" anchor="t">
              <a:spAutoFit/>
            </a:bodyPr>
            <a:p>
              <a:r>
                <a:rPr lang="zh-CN" altLang="en-US">
                  <a:latin typeface="微软雅黑" panose="020B0503020204020204" charset="-122"/>
                  <a:ea typeface="微软雅黑" panose="020B0503020204020204" charset="-122"/>
                </a:rPr>
                <a:t>一键定制，实时播报，可在首页和我的图书馆中查看文献更新情况</a:t>
              </a:r>
              <a:endParaRPr lang="zh-CN" altLang="en-US">
                <a:latin typeface="微软雅黑" panose="020B0503020204020204" charset="-122"/>
                <a:ea typeface="微软雅黑" panose="020B0503020204020204" charset="-122"/>
              </a:endParaRPr>
            </a:p>
          </p:txBody>
        </p:sp>
      </p:grpSp>
      <p:sp>
        <p:nvSpPr>
          <p:cNvPr id="2" name="文本框 1"/>
          <p:cNvSpPr txBox="1"/>
          <p:nvPr/>
        </p:nvSpPr>
        <p:spPr>
          <a:xfrm>
            <a:off x="1024255" y="46355"/>
            <a:ext cx="8857615"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2</a:t>
            </a:r>
            <a:r>
              <a:rPr lang="zh-CN" altLang="en-US" sz="2400" b="1" spc="100" dirty="0">
                <a:solidFill>
                  <a:schemeClr val="accent1"/>
                </a:solidFill>
                <a:latin typeface="微软雅黑" panose="020B0503020204020204" charset="-122"/>
                <a:ea typeface="微软雅黑" panose="020B0503020204020204" charset="-122"/>
              </a:rPr>
              <a:t>、移动端全球学术快报</a:t>
            </a:r>
            <a:r>
              <a:rPr lang="en-US" altLang="zh-CN" sz="2400" b="1" spc="100" dirty="0">
                <a:solidFill>
                  <a:schemeClr val="accent1"/>
                </a:solidFill>
                <a:latin typeface="微软雅黑" panose="020B0503020204020204" charset="-122"/>
                <a:ea typeface="微软雅黑" panose="020B0503020204020204" charset="-122"/>
              </a:rPr>
              <a:t>-</a:t>
            </a:r>
            <a:r>
              <a:rPr lang="zh-CN" altLang="en-US" sz="2400" b="1" spc="100" dirty="0">
                <a:solidFill>
                  <a:schemeClr val="accent1"/>
                </a:solidFill>
                <a:latin typeface="微软雅黑" panose="020B0503020204020204" charset="-122"/>
                <a:ea typeface="微软雅黑" panose="020B0503020204020204" charset="-122"/>
              </a:rPr>
              <a:t>个性化定制</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3" name="图片 2" descr="微信图片_20200226153904"/>
          <p:cNvPicPr>
            <a:picLocks noChangeAspect="1"/>
          </p:cNvPicPr>
          <p:nvPr/>
        </p:nvPicPr>
        <p:blipFill>
          <a:blip r:embed="rId5"/>
          <a:stretch>
            <a:fillRect/>
          </a:stretch>
        </p:blipFill>
        <p:spPr>
          <a:xfrm>
            <a:off x="10257155" y="67945"/>
            <a:ext cx="1567815" cy="5346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3564"/>
                                        </p:tgtEl>
                                        <p:attrNameLst>
                                          <p:attrName>style.visibility</p:attrName>
                                        </p:attrNameLst>
                                      </p:cBhvr>
                                      <p:to>
                                        <p:strVal val="visible"/>
                                      </p:to>
                                    </p:set>
                                    <p:animEffect transition="in" filter="blinds(horizontal)">
                                      <p:cBhvr>
                                        <p:cTn id="20" dur="500"/>
                                        <p:tgtEl>
                                          <p:spTgt spid="2356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linds(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3573"/>
                                        </p:tgtEl>
                                        <p:attrNameLst>
                                          <p:attrName>style.visibility</p:attrName>
                                        </p:attrNameLst>
                                      </p:cBhvr>
                                      <p:to>
                                        <p:strVal val="visible"/>
                                      </p:to>
                                    </p:set>
                                    <p:animEffect transition="in" filter="blinds(horizontal)">
                                      <p:cBhvr>
                                        <p:cTn id="43" dur="500"/>
                                        <p:tgtEl>
                                          <p:spTgt spid="23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1" grpId="0" bldLvl="0" animBg="1"/>
      <p:bldP spid="12"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23545" y="1166495"/>
            <a:ext cx="11344275" cy="4524375"/>
          </a:xfrm>
          <a:prstGeom prst="rect">
            <a:avLst/>
          </a:prstGeom>
        </p:spPr>
      </p:pic>
      <p:pic>
        <p:nvPicPr>
          <p:cNvPr id="3" name="图片 2"/>
          <p:cNvPicPr>
            <a:picLocks noChangeAspect="1"/>
          </p:cNvPicPr>
          <p:nvPr/>
        </p:nvPicPr>
        <p:blipFill>
          <a:blip r:embed="rId2"/>
          <a:stretch>
            <a:fillRect/>
          </a:stretch>
        </p:blipFill>
        <p:spPr>
          <a:xfrm>
            <a:off x="1209675" y="1052195"/>
            <a:ext cx="9772650" cy="5543550"/>
          </a:xfrm>
          <a:prstGeom prst="rect">
            <a:avLst/>
          </a:prstGeom>
        </p:spPr>
      </p:pic>
      <p:sp>
        <p:nvSpPr>
          <p:cNvPr id="4" name="文本框 3"/>
          <p:cNvSpPr txBox="1"/>
          <p:nvPr/>
        </p:nvSpPr>
        <p:spPr>
          <a:xfrm>
            <a:off x="685165" y="229870"/>
            <a:ext cx="8857615"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3</a:t>
            </a:r>
            <a:r>
              <a:rPr lang="zh-CN" altLang="en-US" sz="2400" b="1" spc="100" dirty="0">
                <a:solidFill>
                  <a:schemeClr val="accent1"/>
                </a:solidFill>
                <a:latin typeface="微软雅黑" panose="020B0503020204020204" charset="-122"/>
                <a:ea typeface="微软雅黑" panose="020B0503020204020204" charset="-122"/>
              </a:rPr>
              <a:t>、论文阅读工具</a:t>
            </a:r>
            <a:r>
              <a:rPr lang="en-US" altLang="zh-CN" sz="2400" b="1" spc="100" dirty="0">
                <a:solidFill>
                  <a:schemeClr val="accent1"/>
                </a:solidFill>
                <a:latin typeface="微软雅黑" panose="020B0503020204020204" charset="-122"/>
                <a:ea typeface="微软雅黑" panose="020B0503020204020204" charset="-122"/>
              </a:rPr>
              <a:t>-CAJ</a:t>
            </a:r>
            <a:r>
              <a:rPr lang="zh-CN" altLang="en-US" sz="2400" b="1" spc="100" dirty="0">
                <a:solidFill>
                  <a:schemeClr val="accent1"/>
                </a:solidFill>
                <a:latin typeface="微软雅黑" panose="020B0503020204020204" charset="-122"/>
                <a:ea typeface="微软雅黑" panose="020B0503020204020204" charset="-122"/>
              </a:rPr>
              <a:t>全文浏览器</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1" name="图片 1"/>
          <p:cNvPicPr>
            <a:picLocks noChangeAspect="1"/>
          </p:cNvPicPr>
          <p:nvPr/>
        </p:nvPicPr>
        <p:blipFill>
          <a:blip r:embed="rId1"/>
          <a:stretch>
            <a:fillRect/>
          </a:stretch>
        </p:blipFill>
        <p:spPr>
          <a:xfrm>
            <a:off x="1633538" y="1190625"/>
            <a:ext cx="8710612" cy="5354638"/>
          </a:xfrm>
          <a:prstGeom prst="rect">
            <a:avLst/>
          </a:prstGeom>
          <a:noFill/>
          <a:ln w="9525">
            <a:noFill/>
          </a:ln>
        </p:spPr>
      </p:pic>
      <p:sp>
        <p:nvSpPr>
          <p:cNvPr id="4" name="矩形 3"/>
          <p:cNvSpPr/>
          <p:nvPr/>
        </p:nvSpPr>
        <p:spPr>
          <a:xfrm>
            <a:off x="1919288" y="1700213"/>
            <a:ext cx="1008063" cy="2159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cxnSp>
        <p:nvCxnSpPr>
          <p:cNvPr id="5" name="直接连接符 4"/>
          <p:cNvCxnSpPr>
            <a:stCxn id="4" idx="3"/>
          </p:cNvCxnSpPr>
          <p:nvPr/>
        </p:nvCxnSpPr>
        <p:spPr>
          <a:xfrm flipV="1">
            <a:off x="2927350" y="1052513"/>
            <a:ext cx="2305050" cy="7556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232400" y="682625"/>
            <a:ext cx="5372100" cy="370840"/>
          </a:xfrm>
          <a:prstGeom prst="rect">
            <a:avLst/>
          </a:prstGeom>
          <a:noFill/>
          <a:ln w="38100" cap="flat" cmpd="sng">
            <a:solidFill>
              <a:srgbClr val="FF0000"/>
            </a:solidFill>
            <a:prstDash val="solid"/>
            <a:round/>
            <a:headEnd type="none" w="med" len="med"/>
            <a:tailEnd type="none" w="med" len="med"/>
          </a:ln>
        </p:spPr>
        <p:txBody>
          <a:bodyPr wrap="square" anchor="t">
            <a:spAutoFit/>
          </a:bodyPr>
          <a:p>
            <a:pPr>
              <a:lnSpc>
                <a:spcPct val="130000"/>
              </a:lnSpc>
            </a:pPr>
            <a:r>
              <a:rPr lang="zh-CN" altLang="en-US" sz="1400" dirty="0">
                <a:solidFill>
                  <a:srgbClr val="FF0000"/>
                </a:solidFill>
                <a:latin typeface="Arial" panose="020B0604020202020204" pitchFamily="34" charset="0"/>
                <a:ea typeface="微软雅黑" panose="020B0503020204020204" charset="-122"/>
              </a:rPr>
              <a:t>常用工具：选择文本、选择图像、文字识别、注释工具、划词链接。</a:t>
            </a:r>
            <a:endParaRPr lang="zh-CN" altLang="en-US" sz="1400" dirty="0">
              <a:solidFill>
                <a:srgbClr val="FF0000"/>
              </a:solidFill>
              <a:latin typeface="Arial" panose="020B0604020202020204" pitchFamily="34" charset="0"/>
              <a:ea typeface="微软雅黑" panose="020B0503020204020204" charset="-122"/>
            </a:endParaRPr>
          </a:p>
        </p:txBody>
      </p:sp>
      <p:pic>
        <p:nvPicPr>
          <p:cNvPr id="7" name="图片 6"/>
          <p:cNvPicPr>
            <a:picLocks noChangeAspect="1"/>
          </p:cNvPicPr>
          <p:nvPr/>
        </p:nvPicPr>
        <p:blipFill>
          <a:blip r:embed="rId2"/>
          <a:stretch>
            <a:fillRect/>
          </a:stretch>
        </p:blipFill>
        <p:spPr>
          <a:xfrm>
            <a:off x="2027238" y="1700213"/>
            <a:ext cx="8139112" cy="4252912"/>
          </a:xfrm>
          <a:prstGeom prst="rect">
            <a:avLst/>
          </a:prstGeom>
          <a:noFill/>
          <a:ln w="9525">
            <a:noFill/>
          </a:ln>
        </p:spPr>
      </p:pic>
      <p:sp>
        <p:nvSpPr>
          <p:cNvPr id="8" name="文本框 7"/>
          <p:cNvSpPr txBox="1"/>
          <p:nvPr/>
        </p:nvSpPr>
        <p:spPr>
          <a:xfrm>
            <a:off x="2141538" y="3487738"/>
            <a:ext cx="2170112" cy="2047875"/>
          </a:xfrm>
          <a:prstGeom prst="rect">
            <a:avLst/>
          </a:prstGeom>
          <a:noFill/>
          <a:ln w="9525">
            <a:noFill/>
          </a:ln>
        </p:spPr>
        <p:txBody>
          <a:bodyPr wrap="square" anchor="t">
            <a:spAutoFit/>
          </a:bodyPr>
          <a:p>
            <a:pPr>
              <a:lnSpc>
                <a:spcPct val="130000"/>
              </a:lnSpc>
            </a:pPr>
            <a:r>
              <a:rPr lang="zh-CN" altLang="en-US" sz="1400" dirty="0">
                <a:solidFill>
                  <a:srgbClr val="FF0000"/>
                </a:solidFill>
                <a:latin typeface="Arial" panose="020B0604020202020204" pitchFamily="34" charset="0"/>
                <a:ea typeface="微软雅黑" panose="020B0503020204020204" charset="-122"/>
              </a:rPr>
              <a:t>文本选择工具直接选取文字段落通过复制粘贴到</a:t>
            </a:r>
            <a:r>
              <a:rPr lang="en-US" altLang="zh-CN" sz="1400" dirty="0">
                <a:solidFill>
                  <a:srgbClr val="FF0000"/>
                </a:solidFill>
                <a:latin typeface="Arial" panose="020B0604020202020204" pitchFamily="34" charset="0"/>
                <a:ea typeface="微软雅黑" panose="020B0503020204020204" charset="-122"/>
              </a:rPr>
              <a:t>word</a:t>
            </a:r>
            <a:r>
              <a:rPr lang="zh-CN" altLang="en-US" sz="1400" dirty="0">
                <a:solidFill>
                  <a:srgbClr val="FF0000"/>
                </a:solidFill>
                <a:latin typeface="Arial" panose="020B0604020202020204" pitchFamily="34" charset="0"/>
                <a:ea typeface="微软雅黑" panose="020B0503020204020204" charset="-122"/>
              </a:rPr>
              <a:t>文档；</a:t>
            </a:r>
            <a:endParaRPr lang="zh-CN" altLang="en-US" sz="1400" dirty="0">
              <a:solidFill>
                <a:srgbClr val="FF0000"/>
              </a:solidFill>
              <a:latin typeface="Arial" panose="020B0604020202020204" pitchFamily="34" charset="0"/>
              <a:ea typeface="微软雅黑" panose="020B0503020204020204" charset="-122"/>
            </a:endParaRPr>
          </a:p>
          <a:p>
            <a:pPr>
              <a:lnSpc>
                <a:spcPct val="130000"/>
              </a:lnSpc>
            </a:pPr>
            <a:r>
              <a:rPr lang="zh-CN" altLang="en-US" sz="1400" dirty="0">
                <a:solidFill>
                  <a:srgbClr val="FF0000"/>
                </a:solidFill>
                <a:latin typeface="Arial" panose="020B0604020202020204" pitchFamily="34" charset="0"/>
                <a:ea typeface="微软雅黑" panose="020B0503020204020204" charset="-122"/>
              </a:rPr>
              <a:t>扫描格式可通过文字识别来完成；</a:t>
            </a:r>
            <a:endParaRPr lang="zh-CN" altLang="en-US" sz="1400" dirty="0">
              <a:solidFill>
                <a:srgbClr val="FF0000"/>
              </a:solidFill>
              <a:latin typeface="Arial" panose="020B0604020202020204" pitchFamily="34" charset="0"/>
              <a:ea typeface="微软雅黑" panose="020B0503020204020204" charset="-122"/>
            </a:endParaRPr>
          </a:p>
          <a:p>
            <a:pPr>
              <a:lnSpc>
                <a:spcPct val="130000"/>
              </a:lnSpc>
            </a:pPr>
            <a:r>
              <a:rPr lang="zh-CN" altLang="en-US" sz="1400" dirty="0">
                <a:solidFill>
                  <a:srgbClr val="FF0000"/>
                </a:solidFill>
                <a:latin typeface="Arial" panose="020B0604020202020204" pitchFamily="34" charset="0"/>
                <a:ea typeface="微软雅黑" panose="020B0503020204020204" charset="-122"/>
              </a:rPr>
              <a:t>图像选择工具可以选取图片后复制粘贴到</a:t>
            </a:r>
            <a:r>
              <a:rPr lang="en-US" altLang="zh-CN" sz="1400" dirty="0">
                <a:solidFill>
                  <a:srgbClr val="FF0000"/>
                </a:solidFill>
                <a:latin typeface="Arial" panose="020B0604020202020204" pitchFamily="34" charset="0"/>
                <a:ea typeface="微软雅黑" panose="020B0503020204020204" charset="-122"/>
              </a:rPr>
              <a:t>word</a:t>
            </a:r>
            <a:r>
              <a:rPr lang="zh-CN" altLang="en-US" sz="1400" dirty="0">
                <a:solidFill>
                  <a:srgbClr val="FF0000"/>
                </a:solidFill>
                <a:latin typeface="Arial" panose="020B0604020202020204" pitchFamily="34" charset="0"/>
                <a:ea typeface="微软雅黑" panose="020B0503020204020204" charset="-122"/>
              </a:rPr>
              <a:t>中</a:t>
            </a:r>
            <a:endParaRPr lang="zh-CN" altLang="en-US" sz="1400" dirty="0">
              <a:solidFill>
                <a:srgbClr val="FF0000"/>
              </a:solidFill>
              <a:latin typeface="Arial" panose="020B0604020202020204" pitchFamily="34" charset="0"/>
              <a:ea typeface="微软雅黑" panose="020B0503020204020204" charset="-122"/>
            </a:endParaRPr>
          </a:p>
        </p:txBody>
      </p:sp>
      <p:sp>
        <p:nvSpPr>
          <p:cNvPr id="2" name="文本框 1"/>
          <p:cNvSpPr txBox="1"/>
          <p:nvPr/>
        </p:nvSpPr>
        <p:spPr>
          <a:xfrm>
            <a:off x="685165" y="229870"/>
            <a:ext cx="8857615" cy="460375"/>
          </a:xfrm>
          <a:prstGeom prst="rect">
            <a:avLst/>
          </a:prstGeom>
          <a:noFill/>
        </p:spPr>
        <p:txBody>
          <a:bodyPr wrap="square" rtlCol="0">
            <a:spAutoFit/>
          </a:bodyPr>
          <a:p>
            <a:r>
              <a:rPr lang="en-US" sz="2400" b="1" spc="100" dirty="0">
                <a:solidFill>
                  <a:schemeClr val="accent1"/>
                </a:solidFill>
                <a:latin typeface="微软雅黑" panose="020B0503020204020204" charset="-122"/>
                <a:ea typeface="微软雅黑" panose="020B0503020204020204" charset="-122"/>
              </a:rPr>
              <a:t>3</a:t>
            </a:r>
            <a:r>
              <a:rPr lang="zh-CN" altLang="en-US" sz="2400" b="1" spc="100" dirty="0">
                <a:solidFill>
                  <a:schemeClr val="accent1"/>
                </a:solidFill>
                <a:latin typeface="微软雅黑" panose="020B0503020204020204" charset="-122"/>
                <a:ea typeface="微软雅黑" panose="020B0503020204020204" charset="-122"/>
              </a:rPr>
              <a:t>、论文阅读工具</a:t>
            </a:r>
            <a:r>
              <a:rPr lang="en-US" altLang="zh-CN" sz="2400" b="1" spc="100" dirty="0">
                <a:solidFill>
                  <a:schemeClr val="accent1"/>
                </a:solidFill>
                <a:latin typeface="微软雅黑" panose="020B0503020204020204" charset="-122"/>
                <a:ea typeface="微软雅黑" panose="020B0503020204020204" charset="-122"/>
              </a:rPr>
              <a:t>-CAJ</a:t>
            </a:r>
            <a:r>
              <a:rPr lang="zh-CN" altLang="en-US" sz="2400" b="1" spc="100" dirty="0">
                <a:solidFill>
                  <a:schemeClr val="accent1"/>
                </a:solidFill>
                <a:latin typeface="微软雅黑" panose="020B0503020204020204" charset="-122"/>
                <a:ea typeface="微软雅黑" panose="020B0503020204020204" charset="-122"/>
              </a:rPr>
              <a:t>全文浏览器</a:t>
            </a:r>
            <a:endParaRPr lang="zh-CN" altLang="en-US" sz="2400" b="1" spc="100" dirty="0">
              <a:solidFill>
                <a:schemeClr val="accent1"/>
              </a:solidFill>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3"/>
          <a:stretch>
            <a:fillRect/>
          </a:stretch>
        </p:blipFill>
        <p:spPr>
          <a:xfrm>
            <a:off x="10302875" y="108585"/>
            <a:ext cx="1567815" cy="534670"/>
          </a:xfrm>
          <a:prstGeom prst="rect">
            <a:avLst/>
          </a:prstGeom>
        </p:spPr>
      </p:pic>
    </p:spTree>
    <p:custDataLst>
      <p:tags r:id="rId4"/>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8464D"/>
        </a:solidFill>
        <a:effectLst/>
      </p:bgPr>
    </p:bg>
    <p:spTree>
      <p:nvGrpSpPr>
        <p:cNvPr id="1" name=""/>
        <p:cNvGrpSpPr/>
        <p:nvPr/>
      </p:nvGrpSpPr>
      <p:grpSpPr/>
      <p:sp>
        <p:nvSpPr>
          <p:cNvPr id="2" name="文本框 1"/>
          <p:cNvSpPr txBox="1"/>
          <p:nvPr/>
        </p:nvSpPr>
        <p:spPr>
          <a:xfrm>
            <a:off x="2279650" y="1829435"/>
            <a:ext cx="8423910" cy="1753235"/>
          </a:xfrm>
          <a:prstGeom prst="rect">
            <a:avLst/>
          </a:prstGeom>
          <a:noFill/>
        </p:spPr>
        <p:txBody>
          <a:bodyPr wrap="square" rtlCol="0">
            <a:spAutoFit/>
          </a:bodyPr>
          <a:p>
            <a:r>
              <a:rPr lang="zh-CN" altLang="en-US" sz="3600">
                <a:solidFill>
                  <a:schemeClr val="bg1"/>
                </a:solidFill>
              </a:rPr>
              <a:t>本次培训课件和录屏稍后将上传至</a:t>
            </a:r>
            <a:endParaRPr lang="zh-CN" altLang="en-US" sz="3600">
              <a:solidFill>
                <a:schemeClr val="bg1"/>
              </a:solidFill>
            </a:endParaRPr>
          </a:p>
          <a:p>
            <a:r>
              <a:rPr lang="zh-CN" altLang="en-US" sz="3600">
                <a:solidFill>
                  <a:schemeClr val="bg1"/>
                </a:solidFill>
              </a:rPr>
              <a:t>知网在线教学服务平台 </a:t>
            </a:r>
            <a:r>
              <a:rPr lang="en-US" altLang="zh-CN" sz="3600">
                <a:solidFill>
                  <a:schemeClr val="bg1"/>
                </a:solidFill>
              </a:rPr>
              <a:t>k.cnki.net</a:t>
            </a:r>
            <a:endParaRPr lang="en-US" altLang="zh-CN" sz="3600">
              <a:solidFill>
                <a:schemeClr val="bg1"/>
              </a:solidFill>
            </a:endParaRPr>
          </a:p>
          <a:p>
            <a:r>
              <a:rPr lang="zh-CN" altLang="en-US" sz="3600">
                <a:solidFill>
                  <a:schemeClr val="bg1"/>
                </a:solidFill>
              </a:rPr>
              <a:t>欢迎同学们查看！</a:t>
            </a:r>
            <a:endParaRPr lang="zh-CN" altLang="en-US" sz="3600">
              <a:solidFill>
                <a:schemeClr val="bg1"/>
              </a:solidFill>
            </a:endParaRP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377858" y="1412777"/>
            <a:ext cx="4992556" cy="1365273"/>
          </a:xfrm>
          <a:prstGeom prst="rect">
            <a:avLst/>
          </a:prstGeom>
          <a:solidFill>
            <a:srgbClr val="C4E4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rtlCol="0" anchor="ctr">
            <a:prstTxWarp prst="textPlain">
              <a:avLst/>
            </a:prstTxWarp>
          </a:bodyPr>
          <a:lstStyle/>
          <a:p>
            <a:pPr algn="ctr"/>
            <a:r>
              <a:rPr lang="en-US" altLang="zh-CN" sz="11735" spc="400" dirty="0">
                <a:ln w="3175">
                  <a:noFill/>
                </a:ln>
                <a:solidFill>
                  <a:srgbClr val="1E6484"/>
                </a:solidFill>
                <a:latin typeface="Impact" panose="020B0806030902050204" pitchFamily="34" charset="0"/>
                <a:ea typeface="段宁毛笔行书" panose="03000509000000000000" pitchFamily="65" charset="-122"/>
                <a:cs typeface="Aharoni" panose="02010803020104030203" pitchFamily="2" charset="-79"/>
              </a:rPr>
              <a:t>THANKS</a:t>
            </a:r>
            <a:endParaRPr lang="zh-CN" altLang="en-US" sz="4265" spc="400" dirty="0">
              <a:ln w="3175">
                <a:noFill/>
              </a:ln>
              <a:solidFill>
                <a:srgbClr val="1E6484"/>
              </a:solidFill>
              <a:latin typeface="Impact" panose="020B0806030902050204" pitchFamily="34" charset="0"/>
              <a:ea typeface="段宁毛笔行书" panose="03000509000000000000" pitchFamily="65" charset="-122"/>
              <a:cs typeface="Aharoni" panose="02010803020104030203" pitchFamily="2" charset="-79"/>
            </a:endParaRPr>
          </a:p>
        </p:txBody>
      </p:sp>
      <p:sp>
        <p:nvSpPr>
          <p:cNvPr id="5" name="Text Box 6"/>
          <p:cNvSpPr txBox="1">
            <a:spLocks noChangeArrowheads="1"/>
          </p:cNvSpPr>
          <p:nvPr/>
        </p:nvSpPr>
        <p:spPr bwMode="auto">
          <a:xfrm>
            <a:off x="302265" y="3029717"/>
            <a:ext cx="7143751" cy="239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lnSpc>
                <a:spcPct val="150000"/>
              </a:lnSpc>
              <a:spcBef>
                <a:spcPct val="0"/>
              </a:spcBef>
              <a:spcAft>
                <a:spcPct val="0"/>
              </a:spcAft>
              <a:buFont typeface="Arial" panose="020B0604020202020204" pitchFamily="34" charset="0"/>
              <a:buNone/>
            </a:pPr>
            <a:r>
              <a:rPr lang="zh-CN" altLang="en-US" sz="2135" b="1" dirty="0">
                <a:solidFill>
                  <a:srgbClr val="3D4044"/>
                </a:solidFill>
                <a:latin typeface="微软雅黑" panose="020B0503020204020204" charset="-122"/>
                <a:ea typeface="微软雅黑" panose="020B0503020204020204" charset="-122"/>
              </a:rPr>
              <a:t>同方知网（北京）技术有限公司</a:t>
            </a:r>
            <a:endParaRPr lang="zh-CN" altLang="en-US" sz="2135" b="1" dirty="0">
              <a:solidFill>
                <a:srgbClr val="3D4044"/>
              </a:solidFill>
              <a:latin typeface="微软雅黑" panose="020B0503020204020204" charset="-122"/>
              <a:ea typeface="微软雅黑" panose="020B0503020204020204" charset="-122"/>
            </a:endParaRPr>
          </a:p>
          <a:p>
            <a:pPr algn="ctr" eaLnBrk="1" fontAlgn="base" hangingPunct="1">
              <a:lnSpc>
                <a:spcPct val="20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charset="-122"/>
                <a:ea typeface="微软雅黑" panose="020B0503020204020204" charset="-122"/>
              </a:rPr>
              <a:t>地址：北京市海淀区西小口路</a:t>
            </a:r>
            <a:r>
              <a:rPr lang="en-US" altLang="zh-CN" sz="2135" dirty="0">
                <a:solidFill>
                  <a:srgbClr val="3D3E40"/>
                </a:solidFill>
                <a:latin typeface="微软雅黑" panose="020B0503020204020204" charset="-122"/>
                <a:ea typeface="微软雅黑" panose="020B0503020204020204" charset="-122"/>
              </a:rPr>
              <a:t>66</a:t>
            </a:r>
            <a:r>
              <a:rPr lang="zh-CN" altLang="en-US" sz="2135" dirty="0">
                <a:solidFill>
                  <a:srgbClr val="3D3E40"/>
                </a:solidFill>
                <a:latin typeface="微软雅黑" panose="020B0503020204020204" charset="-122"/>
                <a:ea typeface="微软雅黑" panose="020B0503020204020204" charset="-122"/>
              </a:rPr>
              <a:t>号东升科技园北领地</a:t>
            </a:r>
            <a:r>
              <a:rPr lang="en-US" altLang="zh-CN" sz="2135" dirty="0">
                <a:solidFill>
                  <a:srgbClr val="3D3E40"/>
                </a:solidFill>
                <a:latin typeface="微软雅黑" panose="020B0503020204020204" charset="-122"/>
                <a:ea typeface="微软雅黑" panose="020B0503020204020204" charset="-122"/>
              </a:rPr>
              <a:t>A1</a:t>
            </a:r>
            <a:r>
              <a:rPr lang="zh-CN" altLang="en-US" sz="2135" dirty="0">
                <a:solidFill>
                  <a:srgbClr val="3D3E40"/>
                </a:solidFill>
                <a:latin typeface="微软雅黑" panose="020B0503020204020204" charset="-122"/>
                <a:ea typeface="微软雅黑" panose="020B0503020204020204" charset="-122"/>
              </a:rPr>
              <a:t>楼</a:t>
            </a:r>
            <a:endParaRPr lang="en-US" altLang="zh-CN" sz="2135" dirty="0">
              <a:solidFill>
                <a:srgbClr val="3D3E40"/>
              </a:solidFill>
              <a:latin typeface="微软雅黑" panose="020B0503020204020204" charset="-122"/>
              <a:ea typeface="微软雅黑" panose="020B0503020204020204" charset="-122"/>
            </a:endParaRPr>
          </a:p>
          <a:p>
            <a:pPr algn="ctr" eaLnBrk="1" fontAlgn="base" hangingPunct="1">
              <a:lnSpc>
                <a:spcPct val="20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charset="-122"/>
                <a:ea typeface="微软雅黑" panose="020B0503020204020204" charset="-122"/>
              </a:rPr>
              <a:t>安徽分公司：安徽省合肥市高新区黄山路</a:t>
            </a:r>
            <a:r>
              <a:rPr lang="en-US" altLang="zh-CN" sz="2135" dirty="0">
                <a:solidFill>
                  <a:srgbClr val="3D3E40"/>
                </a:solidFill>
                <a:latin typeface="微软雅黑" panose="020B0503020204020204" charset="-122"/>
                <a:ea typeface="微软雅黑" panose="020B0503020204020204" charset="-122"/>
              </a:rPr>
              <a:t>601</a:t>
            </a:r>
            <a:r>
              <a:rPr lang="zh-CN" altLang="en-US" sz="2135" dirty="0">
                <a:solidFill>
                  <a:srgbClr val="3D3E40"/>
                </a:solidFill>
                <a:latin typeface="微软雅黑" panose="020B0503020204020204" charset="-122"/>
                <a:ea typeface="微软雅黑" panose="020B0503020204020204" charset="-122"/>
              </a:rPr>
              <a:t>号科创中心</a:t>
            </a:r>
            <a:endParaRPr lang="zh-CN" altLang="en-US" sz="2135" dirty="0">
              <a:solidFill>
                <a:srgbClr val="3D3E40"/>
              </a:solidFill>
              <a:latin typeface="微软雅黑" panose="020B0503020204020204" charset="-122"/>
              <a:ea typeface="微软雅黑" panose="020B0503020204020204" charset="-122"/>
            </a:endParaRPr>
          </a:p>
          <a:p>
            <a:pPr algn="ctr" eaLnBrk="1" fontAlgn="base" hangingPunct="1">
              <a:lnSpc>
                <a:spcPct val="150000"/>
              </a:lnSpc>
              <a:spcBef>
                <a:spcPct val="0"/>
              </a:spcBef>
              <a:spcAft>
                <a:spcPct val="0"/>
              </a:spcAft>
              <a:buFont typeface="Arial" panose="020B0604020202020204" pitchFamily="34" charset="0"/>
              <a:buNone/>
            </a:pPr>
            <a:r>
              <a:rPr lang="en-US" altLang="zh-CN" sz="2135" dirty="0" smtClean="0">
                <a:solidFill>
                  <a:srgbClr val="3D3E40"/>
                </a:solidFill>
                <a:latin typeface="微软雅黑" panose="020B0503020204020204" charset="-122"/>
                <a:ea typeface="微软雅黑" panose="020B0503020204020204" charset="-122"/>
              </a:rPr>
              <a:t> </a:t>
            </a:r>
            <a:r>
              <a:rPr lang="zh-CN" altLang="en-US" sz="2135" dirty="0">
                <a:solidFill>
                  <a:srgbClr val="3D3E40"/>
                </a:solidFill>
                <a:latin typeface="微软雅黑" panose="020B0503020204020204" charset="-122"/>
                <a:ea typeface="微软雅黑" panose="020B0503020204020204" charset="-122"/>
              </a:rPr>
              <a:t>网址：</a:t>
            </a:r>
            <a:r>
              <a:rPr lang="en-US" altLang="zh-CN" sz="2135" dirty="0">
                <a:solidFill>
                  <a:srgbClr val="3D3E40"/>
                </a:solidFill>
                <a:latin typeface="微软雅黑" panose="020B0503020204020204" charset="-122"/>
                <a:ea typeface="微软雅黑" panose="020B0503020204020204" charset="-122"/>
              </a:rPr>
              <a:t>www.cnki.net</a:t>
            </a:r>
            <a:endParaRPr lang="zh-CN" altLang="en-US" sz="2135" dirty="0">
              <a:solidFill>
                <a:srgbClr val="3D3E40"/>
              </a:solidFill>
              <a:latin typeface="微软雅黑" panose="020B0503020204020204" charset="-122"/>
              <a:ea typeface="微软雅黑" panose="020B0503020204020204" charset="-122"/>
            </a:endParaRPr>
          </a:p>
        </p:txBody>
      </p:sp>
      <p:pic>
        <p:nvPicPr>
          <p:cNvPr id="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9205" y="1001395"/>
            <a:ext cx="4223385" cy="421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52060" y="556895"/>
            <a:ext cx="5451475" cy="460375"/>
          </a:xfrm>
          <a:prstGeom prst="rect">
            <a:avLst/>
          </a:prstGeom>
          <a:noFill/>
        </p:spPr>
        <p:txBody>
          <a:bodyPr wrap="square" rtlCol="0" anchor="t">
            <a:spAutoFit/>
          </a:bodyPr>
          <a:p>
            <a:r>
              <a:rPr lang="zh-CN" altLang="en-US" sz="2400">
                <a:solidFill>
                  <a:schemeClr val="tx1"/>
                </a:solidFill>
              </a:rPr>
              <a:t>网址 www.cnki.net</a:t>
            </a:r>
            <a:endParaRPr lang="zh-CN" altLang="en-US" sz="2400">
              <a:solidFill>
                <a:schemeClr val="tx1"/>
              </a:solidFill>
            </a:endParaRPr>
          </a:p>
        </p:txBody>
      </p:sp>
      <p:pic>
        <p:nvPicPr>
          <p:cNvPr id="10" name="图片 9" descr="微信图片_20200226153904"/>
          <p:cNvPicPr>
            <a:picLocks noChangeAspect="1"/>
          </p:cNvPicPr>
          <p:nvPr/>
        </p:nvPicPr>
        <p:blipFill>
          <a:blip r:embed="rId1"/>
          <a:stretch>
            <a:fillRect/>
          </a:stretch>
        </p:blipFill>
        <p:spPr>
          <a:xfrm>
            <a:off x="10150475" y="321945"/>
            <a:ext cx="1567815" cy="534670"/>
          </a:xfrm>
          <a:prstGeom prst="rect">
            <a:avLst/>
          </a:prstGeom>
        </p:spPr>
      </p:pic>
      <p:pic>
        <p:nvPicPr>
          <p:cNvPr id="4" name="图片 3"/>
          <p:cNvPicPr>
            <a:picLocks noChangeAspect="1"/>
          </p:cNvPicPr>
          <p:nvPr/>
        </p:nvPicPr>
        <p:blipFill>
          <a:blip r:embed="rId2"/>
          <a:stretch>
            <a:fillRect/>
          </a:stretch>
        </p:blipFill>
        <p:spPr>
          <a:xfrm>
            <a:off x="935355" y="6985"/>
            <a:ext cx="3901440" cy="6932930"/>
          </a:xfrm>
          <a:prstGeom prst="rect">
            <a:avLst/>
          </a:prstGeom>
        </p:spPr>
      </p:pic>
      <p:sp>
        <p:nvSpPr>
          <p:cNvPr id="5" name="文本框 4"/>
          <p:cNvSpPr txBox="1"/>
          <p:nvPr/>
        </p:nvSpPr>
        <p:spPr>
          <a:xfrm>
            <a:off x="5514340" y="2513330"/>
            <a:ext cx="4354195" cy="460375"/>
          </a:xfrm>
          <a:prstGeom prst="rect">
            <a:avLst/>
          </a:prstGeom>
          <a:noFill/>
          <a:extLst>
            <a:ext uri="{909E8E84-426E-40DD-AFC4-6F175D3DCCD1}">
              <a14:hiddenFill xmlns:a14="http://schemas.microsoft.com/office/drawing/2010/main">
                <a:solidFill>
                  <a:schemeClr val="accent1">
                    <a:lumMod val="75000"/>
                  </a:schemeClr>
                </a:solidFill>
              </a14:hiddenFill>
            </a:ext>
          </a:extLst>
        </p:spPr>
        <p:txBody>
          <a:bodyPr wrap="square" rtlCol="0">
            <a:spAutoFit/>
          </a:bodyPr>
          <a:p>
            <a:r>
              <a:rPr lang="zh-CN" altLang="en-US" sz="2400" b="1" i="1">
                <a:solidFill>
                  <a:schemeClr val="tx2">
                    <a:lumMod val="10000"/>
                  </a:schemeClr>
                </a:solidFill>
              </a:rPr>
              <a:t>特殊时期如何宅家上知网？</a:t>
            </a:r>
            <a:endParaRPr lang="zh-CN" altLang="en-US" sz="2400" b="1" i="1">
              <a:solidFill>
                <a:schemeClr val="tx2">
                  <a:lumMod val="10000"/>
                </a:schemeClr>
              </a:solidFill>
            </a:endParaRPr>
          </a:p>
        </p:txBody>
      </p:sp>
      <p:pic>
        <p:nvPicPr>
          <p:cNvPr id="6" name="图片 5"/>
          <p:cNvPicPr>
            <a:picLocks noChangeAspect="1"/>
          </p:cNvPicPr>
          <p:nvPr/>
        </p:nvPicPr>
        <p:blipFill>
          <a:blip r:embed="rId3"/>
          <a:stretch>
            <a:fillRect/>
          </a:stretch>
        </p:blipFill>
        <p:spPr>
          <a:xfrm>
            <a:off x="8568690" y="3261360"/>
            <a:ext cx="2520950" cy="2520950"/>
          </a:xfrm>
          <a:prstGeom prst="rect">
            <a:avLst/>
          </a:prstGeom>
        </p:spPr>
      </p:pic>
      <p:sp>
        <p:nvSpPr>
          <p:cNvPr id="7" name="文本框 6"/>
          <p:cNvSpPr txBox="1"/>
          <p:nvPr/>
        </p:nvSpPr>
        <p:spPr>
          <a:xfrm>
            <a:off x="5688965" y="3786505"/>
            <a:ext cx="2280285" cy="460375"/>
          </a:xfrm>
          <a:prstGeom prst="rect">
            <a:avLst/>
          </a:prstGeom>
          <a:solidFill>
            <a:schemeClr val="tx2">
              <a:lumMod val="25000"/>
            </a:schemeClr>
          </a:solidFill>
        </p:spPr>
        <p:txBody>
          <a:bodyPr wrap="square" rtlCol="0">
            <a:spAutoFit/>
          </a:bodyPr>
          <a:p>
            <a:r>
              <a:rPr lang="en-US" altLang="zh-CN" sz="2400" b="1">
                <a:solidFill>
                  <a:schemeClr val="bg1"/>
                </a:solidFill>
              </a:rPr>
              <a:t>CNKI</a:t>
            </a:r>
            <a:r>
              <a:rPr lang="zh-CN" altLang="en-US" sz="2400" b="1">
                <a:solidFill>
                  <a:schemeClr val="bg1"/>
                </a:solidFill>
              </a:rPr>
              <a:t>校外访问</a:t>
            </a:r>
            <a:endParaRPr lang="zh-CN" altLang="en-US" sz="2400" b="1">
              <a:solidFill>
                <a:schemeClr val="bg1"/>
              </a:solidFill>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00785" y="562610"/>
            <a:ext cx="3957955" cy="460375"/>
          </a:xfrm>
          <a:prstGeom prst="rect">
            <a:avLst/>
          </a:prstGeom>
          <a:noFill/>
        </p:spPr>
        <p:txBody>
          <a:bodyPr wrap="square" rtlCol="0">
            <a:spAutoFit/>
          </a:bodyPr>
          <a:p>
            <a:r>
              <a:rPr lang="zh-CN" altLang="en-US" sz="2400"/>
              <a:t>中国知网校外访问路径</a:t>
            </a:r>
            <a:endParaRPr lang="zh-CN" altLang="en-US" sz="2400"/>
          </a:p>
        </p:txBody>
      </p:sp>
      <p:sp>
        <p:nvSpPr>
          <p:cNvPr id="15" name="矩形 14"/>
          <p:cNvSpPr/>
          <p:nvPr>
            <p:custDataLst>
              <p:tags r:id="rId1"/>
            </p:custDataLst>
          </p:nvPr>
        </p:nvSpPr>
        <p:spPr bwMode="auto">
          <a:xfrm>
            <a:off x="2974395" y="1981807"/>
            <a:ext cx="982220" cy="45719"/>
          </a:xfrm>
          <a:prstGeom prst="rect">
            <a:avLst/>
          </a:prstGeom>
          <a:solidFill>
            <a:srgbClr val="1F74AD"/>
          </a:solidFill>
          <a:ln>
            <a:noFill/>
          </a:ln>
        </p:spPr>
        <p:txBody>
          <a:bodyPr wrap="square" lIns="91440" tIns="45720" rIns="91440" bIns="45720" anchor="ctr">
            <a:normAutofit fontScale="25000" lnSpcReduction="20000"/>
          </a:bodyPr>
          <a:p>
            <a:pPr algn="ctr"/>
            <a:endParaRPr>
              <a:solidFill>
                <a:srgbClr val="000000">
                  <a:lumMod val="75000"/>
                  <a:lumOff val="25000"/>
                </a:srgbClr>
              </a:solidFill>
              <a:latin typeface="微软雅黑" panose="020B0503020204020204" charset="-122"/>
              <a:ea typeface="微软雅黑" panose="020B0503020204020204" charset="-122"/>
            </a:endParaRPr>
          </a:p>
        </p:txBody>
      </p:sp>
      <p:sp>
        <p:nvSpPr>
          <p:cNvPr id="16" name="文本框 15"/>
          <p:cNvSpPr txBox="1"/>
          <p:nvPr>
            <p:custDataLst>
              <p:tags r:id="rId2"/>
            </p:custDataLst>
          </p:nvPr>
        </p:nvSpPr>
        <p:spPr bwMode="auto">
          <a:xfrm>
            <a:off x="2056427" y="2068304"/>
            <a:ext cx="2818157" cy="787121"/>
          </a:xfrm>
          <a:prstGeom prst="rect">
            <a:avLst/>
          </a:prstGeom>
        </p:spPr>
        <p:txBody>
          <a:bodyPr wrap="square" lIns="91440" tIns="45720" rIns="91440" bIns="46800" anchor="t" anchorCtr="0">
            <a:noAutofit/>
          </a:bodyPr>
          <a:p>
            <a:pPr marL="0" indent="0" algn="ctr">
              <a:lnSpc>
                <a:spcPct val="120000"/>
              </a:lnSpc>
              <a:defRPr/>
            </a:pPr>
            <a:r>
              <a:rPr lang="zh-CN" altLang="en-US" sz="1600" spc="150">
                <a:solidFill>
                  <a:srgbClr val="000000">
                    <a:lumMod val="75000"/>
                    <a:lumOff val="25000"/>
                  </a:srgbClr>
                </a:solidFill>
                <a:latin typeface="微软雅黑" panose="020B0503020204020204" charset="-122"/>
                <a:ea typeface="微软雅黑" panose="020B0503020204020204" charset="-122"/>
              </a:rPr>
              <a:t>电脑浏览器输入网址：</a:t>
            </a:r>
            <a:r>
              <a:rPr lang="zh-CN" altLang="en-US" sz="1600" b="1" spc="150">
                <a:solidFill>
                  <a:srgbClr val="C00000"/>
                </a:solidFill>
                <a:latin typeface="微软雅黑" panose="020B0503020204020204" charset="-122"/>
                <a:ea typeface="微软雅黑" panose="020B0503020204020204" charset="-122"/>
              </a:rPr>
              <a:t>http://fsso.cnki.net</a:t>
            </a:r>
            <a:endParaRPr lang="zh-CN" altLang="en-US" sz="1600" spc="150">
              <a:solidFill>
                <a:srgbClr val="000000">
                  <a:lumMod val="75000"/>
                  <a:lumOff val="25000"/>
                </a:srgbClr>
              </a:solidFill>
              <a:latin typeface="微软雅黑" panose="020B0503020204020204" charset="-122"/>
              <a:ea typeface="微软雅黑" panose="020B0503020204020204" charset="-122"/>
            </a:endParaRPr>
          </a:p>
          <a:p>
            <a:pPr marL="0" indent="0" algn="ctr">
              <a:lnSpc>
                <a:spcPct val="120000"/>
              </a:lnSpc>
              <a:defRPr/>
            </a:pPr>
            <a:r>
              <a:rPr lang="zh-CN" altLang="en-US" sz="1600" spc="150">
                <a:solidFill>
                  <a:srgbClr val="000000">
                    <a:lumMod val="75000"/>
                    <a:lumOff val="25000"/>
                  </a:srgbClr>
                </a:solidFill>
                <a:latin typeface="微软雅黑" panose="020B0503020204020204" charset="-122"/>
                <a:ea typeface="微软雅黑" panose="020B0503020204020204" charset="-122"/>
              </a:rPr>
              <a:t>找到学校点击</a:t>
            </a:r>
            <a:r>
              <a:rPr lang="en-US" altLang="zh-CN" sz="1600" spc="150">
                <a:solidFill>
                  <a:srgbClr val="000000">
                    <a:lumMod val="75000"/>
                    <a:lumOff val="25000"/>
                  </a:srgbClr>
                </a:solidFill>
                <a:latin typeface="微软雅黑" panose="020B0503020204020204" charset="-122"/>
                <a:ea typeface="微软雅黑" panose="020B0503020204020204" charset="-122"/>
              </a:rPr>
              <a:t>“</a:t>
            </a:r>
            <a:r>
              <a:rPr lang="zh-CN" altLang="en-US" sz="1600" spc="150">
                <a:solidFill>
                  <a:srgbClr val="000000">
                    <a:lumMod val="75000"/>
                    <a:lumOff val="25000"/>
                  </a:srgbClr>
                </a:solidFill>
                <a:latin typeface="微软雅黑" panose="020B0503020204020204" charset="-122"/>
                <a:ea typeface="微软雅黑" panose="020B0503020204020204" charset="-122"/>
              </a:rPr>
              <a:t>前往</a:t>
            </a:r>
            <a:r>
              <a:rPr lang="en-US" altLang="zh-CN" sz="1600" spc="150">
                <a:solidFill>
                  <a:srgbClr val="000000">
                    <a:lumMod val="75000"/>
                    <a:lumOff val="25000"/>
                  </a:srgbClr>
                </a:solidFill>
                <a:latin typeface="微软雅黑" panose="020B0503020204020204" charset="-122"/>
                <a:ea typeface="微软雅黑" panose="020B0503020204020204" charset="-122"/>
              </a:rPr>
              <a:t>”</a:t>
            </a:r>
            <a:endParaRPr lang="en-US" altLang="zh-CN" sz="1600" spc="150">
              <a:solidFill>
                <a:srgbClr val="000000">
                  <a:lumMod val="75000"/>
                  <a:lumOff val="25000"/>
                </a:srgbClr>
              </a:solidFill>
              <a:latin typeface="微软雅黑" panose="020B0503020204020204" charset="-122"/>
              <a:ea typeface="微软雅黑" panose="020B0503020204020204" charset="-122"/>
            </a:endParaRPr>
          </a:p>
        </p:txBody>
      </p:sp>
      <p:sp>
        <p:nvSpPr>
          <p:cNvPr id="17" name="文本框 16"/>
          <p:cNvSpPr txBox="1"/>
          <p:nvPr>
            <p:custDataLst>
              <p:tags r:id="rId3"/>
            </p:custDataLst>
          </p:nvPr>
        </p:nvSpPr>
        <p:spPr bwMode="auto">
          <a:xfrm>
            <a:off x="2056427" y="1514116"/>
            <a:ext cx="2818157" cy="426913"/>
          </a:xfrm>
          <a:prstGeom prst="rect">
            <a:avLst/>
          </a:prstGeom>
          <a:noFill/>
          <a:scene3d>
            <a:camera prst="orthographicFront">
              <a:rot lat="0" lon="0" rev="0"/>
            </a:camera>
            <a:lightRig rig="threePt" dir="t"/>
          </a:scene3d>
          <a:sp3d prstMaterial="matte">
            <a:bevelT w="1270" h="1270"/>
          </a:sp3d>
        </p:spPr>
        <p:txBody>
          <a:bodyPr wrap="square" lIns="91440" tIns="45720" rIns="91440" bIns="0" anchor="ctr" anchorCtr="0">
            <a:normAutofit lnSpcReduction="10000"/>
          </a:bodyPr>
          <a:p>
            <a:pPr algn="ctr">
              <a:lnSpc>
                <a:spcPct val="130000"/>
              </a:lnSpc>
              <a:buClr>
                <a:prstClr val="white"/>
              </a:buClr>
              <a:defRPr/>
            </a:pPr>
            <a:r>
              <a:rPr lang="zh-CN" altLang="en-US" sz="2000" b="1" spc="300">
                <a:solidFill>
                  <a:srgbClr val="000000">
                    <a:lumMod val="75000"/>
                    <a:lumOff val="25000"/>
                  </a:srgbClr>
                </a:solidFill>
                <a:latin typeface="微软雅黑" panose="020B0503020204020204" charset="-122"/>
                <a:ea typeface="微软雅黑" panose="020B0503020204020204" charset="-122"/>
              </a:rPr>
              <a:t>第一步</a:t>
            </a:r>
            <a:endParaRPr lang="zh-CN" altLang="en-US" sz="2000" b="1" spc="300">
              <a:solidFill>
                <a:srgbClr val="000000">
                  <a:lumMod val="75000"/>
                  <a:lumOff val="25000"/>
                </a:srgbClr>
              </a:solidFill>
              <a:latin typeface="微软雅黑" panose="020B0503020204020204" charset="-122"/>
              <a:ea typeface="微软雅黑" panose="020B0503020204020204" charset="-122"/>
            </a:endParaRPr>
          </a:p>
        </p:txBody>
      </p:sp>
      <p:grpSp>
        <p:nvGrpSpPr>
          <p:cNvPr id="4" name="组合 3"/>
          <p:cNvGrpSpPr/>
          <p:nvPr/>
        </p:nvGrpSpPr>
        <p:grpSpPr>
          <a:xfrm>
            <a:off x="7026910" y="4002405"/>
            <a:ext cx="3575050" cy="1341755"/>
            <a:chOff x="11066" y="6303"/>
            <a:chExt cx="5630" cy="2113"/>
          </a:xfrm>
        </p:grpSpPr>
        <p:sp>
          <p:nvSpPr>
            <p:cNvPr id="18" name="矩形 17"/>
            <p:cNvSpPr/>
            <p:nvPr>
              <p:custDataLst>
                <p:tags r:id="rId4"/>
              </p:custDataLst>
            </p:nvPr>
          </p:nvSpPr>
          <p:spPr bwMode="auto">
            <a:xfrm>
              <a:off x="12657" y="7040"/>
              <a:ext cx="1547" cy="72"/>
            </a:xfrm>
            <a:prstGeom prst="rect">
              <a:avLst/>
            </a:prstGeom>
            <a:solidFill>
              <a:srgbClr val="3498DB"/>
            </a:solidFill>
            <a:ln>
              <a:noFill/>
            </a:ln>
          </p:spPr>
          <p:txBody>
            <a:bodyPr wrap="square" lIns="91440" tIns="45720" rIns="91440" bIns="45720" anchor="ctr">
              <a:normAutofit fontScale="25000" lnSpcReduction="20000"/>
            </a:bodyPr>
            <a:p>
              <a:pPr algn="ctr"/>
              <a:endParaRPr>
                <a:solidFill>
                  <a:srgbClr val="000000">
                    <a:lumMod val="75000"/>
                    <a:lumOff val="25000"/>
                  </a:srgbClr>
                </a:solidFill>
                <a:latin typeface="微软雅黑" panose="020B0503020204020204" charset="-122"/>
                <a:ea typeface="微软雅黑" panose="020B0503020204020204" charset="-122"/>
              </a:endParaRPr>
            </a:p>
          </p:txBody>
        </p:sp>
        <p:sp>
          <p:nvSpPr>
            <p:cNvPr id="19" name="文本框 18"/>
            <p:cNvSpPr txBox="1"/>
            <p:nvPr>
              <p:custDataLst>
                <p:tags r:id="rId5"/>
              </p:custDataLst>
            </p:nvPr>
          </p:nvSpPr>
          <p:spPr bwMode="auto">
            <a:xfrm>
              <a:off x="11066" y="7176"/>
              <a:ext cx="5630" cy="1240"/>
            </a:xfrm>
            <a:prstGeom prst="rect">
              <a:avLst/>
            </a:prstGeom>
          </p:spPr>
          <p:txBody>
            <a:bodyPr wrap="square" lIns="91440" tIns="45720" rIns="91440" bIns="46800" anchor="t" anchorCtr="0">
              <a:normAutofit/>
            </a:bodyPr>
            <a:p>
              <a:pPr marL="0" indent="0" algn="ctr">
                <a:lnSpc>
                  <a:spcPct val="120000"/>
                </a:lnSpc>
                <a:defRPr/>
              </a:pPr>
              <a:r>
                <a:rPr lang="zh-CN" altLang="en-US" sz="1600" spc="150">
                  <a:solidFill>
                    <a:srgbClr val="000000">
                      <a:lumMod val="75000"/>
                      <a:lumOff val="25000"/>
                    </a:srgbClr>
                  </a:solidFill>
                  <a:latin typeface="微软雅黑" panose="020B0503020204020204" charset="-122"/>
                  <a:ea typeface="微软雅黑" panose="020B0503020204020204" charset="-122"/>
                </a:rPr>
                <a:t>跳转至</a:t>
              </a:r>
              <a:r>
                <a:rPr lang="en-US" altLang="zh-CN" sz="1600" spc="150">
                  <a:solidFill>
                    <a:srgbClr val="000000">
                      <a:lumMod val="75000"/>
                      <a:lumOff val="25000"/>
                    </a:srgbClr>
                  </a:solidFill>
                  <a:latin typeface="微软雅黑" panose="020B0503020204020204" charset="-122"/>
                  <a:ea typeface="微软雅黑" panose="020B0503020204020204" charset="-122"/>
                </a:rPr>
                <a:t>“</a:t>
              </a:r>
              <a:r>
                <a:rPr lang="zh-CN" altLang="en-US" sz="1600" spc="150">
                  <a:solidFill>
                    <a:srgbClr val="000000">
                      <a:lumMod val="75000"/>
                      <a:lumOff val="25000"/>
                    </a:srgbClr>
                  </a:solidFill>
                  <a:latin typeface="微软雅黑" panose="020B0503020204020204" charset="-122"/>
                  <a:ea typeface="微软雅黑" panose="020B0503020204020204" charset="-122"/>
                  <a:sym typeface="+mn-ea"/>
                </a:rPr>
                <a:t>安徽大学</a:t>
              </a:r>
              <a:r>
                <a:rPr lang="en-US" altLang="zh-CN" sz="1600" spc="150">
                  <a:solidFill>
                    <a:srgbClr val="000000">
                      <a:lumMod val="75000"/>
                      <a:lumOff val="25000"/>
                    </a:srgbClr>
                  </a:solidFill>
                  <a:latin typeface="微软雅黑" panose="020B0503020204020204" charset="-122"/>
                  <a:ea typeface="微软雅黑" panose="020B0503020204020204" charset="-122"/>
                  <a:sym typeface="+mn-ea"/>
                </a:rPr>
                <a:t>”</a:t>
              </a:r>
              <a:r>
                <a:rPr lang="zh-CN" altLang="en-US" sz="1600" spc="150">
                  <a:solidFill>
                    <a:srgbClr val="000000">
                      <a:lumMod val="75000"/>
                      <a:lumOff val="25000"/>
                    </a:srgbClr>
                  </a:solidFill>
                  <a:latin typeface="微软雅黑" panose="020B0503020204020204" charset="-122"/>
                  <a:ea typeface="微软雅黑" panose="020B0503020204020204" charset="-122"/>
                  <a:sym typeface="+mn-ea"/>
                </a:rPr>
                <a:t>信息门户</a:t>
              </a:r>
              <a:r>
                <a:rPr lang="zh-CN" altLang="en-US" sz="1600" spc="150">
                  <a:solidFill>
                    <a:srgbClr val="000000">
                      <a:lumMod val="75000"/>
                      <a:lumOff val="25000"/>
                    </a:srgbClr>
                  </a:solidFill>
                  <a:latin typeface="微软雅黑" panose="020B0503020204020204" charset="-122"/>
                  <a:ea typeface="微软雅黑" panose="020B0503020204020204" charset="-122"/>
                  <a:sym typeface="+mn-ea"/>
                </a:rPr>
                <a:t>界面，输入</a:t>
              </a:r>
              <a:r>
                <a:rPr lang="zh-CN" altLang="en-US" sz="1600" b="1" spc="150">
                  <a:solidFill>
                    <a:srgbClr val="C00000"/>
                  </a:solidFill>
                  <a:latin typeface="微软雅黑" panose="020B0503020204020204" charset="-122"/>
                  <a:ea typeface="微软雅黑" panose="020B0503020204020204" charset="-122"/>
                  <a:sym typeface="+mn-ea"/>
                </a:rPr>
                <a:t>学号</a:t>
              </a:r>
              <a:r>
                <a:rPr lang="en-US" altLang="zh-CN" sz="1600" b="1" spc="150">
                  <a:solidFill>
                    <a:srgbClr val="C00000"/>
                  </a:solidFill>
                  <a:latin typeface="微软雅黑" panose="020B0503020204020204" charset="-122"/>
                  <a:ea typeface="微软雅黑" panose="020B0503020204020204" charset="-122"/>
                  <a:sym typeface="+mn-ea"/>
                </a:rPr>
                <a:t>/</a:t>
              </a:r>
              <a:r>
                <a:rPr lang="zh-CN" altLang="en-US" sz="1600" b="1" spc="150">
                  <a:solidFill>
                    <a:srgbClr val="C00000"/>
                  </a:solidFill>
                  <a:latin typeface="微软雅黑" panose="020B0503020204020204" charset="-122"/>
                  <a:ea typeface="微软雅黑" panose="020B0503020204020204" charset="-122"/>
                  <a:sym typeface="+mn-ea"/>
                </a:rPr>
                <a:t>密码</a:t>
              </a:r>
              <a:r>
                <a:rPr lang="zh-CN" altLang="en-US" sz="1600" spc="150">
                  <a:solidFill>
                    <a:srgbClr val="000000">
                      <a:lumMod val="75000"/>
                      <a:lumOff val="25000"/>
                    </a:srgbClr>
                  </a:solidFill>
                  <a:latin typeface="微软雅黑" panose="020B0503020204020204" charset="-122"/>
                  <a:ea typeface="微软雅黑" panose="020B0503020204020204" charset="-122"/>
                  <a:sym typeface="+mn-ea"/>
                </a:rPr>
                <a:t>即可</a:t>
              </a:r>
              <a:endParaRPr lang="zh-CN" altLang="en-US" sz="1600" spc="150">
                <a:solidFill>
                  <a:srgbClr val="000000">
                    <a:lumMod val="75000"/>
                    <a:lumOff val="25000"/>
                  </a:srgbClr>
                </a:solidFill>
                <a:latin typeface="微软雅黑" panose="020B0503020204020204" charset="-122"/>
                <a:ea typeface="微软雅黑" panose="020B0503020204020204" charset="-122"/>
                <a:sym typeface="+mn-ea"/>
              </a:endParaRPr>
            </a:p>
          </p:txBody>
        </p:sp>
        <p:sp>
          <p:nvSpPr>
            <p:cNvPr id="20" name="文本框 19"/>
            <p:cNvSpPr txBox="1"/>
            <p:nvPr>
              <p:custDataLst>
                <p:tags r:id="rId6"/>
              </p:custDataLst>
            </p:nvPr>
          </p:nvSpPr>
          <p:spPr bwMode="auto">
            <a:xfrm>
              <a:off x="11237" y="6303"/>
              <a:ext cx="4438" cy="672"/>
            </a:xfrm>
            <a:prstGeom prst="rect">
              <a:avLst/>
            </a:prstGeom>
            <a:noFill/>
            <a:scene3d>
              <a:camera prst="orthographicFront">
                <a:rot lat="0" lon="0" rev="0"/>
              </a:camera>
              <a:lightRig rig="threePt" dir="t"/>
            </a:scene3d>
            <a:sp3d prstMaterial="matte">
              <a:bevelT w="1270" h="1270"/>
            </a:sp3d>
          </p:spPr>
          <p:txBody>
            <a:bodyPr wrap="square" lIns="91440" tIns="45720" rIns="91440" bIns="0" anchor="ctr" anchorCtr="0">
              <a:normAutofit lnSpcReduction="10000"/>
            </a:bodyPr>
            <a:p>
              <a:pPr algn="ctr">
                <a:lnSpc>
                  <a:spcPct val="130000"/>
                </a:lnSpc>
                <a:buClr>
                  <a:prstClr val="white"/>
                </a:buClr>
                <a:defRPr/>
              </a:pPr>
              <a:r>
                <a:rPr lang="zh-CN" altLang="en-US" sz="2000" b="1" spc="300">
                  <a:solidFill>
                    <a:srgbClr val="000000">
                      <a:lumMod val="75000"/>
                      <a:lumOff val="25000"/>
                    </a:srgbClr>
                  </a:solidFill>
                  <a:latin typeface="微软雅黑" panose="020B0503020204020204" charset="-122"/>
                  <a:ea typeface="微软雅黑" panose="020B0503020204020204" charset="-122"/>
                </a:rPr>
                <a:t>第二步</a:t>
              </a:r>
              <a:endParaRPr lang="zh-CN" altLang="en-US" sz="2000" b="1" spc="300">
                <a:solidFill>
                  <a:srgbClr val="000000">
                    <a:lumMod val="75000"/>
                    <a:lumOff val="25000"/>
                  </a:srgbClr>
                </a:solidFill>
                <a:latin typeface="微软雅黑" panose="020B0503020204020204" charset="-122"/>
                <a:ea typeface="微软雅黑" panose="020B0503020204020204" charset="-122"/>
              </a:endParaRPr>
            </a:p>
          </p:txBody>
        </p:sp>
      </p:grpSp>
      <p:pic>
        <p:nvPicPr>
          <p:cNvPr id="5" name="图片 4"/>
          <p:cNvPicPr>
            <a:picLocks noChangeAspect="1"/>
          </p:cNvPicPr>
          <p:nvPr/>
        </p:nvPicPr>
        <p:blipFill>
          <a:blip r:embed="rId7"/>
          <a:stretch>
            <a:fillRect/>
          </a:stretch>
        </p:blipFill>
        <p:spPr>
          <a:xfrm>
            <a:off x="5459095" y="321310"/>
            <a:ext cx="6242050" cy="3174365"/>
          </a:xfrm>
          <a:prstGeom prst="rect">
            <a:avLst/>
          </a:prstGeom>
        </p:spPr>
      </p:pic>
      <p:pic>
        <p:nvPicPr>
          <p:cNvPr id="6" name="图片 5"/>
          <p:cNvPicPr>
            <a:picLocks noChangeAspect="1"/>
          </p:cNvPicPr>
          <p:nvPr/>
        </p:nvPicPr>
        <p:blipFill>
          <a:blip r:embed="rId8"/>
          <a:stretch>
            <a:fillRect/>
          </a:stretch>
        </p:blipFill>
        <p:spPr>
          <a:xfrm>
            <a:off x="774065" y="3735070"/>
            <a:ext cx="5984240" cy="2430145"/>
          </a:xfrm>
          <a:prstGeom prst="rect">
            <a:avLst/>
          </a:prstGeom>
        </p:spPr>
      </p:pic>
      <p:pic>
        <p:nvPicPr>
          <p:cNvPr id="3" name="图片 2"/>
          <p:cNvPicPr>
            <a:picLocks noChangeAspect="1"/>
          </p:cNvPicPr>
          <p:nvPr/>
        </p:nvPicPr>
        <p:blipFill>
          <a:blip r:embed="rId9"/>
          <a:stretch>
            <a:fillRect/>
          </a:stretch>
        </p:blipFill>
        <p:spPr>
          <a:xfrm>
            <a:off x="10406380" y="4357370"/>
            <a:ext cx="1483360" cy="1483360"/>
          </a:xfrm>
          <a:prstGeom prst="rect">
            <a:avLst/>
          </a:prstGeom>
        </p:spPr>
      </p:pic>
      <p:sp>
        <p:nvSpPr>
          <p:cNvPr id="8" name="矩形 7"/>
          <p:cNvSpPr/>
          <p:nvPr/>
        </p:nvSpPr>
        <p:spPr>
          <a:xfrm>
            <a:off x="11431905" y="5647055"/>
            <a:ext cx="506730" cy="174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160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400050" y="946150"/>
            <a:ext cx="11391900" cy="5534025"/>
          </a:xfrm>
          <a:prstGeom prst="rect">
            <a:avLst/>
          </a:prstGeom>
        </p:spPr>
      </p:pic>
      <p:sp>
        <p:nvSpPr>
          <p:cNvPr id="5" name="矩形 4"/>
          <p:cNvSpPr/>
          <p:nvPr/>
        </p:nvSpPr>
        <p:spPr>
          <a:xfrm>
            <a:off x="989965" y="389255"/>
            <a:ext cx="9928860" cy="398780"/>
          </a:xfrm>
          <a:prstGeom prst="rect">
            <a:avLst/>
          </a:prstGeom>
        </p:spPr>
        <p:txBody>
          <a:bodyPr wrap="square">
            <a:spAutoFit/>
          </a:bodyPr>
          <a:p>
            <a:r>
              <a:rPr lang="en-US" altLang="zh-CN" sz="2000" dirty="0">
                <a:latin typeface="微软雅黑" panose="020B0503020204020204" charset="-122"/>
                <a:ea typeface="微软雅黑" panose="020B0503020204020204" charset="-122"/>
              </a:rPr>
              <a:t>CNKI</a:t>
            </a:r>
            <a:r>
              <a:rPr lang="zh-CN" altLang="en-US" sz="2000" dirty="0">
                <a:latin typeface="微软雅黑" panose="020B0503020204020204" charset="-122"/>
                <a:ea typeface="微软雅黑" panose="020B0503020204020204" charset="-122"/>
              </a:rPr>
              <a:t>首页主要划分为数据库检索、行业数据库、研究学习平台及软件产品等</a:t>
            </a:r>
            <a:r>
              <a:rPr lang="zh-CN" altLang="en-US" sz="2000" dirty="0" smtClean="0">
                <a:latin typeface="微软雅黑" panose="020B0503020204020204" charset="-122"/>
                <a:ea typeface="微软雅黑" panose="020B0503020204020204" charset="-122"/>
              </a:rPr>
              <a:t>模块</a:t>
            </a:r>
            <a:endParaRPr lang="en-US" altLang="zh-CN" sz="2000" dirty="0">
              <a:latin typeface="微软雅黑" panose="020B0503020204020204" charset="-122"/>
              <a:ea typeface="微软雅黑" panose="020B0503020204020204" charset="-122"/>
            </a:endParaRPr>
          </a:p>
        </p:txBody>
      </p:sp>
      <p:pic>
        <p:nvPicPr>
          <p:cNvPr id="10" name="图片 9" descr="微信图片_20200226153904"/>
          <p:cNvPicPr>
            <a:picLocks noChangeAspect="1"/>
          </p:cNvPicPr>
          <p:nvPr/>
        </p:nvPicPr>
        <p:blipFill>
          <a:blip r:embed="rId3"/>
          <a:stretch>
            <a:fillRect/>
          </a:stretch>
        </p:blipFill>
        <p:spPr>
          <a:xfrm>
            <a:off x="10226675" y="321945"/>
            <a:ext cx="1567815" cy="534670"/>
          </a:xfrm>
          <a:prstGeom prst="rect">
            <a:avLst/>
          </a:prstGeom>
        </p:spPr>
      </p:pic>
    </p:spTree>
    <p:custDataLst>
      <p:tags r:id="rId4"/>
    </p:custDataLst>
  </p:cSld>
  <p:clrMapOvr>
    <a:masterClrMapping/>
  </p:clrMapOvr>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SUBTYPE" val="q"/>
  <p:tag name="KSO_WM_SLIDE_BACKGROUND_MASK_FLAG"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SUBTYPE" val="h"/>
  <p:tag name="KSO_WM_SLIDE_BACKGROUND_TYPE" val="frame"/>
  <p:tag name="KSO_WM_SLIDE_BK_DARK_LIGHT"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LIDE_BACKGROUND_TYPE" val="frame"/>
  <p:tag name="KSO_WM_SLIDE_BK_DARK_LIGHT" val="2"/>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SUBTYPE" val="h"/>
  <p:tag name="KSO_WM_SLIDE_BACKGROUND_TYPE" val="frame"/>
  <p:tag name="KSO_WM_SLIDE_BK_DARK_LIGHT"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LIDE_BACKGROUND_TYPE" val="frame"/>
  <p:tag name="KSO_WM_SLIDE_BK_DARK_LIGHT" val="2"/>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 name="KSO_WM_SLIDE_BK_DARK_LIGHT" val="2"/>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2"/>
  <p:tag name="KSO_WM_UNIT_LAYERLEVEL" val="1"/>
  <p:tag name="KSO_WM_TAG_VERSION" val="1.0"/>
  <p:tag name="KSO_WM_BEAUTIFY_FLAG" val="#wm#"/>
  <p:tag name="KSO_WM_UNIT_TYPE" val="i"/>
  <p:tag name="KSO_WM_UNIT_INDEX" val="2"/>
  <p:tag name="KSO_WM_SLIDE_BACKGROUND_TYPE" val="general"/>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3"/>
  <p:tag name="KSO_WM_UNIT_LAYERLEVEL" val="1"/>
  <p:tag name="KSO_WM_TAG_VERSION" val="1.0"/>
  <p:tag name="KSO_WM_BEAUTIFY_FLAG" val="#wm#"/>
  <p:tag name="KSO_WM_UNIT_TYPE" val="i"/>
  <p:tag name="KSO_WM_UNIT_INDEX" val="3"/>
  <p:tag name="KSO_WM_SLIDE_BACKGROUND_TYPE" val="general"/>
  <p:tag name="KSO_WM_SLIDE_BK_DARK_LIGHT" val="2"/>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4"/>
  <p:tag name="KSO_WM_UNIT_LAYERLEVEL" val="1"/>
  <p:tag name="KSO_WM_TAG_VERSION" val="1.0"/>
  <p:tag name="KSO_WM_BEAUTIFY_FLAG" val="#wm#"/>
  <p:tag name="KSO_WM_UNIT_TYPE" val="i"/>
  <p:tag name="KSO_WM_UNIT_INDEX" val="4"/>
  <p:tag name="KSO_WM_SLIDE_BACKGROUND_TYPE" val="general"/>
  <p:tag name="KSO_WM_SLIDE_BK_DARK_LIGHT"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5"/>
  <p:tag name="KSO_WM_UNIT_LAYERLEVEL" val="1"/>
  <p:tag name="KSO_WM_TAG_VERSION" val="1.0"/>
  <p:tag name="KSO_WM_BEAUTIFY_FLAG" val="#wm#"/>
  <p:tag name="KSO_WM_UNIT_TYPE" val="i"/>
  <p:tag name="KSO_WM_UNIT_INDEX" val="5"/>
  <p:tag name="KSO_WM_SLIDE_BACKGROUND_TYPE" val="general"/>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6"/>
  <p:tag name="KSO_WM_UNIT_LAYERLEVEL" val="1"/>
  <p:tag name="KSO_WM_TAG_VERSION" val="1.0"/>
  <p:tag name="KSO_WM_BEAUTIFY_FLAG" val="#wm#"/>
  <p:tag name="KSO_WM_UNIT_TYPE" val="i"/>
  <p:tag name="KSO_WM_UNIT_INDEX" val="6"/>
  <p:tag name="KSO_WM_SLIDE_BACKGROUND_TYPE" val="general"/>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8"/>
  <p:tag name="KSO_WM_UNIT_LAYERLEVEL" val="1"/>
  <p:tag name="KSO_WM_TAG_VERSION" val="1.0"/>
  <p:tag name="KSO_WM_BEAUTIFY_FLAG" val="#wm#"/>
  <p:tag name="KSO_WM_UNIT_TYPE" val="i"/>
  <p:tag name="KSO_WM_UNIT_INDEX" val="8"/>
  <p:tag name="KSO_WM_SLIDE_BACKGROUND_TYPE" val="general"/>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i*7"/>
  <p:tag name="KSO_WM_UNIT_LAYERLEVEL" val="1"/>
  <p:tag name="KSO_WM_TAG_VERSION" val="1.0"/>
  <p:tag name="KSO_WM_BEAUTIFY_FLAG" val="#wm#"/>
  <p:tag name="KSO_WM_UNIT_TYPE" val="i"/>
  <p:tag name="KSO_WM_UNIT_INDEX" val="7"/>
  <p:tag name="KSO_WM_SLIDE_BACKGROUND_TYPE" val="general"/>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3"/>
  <p:tag name="KSO_WM_UNIT_LAYERLEVEL" val="1"/>
  <p:tag name="KSO_WM_TAG_VERSION" val="1.0"/>
  <p:tag name="KSO_WM_BEAUTIFY_FLAG" val="#wm#"/>
  <p:tag name="KSO_WM_UNIT_TYPE" val="i"/>
  <p:tag name="KSO_WM_UNIT_INDEX" val="3"/>
  <p:tag name="KSO_WM_SLIDE_BACKGROUND_TYPE" val="frame"/>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2"/>
  <p:tag name="KSO_WM_UNIT_LAYERLEVEL" val="1"/>
  <p:tag name="KSO_WM_TAG_VERSION" val="1.0"/>
  <p:tag name="KSO_WM_BEAUTIFY_FLAG" val="#wm#"/>
  <p:tag name="KSO_WM_UNIT_TYPE" val="i"/>
  <p:tag name="KSO_WM_UNIT_INDEX" val="2"/>
  <p:tag name="KSO_WM_SLIDE_BACKGROUND_TYPE" val="frame"/>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4"/>
  <p:tag name="KSO_WM_UNIT_LAYERLEVEL" val="1"/>
  <p:tag name="KSO_WM_TAG_VERSION" val="1.0"/>
  <p:tag name="KSO_WM_BEAUTIFY_FLAG" val="#wm#"/>
  <p:tag name="KSO_WM_UNIT_TYPE" val="i"/>
  <p:tag name="KSO_WM_UNIT_INDEX" val="4"/>
  <p:tag name="KSO_WM_SLIDE_BACKGROUND_TYPE" val="frame"/>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5"/>
  <p:tag name="KSO_WM_UNIT_LAYERLEVEL" val="1"/>
  <p:tag name="KSO_WM_TAG_VERSION" val="1.0"/>
  <p:tag name="KSO_WM_BEAUTIFY_FLAG" val="#wm#"/>
  <p:tag name="KSO_WM_UNIT_TYPE" val="i"/>
  <p:tag name="KSO_WM_UNIT_INDEX" val="5"/>
  <p:tag name="KSO_WM_SLIDE_BACKGROUND_TYPE" val="frame"/>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6"/>
  <p:tag name="KSO_WM_UNIT_LAYERLEVEL" val="1"/>
  <p:tag name="KSO_WM_TAG_VERSION" val="1.0"/>
  <p:tag name="KSO_WM_BEAUTIFY_FLAG" val="#wm#"/>
  <p:tag name="KSO_WM_UNIT_TYPE" val="i"/>
  <p:tag name="KSO_WM_UNIT_INDEX" val="6"/>
  <p:tag name="KSO_WM_SLIDE_BACKGROUND_TYPE" val="frame"/>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7"/>
  <p:tag name="KSO_WM_UNIT_LAYERLEVEL" val="1"/>
  <p:tag name="KSO_WM_TAG_VERSION" val="1.0"/>
  <p:tag name="KSO_WM_BEAUTIFY_FLAG" val="#wm#"/>
  <p:tag name="KSO_WM_UNIT_TYPE" val="i"/>
  <p:tag name="KSO_WM_UNIT_INDEX" val="7"/>
  <p:tag name="KSO_WM_SLIDE_BACKGROUND_TYPE" val="frame"/>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SLIDE_BACKGROUND_TYPE" val="leftRight"/>
  <p:tag name="KSO_WM_SLIDE_BK_DARK_LIGHT" val="2"/>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SLIDE_BACKGROUND_TYPE" val="bottomTop"/>
  <p:tag name="KSO_WM_SLIDE_BK_DARK_LIGHT" val="2"/>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SLIDE_BACKGROUND_TYPE" val="navigation"/>
  <p:tag name="KSO_WM_SLIDE_BK_DARK_LIGHT" val="2"/>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2"/>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6505"/>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6505"/>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9.xml><?xml version="1.0" encoding="utf-8"?>
<p:tagLst xmlns:p="http://schemas.openxmlformats.org/presentationml/2006/main">
  <p:tag name="KSO_WM_TEMPLATE_CATEGORY" val="custom"/>
  <p:tag name="KSO_WM_TEMPLATE_INDEX" val="20186505"/>
  <p:tag name="KSO_WM_TAG_VERSION" val="1.0"/>
  <p:tag name="KSO_WM_BEAUTIFY_FLAG" val="#wm#"/>
  <p:tag name="KSO_WM_TEMPLATE_THUMBS_INDEX" val="1、6、7、8、11、13、14、15、17、18、19"/>
  <p:tag name="KSO_WM_TEMPLATE_SUBCATEGORY" val="0"/>
  <p:tag name="KSO_WM_TEMPLATE_MASTER_TYPE" val="1"/>
  <p:tag name="KSO_WM_TEMPLATE_COLOR_TYPE" val="1"/>
  <p:tag name="KSO_WM_TEMPLATE_MASTER_THUMB_INDEX" val="12"/>
  <p:tag name="KSO_WM_UNIT_SHOW_EDIT_AREA_INDICATION" val="0"/>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0.xml><?xml version="1.0" encoding="utf-8"?>
<p:tagLst xmlns:p="http://schemas.openxmlformats.org/presentationml/2006/main">
  <p:tag name="KSO_WM_TEMPLATE_CATEGORY" val="custom"/>
  <p:tag name="KSO_WM_TEMPLATE_INDEX" val="20186505"/>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87706_3*l_h_i*1_3_2"/>
  <p:tag name="KSO_WM_TEMPLATE_CATEGORY" val="diagram"/>
  <p:tag name="KSO_WM_TEMPLATE_INDEX" val="2018770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706_3*l_h_i*1_2_1"/>
  <p:tag name="KSO_WM_TEMPLATE_CATEGORY" val="diagram"/>
  <p:tag name="KSO_WM_TEMPLATE_INDEX" val="20187706"/>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06_3*l_h_i*1_3_1"/>
  <p:tag name="KSO_WM_TEMPLATE_CATEGORY" val="diagram"/>
  <p:tag name="KSO_WM_TEMPLATE_INDEX" val="20187706"/>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7706_3*l_h_i*1_2_2"/>
  <p:tag name="KSO_WM_TEMPLATE_CATEGORY" val="diagram"/>
  <p:tag name="KSO_WM_TEMPLATE_INDEX" val="2018770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7706_3*l_h_i*1_1_2"/>
  <p:tag name="KSO_WM_TEMPLATE_CATEGORY" val="diagram"/>
  <p:tag name="KSO_WM_TEMPLATE_INDEX" val="2018770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56.xml><?xml version="1.0" encoding="utf-8"?>
<p:tagLst xmlns:p="http://schemas.openxmlformats.org/presentationml/2006/main">
  <p:tag name="KSO_WM_UNIT_ISCONTENTS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06_3*l_h_a*1_2_1"/>
  <p:tag name="KSO_WM_TEMPLATE_CATEGORY" val="diagram"/>
  <p:tag name="KSO_WM_TEMPLATE_INDEX" val="20187706"/>
  <p:tag name="KSO_WM_UNIT_LAYERLEVEL" val="1_1_1"/>
  <p:tag name="KSO_WM_TAG_VERSION" val="1.0"/>
  <p:tag name="KSO_WM_BEAUTIFY_FLAG" val="#wm#"/>
  <p:tag name="KSO_WM_UNIT_PRESET_TEXT" val="添加标题"/>
  <p:tag name="KSO_WM_UNIT_TEXT_FILL_FORE_SCHEMECOLOR_INDEX" val="6"/>
  <p:tag name="KSO_WM_UNIT_TEXT_FILL_TYPE" val="1"/>
</p:tagLst>
</file>

<file path=ppt/tags/tag257.xml><?xml version="1.0" encoding="utf-8"?>
<p:tagLst xmlns:p="http://schemas.openxmlformats.org/presentationml/2006/main">
  <p:tag name="KSO_WM_UNIT_ISCONTENTS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06_3*l_h_a*1_3_1"/>
  <p:tag name="KSO_WM_TEMPLATE_CATEGORY" val="diagram"/>
  <p:tag name="KSO_WM_TEMPLATE_INDEX" val="20187706"/>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258.xml><?xml version="1.0" encoding="utf-8"?>
<p:tagLst xmlns:p="http://schemas.openxmlformats.org/presentationml/2006/main">
  <p:tag name="KSO_WM_UNIT_ISCONTENTS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06_3*l_h_a*1_3_1"/>
  <p:tag name="KSO_WM_TEMPLATE_CATEGORY" val="diagram"/>
  <p:tag name="KSO_WM_TEMPLATE_INDEX" val="20187706"/>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06_3*l_h_i*1_3_1"/>
  <p:tag name="KSO_WM_TEMPLATE_CATEGORY" val="diagram"/>
  <p:tag name="KSO_WM_TEMPLATE_INDEX" val="20187706"/>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0.xml><?xml version="1.0" encoding="utf-8"?>
<p:tagLst xmlns:p="http://schemas.openxmlformats.org/presentationml/2006/main">
  <p:tag name="KSO_WM_BEAUTIFY_FLAG" val="#wm#"/>
  <p:tag name="KSO_WM_TEMPLATE_CATEGORY" val="custom"/>
  <p:tag name="KSO_WM_TEMPLATE_INDEX" val="20186505"/>
</p:tagLst>
</file>

<file path=ppt/tags/tag261.xml><?xml version="1.0" encoding="utf-8"?>
<p:tagLst xmlns:p="http://schemas.openxmlformats.org/presentationml/2006/main">
  <p:tag name="KSO_WM_BEAUTIFY_FLAG" val="#wm#"/>
  <p:tag name="KSO_WM_TEMPLATE_CATEGORY" val="custom"/>
  <p:tag name="KSO_WM_TEMPLATE_INDEX" val="20186505"/>
</p:tagLst>
</file>

<file path=ppt/tags/tag262.xml><?xml version="1.0" encoding="utf-8"?>
<p:tagLst xmlns:p="http://schemas.openxmlformats.org/presentationml/2006/main">
  <p:tag name="KSO_WM_UNIT_TABLE_BEAUTIFY" val="smartTable{3ae3524b-4f89-4fea-81dc-5c33f4d6521b}"/>
</p:tagLst>
</file>

<file path=ppt/tags/tag263.xml><?xml version="1.0" encoding="utf-8"?>
<p:tagLst xmlns:p="http://schemas.openxmlformats.org/presentationml/2006/main">
  <p:tag name="KSO_WM_BEAUTIFY_FLAG" val="#wm#"/>
  <p:tag name="KSO_WM_TEMPLATE_CATEGORY" val="custom"/>
  <p:tag name="KSO_WM_TEMPLATE_INDEX" val="20186505"/>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3486_1*m_h_i*1_1_1"/>
  <p:tag name="KSO_WM_TEMPLATE_CATEGORY" val="diagram"/>
  <p:tag name="KSO_WM_TEMPLATE_INDEX" val="2019348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265.xml><?xml version="1.0" encoding="utf-8"?>
<p:tagLst xmlns:p="http://schemas.openxmlformats.org/presentationml/2006/main">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3486_1*m_h_f*1_1_1"/>
  <p:tag name="KSO_WM_TEMPLATE_CATEGORY" val="diagram"/>
  <p:tag name="KSO_WM_TEMPLATE_INDEX" val="20193486"/>
  <p:tag name="KSO_WM_UNIT_LAYERLEVEL" val="1_1_1"/>
  <p:tag name="KSO_WM_TAG_VERSION" val="1.0"/>
  <p:tag name="KSO_WM_BEAUTIFY_FLAG" val="#wm#"/>
  <p:tag name="KSO_WM_UNIT_TEXT_FILL_FORE_SCHEMECOLOR_INDEX" val="13"/>
  <p:tag name="KSO_WM_UNIT_TEXT_FILL_TYPE" val="1"/>
</p:tagLst>
</file>

<file path=ppt/tags/tag266.xml><?xml version="1.0" encoding="utf-8"?>
<p:tagLst xmlns:p="http://schemas.openxmlformats.org/presentationml/2006/main">
  <p:tag name="KSO_WM_UNIT_ISCONTENTSTITLE" val="0"/>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3486_1*m_h_a*1_1_1"/>
  <p:tag name="KSO_WM_TEMPLATE_CATEGORY" val="diagram"/>
  <p:tag name="KSO_WM_TEMPLATE_INDEX" val="20193486"/>
  <p:tag name="KSO_WM_UNIT_LAYERLEVEL" val="1_1_1"/>
  <p:tag name="KSO_WM_TAG_VERSION" val="1.0"/>
  <p:tag name="KSO_WM_BEAUTIFY_FLAG" val="#wm#"/>
  <p:tag name="KSO_WM_UNIT_TEXT_FILL_FORE_SCHEMECOLOR_INDEX" val="13"/>
  <p:tag name="KSO_WM_UNIT_TEXT_FILL_TYPE" val="1"/>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3486_1*m_h_i*1_2_1"/>
  <p:tag name="KSO_WM_TEMPLATE_CATEGORY" val="diagram"/>
  <p:tag name="KSO_WM_TEMPLATE_INDEX" val="20193486"/>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268.xml><?xml version="1.0" encoding="utf-8"?>
<p:tagLst xmlns:p="http://schemas.openxmlformats.org/presentationml/2006/main">
  <p:tag name="KSO_WM_UNIT_PRESET_TEXT" val="单击此处添加文本具体内容"/>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3486_1*m_h_f*1_2_1"/>
  <p:tag name="KSO_WM_TEMPLATE_CATEGORY" val="diagram"/>
  <p:tag name="KSO_WM_TEMPLATE_INDEX" val="20193486"/>
  <p:tag name="KSO_WM_UNIT_LAYERLEVEL" val="1_1_1"/>
  <p:tag name="KSO_WM_TAG_VERSION" val="1.0"/>
  <p:tag name="KSO_WM_BEAUTIFY_FLAG" val="#wm#"/>
  <p:tag name="KSO_WM_UNIT_TEXT_FILL_FORE_SCHEMECOLOR_INDEX" val="13"/>
  <p:tag name="KSO_WM_UNIT_TEXT_FILL_TYPE" val="1"/>
</p:tagLst>
</file>

<file path=ppt/tags/tag269.xml><?xml version="1.0" encoding="utf-8"?>
<p:tagLst xmlns:p="http://schemas.openxmlformats.org/presentationml/2006/main">
  <p:tag name="KSO_WM_UNIT_ISCONTENTSTITLE" val="0"/>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3486_1*m_h_a*1_2_1"/>
  <p:tag name="KSO_WM_TEMPLATE_CATEGORY" val="diagram"/>
  <p:tag name="KSO_WM_TEMPLATE_INDEX" val="20193486"/>
  <p:tag name="KSO_WM_UNIT_LAYERLEVEL" val="1_1_1"/>
  <p:tag name="KSO_WM_TAG_VERSION" val="1.0"/>
  <p:tag name="KSO_WM_BEAUTIFY_FLAG" val="#wm#"/>
  <p:tag name="KSO_WM_UNIT_TEXT_FILL_FORE_SCHEMECOLOR_INDEX" val="13"/>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0.xml><?xml version="1.0" encoding="utf-8"?>
<p:tagLst xmlns:p="http://schemas.openxmlformats.org/presentationml/2006/main">
  <p:tag name="KSO_WM_BEAUTIFY_FLAG" val="#wm#"/>
  <p:tag name="KSO_WM_TEMPLATE_CATEGORY" val="custom"/>
  <p:tag name="KSO_WM_TEMPLATE_INDEX" val="20186505"/>
</p:tagLst>
</file>

<file path=ppt/tags/tag271.xml><?xml version="1.0" encoding="utf-8"?>
<p:tagLst xmlns:p="http://schemas.openxmlformats.org/presentationml/2006/main">
  <p:tag name="REFSHAPE" val="1307588500"/>
  <p:tag name="KSO_WM_UNIT_PLACING_PICTURE_USER_VIEWPORT" val="{&quot;height&quot;:8715,&quot;width&quot;:17940}"/>
</p:tagLst>
</file>

<file path=ppt/tags/tag272.xml><?xml version="1.0" encoding="utf-8"?>
<p:tagLst xmlns:p="http://schemas.openxmlformats.org/presentationml/2006/main">
  <p:tag name="KSO_WM_BEAUTIFY_FLAG" val="#wm#"/>
  <p:tag name="KSO_WM_TEMPLATE_CATEGORY" val="custom"/>
  <p:tag name="KSO_WM_TEMPLATE_INDEX" val="20186505"/>
</p:tagLst>
</file>

<file path=ppt/tags/tag273.xml><?xml version="1.0" encoding="utf-8"?>
<p:tagLst xmlns:p="http://schemas.openxmlformats.org/presentationml/2006/main">
  <p:tag name="KSO_WM_BEAUTIFY_FLAG" val="#wm#"/>
  <p:tag name="KSO_WM_TEMPLATE_CATEGORY" val="custom"/>
  <p:tag name="KSO_WM_TEMPLATE_INDEX" val="20186505"/>
</p:tagLst>
</file>

<file path=ppt/tags/tag274.xml><?xml version="1.0" encoding="utf-8"?>
<p:tagLst xmlns:p="http://schemas.openxmlformats.org/presentationml/2006/main">
  <p:tag name="KSO_WM_BEAUTIFY_FLAG" val="#wm#"/>
  <p:tag name="KSO_WM_TEMPLATE_CATEGORY" val="custom"/>
  <p:tag name="KSO_WM_TEMPLATE_INDEX" val="20186505"/>
</p:tagLst>
</file>

<file path=ppt/tags/tag275.xml><?xml version="1.0" encoding="utf-8"?>
<p:tagLst xmlns:p="http://schemas.openxmlformats.org/presentationml/2006/main">
  <p:tag name="REFSHAPE" val="298864148"/>
  <p:tag name="KSO_WM_UNIT_PLACING_PICTURE_USER_VIEWPORT" val="{&quot;height&quot;:9330,&quot;width&quot;:17715}"/>
</p:tagLst>
</file>

<file path=ppt/tags/tag276.xml><?xml version="1.0" encoding="utf-8"?>
<p:tagLst xmlns:p="http://schemas.openxmlformats.org/presentationml/2006/main">
  <p:tag name="KSO_WM_BEAUTIFY_FLAG" val="#wm#"/>
  <p:tag name="KSO_WM_TEMPLATE_CATEGORY" val="custom"/>
  <p:tag name="KSO_WM_TEMPLATE_INDEX" val="20186505"/>
</p:tagLst>
</file>

<file path=ppt/tags/tag277.xml><?xml version="1.0" encoding="utf-8"?>
<p:tagLst xmlns:p="http://schemas.openxmlformats.org/presentationml/2006/main">
  <p:tag name="KSO_WM_BEAUTIFY_FLAG" val="#wm#"/>
  <p:tag name="KSO_WM_TEMPLATE_CATEGORY" val="custom"/>
  <p:tag name="KSO_WM_TEMPLATE_INDEX" val="20186505"/>
</p:tagLst>
</file>

<file path=ppt/tags/tag278.xml><?xml version="1.0" encoding="utf-8"?>
<p:tagLst xmlns:p="http://schemas.openxmlformats.org/presentationml/2006/main">
  <p:tag name="KSO_WM_BEAUTIFY_FLAG" val="#wm#"/>
  <p:tag name="KSO_WM_TEMPLATE_CATEGORY" val="custom"/>
  <p:tag name="KSO_WM_TEMPLATE_INDEX" val="20186505"/>
</p:tagLst>
</file>

<file path=ppt/tags/tag279.xml><?xml version="1.0" encoding="utf-8"?>
<p:tagLst xmlns:p="http://schemas.openxmlformats.org/presentationml/2006/main">
  <p:tag name="KSO_WM_BEAUTIFY_FLAG" val="#wm#"/>
  <p:tag name="KSO_WM_TEMPLATE_CATEGORY" val="custom"/>
  <p:tag name="KSO_WM_TEMPLATE_INDEX" val="2018650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0.xml><?xml version="1.0" encoding="utf-8"?>
<p:tagLst xmlns:p="http://schemas.openxmlformats.org/presentationml/2006/main">
  <p:tag name="KSO_WM_BEAUTIFY_FLAG" val="#wm#"/>
  <p:tag name="KSO_WM_TEMPLATE_CATEGORY" val="custom"/>
  <p:tag name="KSO_WM_TEMPLATE_INDEX" val="20186505"/>
</p:tagLst>
</file>

<file path=ppt/tags/tag281.xml><?xml version="1.0" encoding="utf-8"?>
<p:tagLst xmlns:p="http://schemas.openxmlformats.org/presentationml/2006/main">
  <p:tag name="KSO_WM_BEAUTIFY_FLAG" val="#wm#"/>
  <p:tag name="KSO_WM_TEMPLATE_CATEGORY" val="custom"/>
  <p:tag name="KSO_WM_TEMPLATE_INDEX" val="20186505"/>
</p:tagLst>
</file>

<file path=ppt/tags/tag282.xml><?xml version="1.0" encoding="utf-8"?>
<p:tagLst xmlns:p="http://schemas.openxmlformats.org/presentationml/2006/main">
  <p:tag name="KSO_WM_BEAUTIFY_FLAG" val="#wm#"/>
  <p:tag name="KSO_WM_TEMPLATE_CATEGORY" val="custom"/>
  <p:tag name="KSO_WM_TEMPLATE_INDEX" val="20186505"/>
</p:tagLst>
</file>

<file path=ppt/tags/tag283.xml><?xml version="1.0" encoding="utf-8"?>
<p:tagLst xmlns:p="http://schemas.openxmlformats.org/presentationml/2006/main">
  <p:tag name="KSO_WM_BEAUTIFY_FLAG" val="#wm#"/>
  <p:tag name="KSO_WM_TEMPLATE_CATEGORY" val="custom"/>
  <p:tag name="KSO_WM_TEMPLATE_INDEX" val="20186505"/>
</p:tagLst>
</file>

<file path=ppt/tags/tag284.xml><?xml version="1.0" encoding="utf-8"?>
<p:tagLst xmlns:p="http://schemas.openxmlformats.org/presentationml/2006/main">
  <p:tag name="KSO_WM_BEAUTIFY_FLAG" val="#wm#"/>
  <p:tag name="KSO_WM_TEMPLATE_CATEGORY" val="custom"/>
  <p:tag name="KSO_WM_TEMPLATE_INDEX" val="20186505"/>
</p:tagLst>
</file>

<file path=ppt/tags/tag285.xml><?xml version="1.0" encoding="utf-8"?>
<p:tagLst xmlns:p="http://schemas.openxmlformats.org/presentationml/2006/main">
  <p:tag name="KSO_WM_BEAUTIFY_FLAG" val="#wm#"/>
  <p:tag name="KSO_WM_TEMPLATE_CATEGORY" val="custom"/>
  <p:tag name="KSO_WM_TEMPLATE_INDEX" val="20186505"/>
</p:tagLst>
</file>

<file path=ppt/tags/tag286.xml><?xml version="1.0" encoding="utf-8"?>
<p:tagLst xmlns:p="http://schemas.openxmlformats.org/presentationml/2006/main">
  <p:tag name="KSO_WM_TEMPLATE_CATEGORY" val="custom"/>
  <p:tag name="KSO_WM_TEMPLATE_INDEX" val="20186505"/>
</p:tagLst>
</file>

<file path=ppt/tags/tag287.xml><?xml version="1.0" encoding="utf-8"?>
<p:tagLst xmlns:p="http://schemas.openxmlformats.org/presentationml/2006/main">
  <p:tag name="KSO_WM_TEMPLATE_CATEGORY" val="custom"/>
  <p:tag name="KSO_WM_TEMPLATE_INDEX" val="20186505"/>
</p:tagLst>
</file>

<file path=ppt/tags/tag288.xml><?xml version="1.0" encoding="utf-8"?>
<p:tagLst xmlns:p="http://schemas.openxmlformats.org/presentationml/2006/main">
  <p:tag name="KSO_WM_TEMPLATE_CATEGORY" val="custom"/>
  <p:tag name="KSO_WM_TEMPLATE_INDEX" val="20186505"/>
</p:tagLst>
</file>

<file path=ppt/tags/tag289.xml><?xml version="1.0" encoding="utf-8"?>
<p:tagLst xmlns:p="http://schemas.openxmlformats.org/presentationml/2006/main">
  <p:tag name="KSO_WM_TEMPLATE_CATEGORY" val="custom"/>
  <p:tag name="KSO_WM_TEMPLATE_INDEX" val="20186505"/>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0.xml><?xml version="1.0" encoding="utf-8"?>
<p:tagLst xmlns:p="http://schemas.openxmlformats.org/presentationml/2006/main">
  <p:tag name="REFSHAPE" val="1320385516"/>
  <p:tag name="KSO_WM_UNIT_PLACING_PICTURE_USER_VIEWPORT" val="{&quot;height&quot;:7035,&quot;width&quot;:18120}"/>
</p:tagLst>
</file>

<file path=ppt/tags/tag291.xml><?xml version="1.0" encoding="utf-8"?>
<p:tagLst xmlns:p="http://schemas.openxmlformats.org/presentationml/2006/main">
  <p:tag name="KSO_WM_TEMPLATE_CATEGORY" val="custom"/>
  <p:tag name="KSO_WM_TEMPLATE_INDEX" val="20186505"/>
</p:tagLst>
</file>

<file path=ppt/tags/tag292.xml><?xml version="1.0" encoding="utf-8"?>
<p:tagLst xmlns:p="http://schemas.openxmlformats.org/presentationml/2006/main">
  <p:tag name="KSO_WM_TEMPLATE_CATEGORY" val="custom"/>
  <p:tag name="KSO_WM_TEMPLATE_INDEX" val="20186505"/>
</p:tagLst>
</file>

<file path=ppt/tags/tag293.xml><?xml version="1.0" encoding="utf-8"?>
<p:tagLst xmlns:p="http://schemas.openxmlformats.org/presentationml/2006/main">
  <p:tag name="KSO_WM_TEMPLATE_CATEGORY" val="custom"/>
  <p:tag name="KSO_WM_TEMPLATE_INDEX" val="20186505"/>
</p:tagLst>
</file>

<file path=ppt/tags/tag294.xml><?xml version="1.0" encoding="utf-8"?>
<p:tagLst xmlns:p="http://schemas.openxmlformats.org/presentationml/2006/main">
  <p:tag name="KSO_WM_BEAUTIFY_FLAG" val="#wm#"/>
  <p:tag name="KSO_WM_TEMPLATE_CATEGORY" val="custom"/>
  <p:tag name="KSO_WM_TEMPLATE_INDEX" val="20186505"/>
</p:tagLst>
</file>

<file path=ppt/tags/tag295.xml><?xml version="1.0" encoding="utf-8"?>
<p:tagLst xmlns:p="http://schemas.openxmlformats.org/presentationml/2006/main">
  <p:tag name="KSO_WM_BEAUTIFY_FLAG" val="#wm#"/>
  <p:tag name="KSO_WM_TEMPLATE_CATEGORY" val="custom"/>
  <p:tag name="KSO_WM_TEMPLATE_INDEX" val="20186505"/>
</p:tagLst>
</file>

<file path=ppt/tags/tag296.xml><?xml version="1.0" encoding="utf-8"?>
<p:tagLst xmlns:p="http://schemas.openxmlformats.org/presentationml/2006/main">
  <p:tag name="KSO_WM_TEMPLATE_CATEGORY" val="custom"/>
  <p:tag name="KSO_WM_TEMPLATE_INDEX" val="20186505"/>
</p:tagLst>
</file>

<file path=ppt/tags/tag297.xml><?xml version="1.0" encoding="utf-8"?>
<p:tagLst xmlns:p="http://schemas.openxmlformats.org/presentationml/2006/main">
  <p:tag name="KSO_WM_TEMPLATE_CATEGORY" val="custom"/>
  <p:tag name="KSO_WM_TEMPLATE_INDEX" val="20186505"/>
</p:tagLst>
</file>

<file path=ppt/tags/tag298.xml><?xml version="1.0" encoding="utf-8"?>
<p:tagLst xmlns:p="http://schemas.openxmlformats.org/presentationml/2006/main">
  <p:tag name="KSO_WM_BEAUTIFY_FLAG" val="#wm#"/>
  <p:tag name="KSO_WM_TEMPLATE_CATEGORY" val="custom"/>
  <p:tag name="KSO_WM_TEMPLATE_INDEX" val="20186505"/>
</p:tagLst>
</file>

<file path=ppt/tags/tag299.xml><?xml version="1.0" encoding="utf-8"?>
<p:tagLst xmlns:p="http://schemas.openxmlformats.org/presentationml/2006/main">
  <p:tag name="KSO_WM_BEAUTIFY_FLAG" val="#wm#"/>
  <p:tag name="KSO_WM_TEMPLATE_CATEGORY" val="custom"/>
  <p:tag name="KSO_WM_TEMPLATE_INDEX" val="2018650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00.xml><?xml version="1.0" encoding="utf-8"?>
<p:tagLst xmlns:p="http://schemas.openxmlformats.org/presentationml/2006/main">
  <p:tag name="KSO_WM_BEAUTIFY_FLAG" val="#wm#"/>
  <p:tag name="KSO_WM_TEMPLATE_CATEGORY" val="custom"/>
  <p:tag name="KSO_WM_TEMPLATE_INDEX" val="20186505"/>
</p:tagLst>
</file>

<file path=ppt/tags/tag301.xml><?xml version="1.0" encoding="utf-8"?>
<p:tagLst xmlns:p="http://schemas.openxmlformats.org/presentationml/2006/main">
  <p:tag name="KSO_WM_BEAUTIFY_FLAG" val="#wm#"/>
  <p:tag name="KSO_WM_TEMPLATE_CATEGORY" val="custom"/>
  <p:tag name="KSO_WM_TEMPLATE_INDEX" val="20186505"/>
</p:tagLst>
</file>

<file path=ppt/tags/tag302.xml><?xml version="1.0" encoding="utf-8"?>
<p:tagLst xmlns:p="http://schemas.openxmlformats.org/presentationml/2006/main">
  <p:tag name="KSO_WM_BEAUTIFY_FLAG" val="#wm#"/>
  <p:tag name="KSO_WM_TEMPLATE_CATEGORY" val="custom"/>
  <p:tag name="KSO_WM_TEMPLATE_INDEX" val="20186505"/>
</p:tagLst>
</file>

<file path=ppt/tags/tag303.xml><?xml version="1.0" encoding="utf-8"?>
<p:tagLst xmlns:p="http://schemas.openxmlformats.org/presentationml/2006/main">
  <p:tag name="KSO_WM_BEAUTIFY_FLAG" val="#wm#"/>
  <p:tag name="KSO_WM_TEMPLATE_CATEGORY" val="custom"/>
  <p:tag name="KSO_WM_TEMPLATE_INDEX" val="20186505"/>
</p:tagLst>
</file>

<file path=ppt/tags/tag304.xml><?xml version="1.0" encoding="utf-8"?>
<p:tagLst xmlns:p="http://schemas.openxmlformats.org/presentationml/2006/main">
  <p:tag name="KSO_WM_TEMPLATE_CATEGORY" val="custom"/>
  <p:tag name="KSO_WM_TEMPLATE_INDEX" val="20186505"/>
</p:tagLst>
</file>

<file path=ppt/tags/tag305.xml><?xml version="1.0" encoding="utf-8"?>
<p:tagLst xmlns:p="http://schemas.openxmlformats.org/presentationml/2006/main">
  <p:tag name="KSO_WM_BEAUTIFY_FLAG" val="#wm#"/>
  <p:tag name="KSO_WM_TEMPLATE_CATEGORY" val="custom"/>
  <p:tag name="KSO_WM_TEMPLATE_INDEX" val="20186505"/>
</p:tagLst>
</file>

<file path=ppt/tags/tag306.xml><?xml version="1.0" encoding="utf-8"?>
<p:tagLst xmlns:p="http://schemas.openxmlformats.org/presentationml/2006/main">
  <p:tag name="GENSWF_ADVANCE_TIME" val="0.00"/>
  <p:tag name="ISPRING_SLIDE_INDENT_LEVEL" val="0"/>
  <p:tag name="ISPRING_CUSTOM_TIMING_USED" val="0"/>
</p:tagLst>
</file>

<file path=ppt/tags/tag307.xml><?xml version="1.0" encoding="utf-8"?>
<p:tagLst xmlns:p="http://schemas.openxmlformats.org/presentationml/2006/main">
  <p:tag name="KSO_WM_BEAUTIFY_FLAG" val="#wm#"/>
  <p:tag name="KSO_WM_TEMPLATE_CATEGORY" val="custom"/>
  <p:tag name="KSO_WM_TEMPLATE_INDEX" val="20186505"/>
</p:tagLst>
</file>

<file path=ppt/tags/tag308.xml><?xml version="1.0" encoding="utf-8"?>
<p:tagLst xmlns:p="http://schemas.openxmlformats.org/presentationml/2006/main">
  <p:tag name="KSO_WM_BEAUTIFY_FLAG" val="#wm#"/>
  <p:tag name="KSO_WM_TEMPLATE_CATEGORY" val="custom"/>
  <p:tag name="KSO_WM_TEMPLATE_INDEX" val="20186505"/>
</p:tagLst>
</file>

<file path=ppt/tags/tag309.xml><?xml version="1.0" encoding="utf-8"?>
<p:tagLst xmlns:p="http://schemas.openxmlformats.org/presentationml/2006/main">
  <p:tag name="KSO_WM_BEAUTIFY_FLAG" val="#wm#"/>
  <p:tag name="KSO_WM_TEMPLATE_CATEGORY" val="custom"/>
  <p:tag name="KSO_WM_TEMPLATE_INDEX" val="20193213"/>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0.xml><?xml version="1.0" encoding="utf-8"?>
<p:tagLst xmlns:p="http://schemas.openxmlformats.org/presentationml/2006/main">
  <p:tag name="KSO_WM_BEAUTIFY_FLAG" val="#wm#"/>
  <p:tag name="KSO_WM_TEMPLATE_CATEGORY" val="custom"/>
  <p:tag name="KSO_WM_TEMPLATE_INDEX" val="20193213"/>
</p:tagLst>
</file>

<file path=ppt/tags/tag311.xml><?xml version="1.0" encoding="utf-8"?>
<p:tagLst xmlns:p="http://schemas.openxmlformats.org/presentationml/2006/main">
  <p:tag name="KSO_WM_BEAUTIFY_FLAG" val="#wm#"/>
  <p:tag name="KSO_WM_TEMPLATE_CATEGORY" val="custom"/>
  <p:tag name="KSO_WM_TEMPLATE_INDEX" val="20186505"/>
</p:tagLst>
</file>

<file path=ppt/tags/tag312.xml><?xml version="1.0" encoding="utf-8"?>
<p:tagLst xmlns:p="http://schemas.openxmlformats.org/presentationml/2006/main">
  <p:tag name="KSO_WM_BEAUTIFY_FLAG" val="#wm#"/>
  <p:tag name="KSO_WM_TEMPLATE_CATEGORY" val="custom"/>
  <p:tag name="KSO_WM_TEMPLATE_INDEX" val="180"/>
</p:tagLst>
</file>

<file path=ppt/tags/tag313.xml><?xml version="1.0" encoding="utf-8"?>
<p:tagLst xmlns:p="http://schemas.openxmlformats.org/presentationml/2006/main">
  <p:tag name="KSO_WM_BEAUTIFY_FLAG" val="#wm#"/>
  <p:tag name="KSO_WM_TEMPLATE_CATEGORY" val="custom"/>
  <p:tag name="KSO_WM_TEMPLATE_INDEX" val="180"/>
</p:tagLst>
</file>

<file path=ppt/tags/tag314.xml><?xml version="1.0" encoding="utf-8"?>
<p:tagLst xmlns:p="http://schemas.openxmlformats.org/presentationml/2006/main">
  <p:tag name="MH" val="20160326100456"/>
  <p:tag name="MH_LIBRARY" val="GRAPHIC"/>
  <p:tag name="MH_ORDER" val="Rectangle 3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自定义 1">
      <a:dk1>
        <a:srgbClr val="000000"/>
      </a:dk1>
      <a:lt1>
        <a:srgbClr val="FFFFFF"/>
      </a:lt1>
      <a:dk2>
        <a:srgbClr val="E0E9EE"/>
      </a:dk2>
      <a:lt2>
        <a:srgbClr val="FFFFFF"/>
      </a:lt2>
      <a:accent1>
        <a:srgbClr val="5B7198"/>
      </a:accent1>
      <a:accent2>
        <a:srgbClr val="45809E"/>
      </a:accent2>
      <a:accent3>
        <a:srgbClr val="308C9A"/>
      </a:accent3>
      <a:accent4>
        <a:srgbClr val="35938B"/>
      </a:accent4>
      <a:accent5>
        <a:srgbClr val="529774"/>
      </a:accent5>
      <a:accent6>
        <a:srgbClr val="759960"/>
      </a:accent6>
      <a:hlink>
        <a:srgbClr val="658BD5"/>
      </a:hlink>
      <a:folHlink>
        <a:srgbClr val="9F69A3"/>
      </a:folHlink>
    </a:clrScheme>
    <a:fontScheme name="渐变、商务风、小清新、">
      <a:majorFont>
        <a:latin typeface="Arial"/>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主题">
      <a:majorFont>
        <a:latin typeface="Arial"/>
        <a:ea typeface="黑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5983</Words>
  <Application>WPS 演示</Application>
  <PresentationFormat>宽屏</PresentationFormat>
  <Paragraphs>774</Paragraphs>
  <Slides>64</Slides>
  <Notes>0</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64</vt:i4>
      </vt:variant>
    </vt:vector>
  </HeadingPairs>
  <TitlesOfParts>
    <vt:vector size="85" baseType="lpstr">
      <vt:lpstr>Arial</vt:lpstr>
      <vt:lpstr>宋体</vt:lpstr>
      <vt:lpstr>Wingdings</vt:lpstr>
      <vt:lpstr>微软雅黑</vt:lpstr>
      <vt:lpstr>汉仪旗黑-85S</vt:lpstr>
      <vt:lpstr>Impact</vt:lpstr>
      <vt:lpstr>黑体</vt:lpstr>
      <vt:lpstr>Times New Roman</vt:lpstr>
      <vt:lpstr>Arial Unicode MS</vt:lpstr>
      <vt:lpstr>Calibri</vt:lpstr>
      <vt:lpstr>Arial</vt:lpstr>
      <vt:lpstr>Calibri</vt:lpstr>
      <vt:lpstr>Segoe UI Light</vt:lpstr>
      <vt:lpstr>思源黑体 CN Light</vt:lpstr>
      <vt:lpstr>Wingdings</vt:lpstr>
      <vt:lpstr>Levenim MT</vt:lpstr>
      <vt:lpstr>Calibri</vt:lpstr>
      <vt:lpstr>段宁毛笔行书</vt:lpstr>
      <vt:lpstr>Aharoni</vt:lpstr>
      <vt:lpstr>1_Office 主题​​</vt:lpstr>
      <vt:lpstr>2_Office 主题</vt:lpstr>
      <vt:lpstr>巧用中国知网 助力论文写作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64</cp:revision>
  <dcterms:created xsi:type="dcterms:W3CDTF">2020-01-02T07:04:00Z</dcterms:created>
  <dcterms:modified xsi:type="dcterms:W3CDTF">2020-03-04T08:06:26Z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2052-11.1.0.9440</vt:lpwstr>
  </property>
</Properties>
</file>