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2"/>
  </p:notesMasterIdLst>
  <p:sldIdLst>
    <p:sldId id="257" r:id="rId8"/>
    <p:sldId id="419" r:id="rId9"/>
    <p:sldId id="420" r:id="rId10"/>
    <p:sldId id="405" r:id="rId11"/>
    <p:sldId id="406" r:id="rId12"/>
    <p:sldId id="407" r:id="rId13"/>
    <p:sldId id="408" r:id="rId14"/>
    <p:sldId id="409" r:id="rId15"/>
    <p:sldId id="418" r:id="rId16"/>
    <p:sldId id="411" r:id="rId17"/>
    <p:sldId id="413" r:id="rId18"/>
    <p:sldId id="415" r:id="rId19"/>
    <p:sldId id="416" r:id="rId20"/>
    <p:sldId id="417" r:id="rId21"/>
    <p:sldId id="421" r:id="rId22"/>
    <p:sldId id="422" r:id="rId23"/>
    <p:sldId id="428" r:id="rId24"/>
    <p:sldId id="431" r:id="rId25"/>
    <p:sldId id="429" r:id="rId26"/>
    <p:sldId id="436" r:id="rId27"/>
    <p:sldId id="433" r:id="rId28"/>
    <p:sldId id="434" r:id="rId29"/>
    <p:sldId id="435" r:id="rId30"/>
    <p:sldId id="40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76000" autoAdjust="0"/>
  </p:normalViewPr>
  <p:slideViewPr>
    <p:cSldViewPr>
      <p:cViewPr varScale="1">
        <p:scale>
          <a:sx n="82" d="100"/>
          <a:sy n="82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2855-EA49-490F-81E8-5ED6717A0AE4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05A07-5F99-481D-AB59-7CC5528EEC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19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5A07-5F99-481D-AB59-7CC5528EEC0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1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5A07-5F99-481D-AB59-7CC5528EEC0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43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5A07-5F99-481D-AB59-7CC5528EEC0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2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5A07-5F99-481D-AB59-7CC5528EEC0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03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5A07-5F99-481D-AB59-7CC5528EEC0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7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6043626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169E656D-E7C3-45A9-A4DB-1E73F751B121}" type="datetimeFigureOut">
              <a:rPr lang="zh-CN" altLang="en-US" smtClean="0"/>
              <a:pPr/>
              <a:t>20/6/4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C5D134CA-A305-4F20-A3BF-C0349DBE9C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D1A-4ECA-48FB-BF65-A41C8798DF7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70C-34EA-4980-B4E7-C765EF12A2C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1" r="18265"/>
          <a:stretch/>
        </p:blipFill>
        <p:spPr>
          <a:xfrm>
            <a:off x="0" y="5072074"/>
            <a:ext cx="9108504" cy="17593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3528" y="207167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2060"/>
                </a:solidFill>
                <a:latin typeface="Verdana" pitchFamily="34" charset="0"/>
              </a:rPr>
              <a:t>博硕士</a:t>
            </a:r>
            <a:r>
              <a:rPr lang="zh-CN" altLang="en-US" sz="6000" b="1" dirty="0" smtClean="0">
                <a:solidFill>
                  <a:srgbClr val="002060"/>
                </a:solidFill>
                <a:latin typeface="Verdana" pitchFamily="34" charset="0"/>
              </a:rPr>
              <a:t>学位</a:t>
            </a:r>
            <a:r>
              <a:rPr lang="zh-CN" altLang="en-US" sz="6000" b="1" dirty="0">
                <a:solidFill>
                  <a:srgbClr val="002060"/>
                </a:solidFill>
                <a:latin typeface="Verdana" pitchFamily="34" charset="0"/>
              </a:rPr>
              <a:t>论文网上提交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43108" y="3714752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图书馆信息咨询部</a:t>
            </a:r>
            <a:endParaRPr lang="en-US" altLang="zh-CN" sz="32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2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2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3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   </a:t>
            </a:r>
            <a:endParaRPr lang="zh-CN" altLang="en-US" sz="3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1"/>
            <a:ext cx="9143999" cy="6855716"/>
            <a:chOff x="1" y="16025"/>
            <a:chExt cx="9143999" cy="683969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025"/>
              <a:ext cx="6262954" cy="506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988626"/>
              <a:ext cx="4644008" cy="386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圆角矩形 3"/>
            <p:cNvSpPr/>
            <p:nvPr/>
          </p:nvSpPr>
          <p:spPr>
            <a:xfrm>
              <a:off x="3923928" y="980728"/>
              <a:ext cx="576064" cy="43204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741670" y="1628304"/>
              <a:ext cx="2137485" cy="2160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590747" y="2949860"/>
              <a:ext cx="1672208" cy="39107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20816" y="1089985"/>
              <a:ext cx="3096345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选择学科后，系统自动补充学科代码以及学科名称</a:t>
              </a: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3921" y="1925801"/>
              <a:ext cx="3130079" cy="6703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学位请注意区分“学术型学位”和“专业学位”</a:t>
              </a:r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705" y="2820125"/>
              <a:ext cx="1730727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两个日期不同，请注意区分</a:t>
              </a:r>
              <a:endParaRPr lang="zh-CN" altLang="en-US" dirty="0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1606838" y="630347"/>
            <a:ext cx="1015843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013921" y="130768"/>
            <a:ext cx="30975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此处统一为“公开”，保密论文后期由管理员统一修改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4590748" y="1318736"/>
            <a:ext cx="1337710" cy="816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3995937" y="1724323"/>
            <a:ext cx="1932521" cy="4085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6337176" y="3134592"/>
            <a:ext cx="96963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2810412" y="441590"/>
            <a:ext cx="3118046" cy="2967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7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043608" y="2420888"/>
            <a:ext cx="2232248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-1" y="0"/>
            <a:ext cx="9144001" cy="6858001"/>
            <a:chOff x="-1" y="0"/>
            <a:chExt cx="9144001" cy="6858001"/>
          </a:xfrm>
        </p:grpSpPr>
        <p:grpSp>
          <p:nvGrpSpPr>
            <p:cNvPr id="2" name="组合 1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936877" cy="39330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  <a:extLst/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025" y="4077073"/>
                <a:ext cx="5351975" cy="27809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  <a:extLst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563889" y="766199"/>
              <a:ext cx="5336726" cy="26776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r>
                <a:rPr lang="zh-CN" altLang="en-US" dirty="0" smtClean="0"/>
                <a:t>、全文上传：学位论文主体请在此处上传，使用</a:t>
              </a:r>
              <a:r>
                <a:rPr lang="en-US" altLang="zh-CN" sz="2400" b="1" dirty="0" err="1"/>
                <a:t>pdf</a:t>
              </a:r>
              <a:r>
                <a:rPr lang="zh-CN" altLang="en-US" dirty="0"/>
                <a:t>格式，所有文件合并为</a:t>
              </a:r>
              <a:r>
                <a:rPr lang="en-US" altLang="zh-CN" b="1" dirty="0"/>
                <a:t>1</a:t>
              </a:r>
              <a:r>
                <a:rPr lang="zh-CN" altLang="en-US" b="1" dirty="0"/>
                <a:t>个</a:t>
              </a:r>
              <a:r>
                <a:rPr lang="en-US" altLang="zh-CN" b="1" dirty="0" err="1"/>
                <a:t>pdf</a:t>
              </a:r>
              <a:r>
                <a:rPr lang="zh-CN" altLang="en-US" b="1" dirty="0"/>
                <a:t>文件</a:t>
              </a:r>
              <a:r>
                <a:rPr lang="zh-CN" altLang="en-US" dirty="0"/>
                <a:t>，</a:t>
              </a:r>
              <a:r>
                <a:rPr lang="zh-CN" altLang="en-US" b="1" dirty="0"/>
                <a:t>顺序依次为</a:t>
              </a:r>
              <a:r>
                <a:rPr lang="zh-CN" altLang="en-US" dirty="0" smtClean="0"/>
                <a:t>：</a:t>
              </a:r>
              <a:r>
                <a:rPr lang="zh-CN" altLang="zh-CN" dirty="0"/>
                <a:t>封面（中英文）、题名页、独创性声明和使用授权书、中文摘要、英文摘要、目录、图表清单、主要符号表、主体部分、参考文献、附录、攻读博士</a:t>
              </a:r>
              <a:r>
                <a:rPr lang="en-US" altLang="zh-CN" dirty="0"/>
                <a:t>/</a:t>
              </a:r>
              <a:r>
                <a:rPr lang="zh-CN" altLang="zh-CN" dirty="0"/>
                <a:t>硕士学位期间参与的科研项目和取得的研究成果、致谢。 </a:t>
              </a:r>
              <a:endParaRPr lang="en-US" altLang="zh-CN" dirty="0" smtClean="0"/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、封面</a:t>
              </a:r>
              <a:r>
                <a:rPr lang="zh-CN" altLang="en-US" b="1" dirty="0">
                  <a:solidFill>
                    <a:srgbClr val="FF0000"/>
                  </a:solidFill>
                </a:rPr>
                <a:t>和独创性声明请用扫描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版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r>
                <a:rPr lang="en-US" altLang="zh-CN" dirty="0" smtClean="0"/>
                <a:t>3</a:t>
              </a:r>
              <a:r>
                <a:rPr lang="zh-CN" altLang="en-US" dirty="0" smtClean="0"/>
                <a:t>、</a:t>
              </a:r>
              <a:r>
                <a:rPr lang="en-US" altLang="zh-CN" dirty="0" smtClean="0"/>
                <a:t>PDF</a:t>
              </a:r>
              <a:r>
                <a:rPr lang="zh-CN" altLang="en-US" dirty="0"/>
                <a:t>文件中不能有空白页、批注、标记和乱码</a:t>
              </a:r>
              <a:r>
                <a:rPr lang="zh-CN" altLang="en-US" dirty="0" smtClean="0"/>
                <a:t>。</a:t>
              </a:r>
              <a:endParaRPr lang="en-US" altLang="zh-CN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31032" y="3615408"/>
              <a:ext cx="2809463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2</a:t>
              </a:r>
              <a:r>
                <a:rPr lang="zh-CN" altLang="en-US" dirty="0" smtClean="0"/>
                <a:t>、附件上传：</a:t>
              </a:r>
              <a:r>
                <a:rPr lang="zh-CN" altLang="zh-CN" dirty="0" smtClean="0"/>
                <a:t>不能</a:t>
              </a:r>
              <a:r>
                <a:rPr lang="zh-CN" altLang="zh-CN" dirty="0"/>
                <a:t>合并到</a:t>
              </a:r>
              <a:r>
                <a:rPr lang="en-US" altLang="zh-CN" dirty="0"/>
                <a:t>PDF</a:t>
              </a:r>
              <a:r>
                <a:rPr lang="zh-CN" altLang="zh-CN" dirty="0"/>
                <a:t>文件中的其他格式文件，请在此处上传。</a:t>
              </a:r>
            </a:p>
          </p:txBody>
        </p:sp>
        <p:sp>
          <p:nvSpPr>
            <p:cNvPr id="5" name="右箭头 4"/>
            <p:cNvSpPr/>
            <p:nvPr/>
          </p:nvSpPr>
          <p:spPr>
            <a:xfrm rot="17659964">
              <a:off x="1159054" y="3110386"/>
              <a:ext cx="364050" cy="32403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 rot="7349160">
              <a:off x="3075873" y="2004952"/>
              <a:ext cx="364050" cy="324037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348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grpSp>
          <p:nvGrpSpPr>
            <p:cNvPr id="10" name="组合 9"/>
            <p:cNvGrpSpPr/>
            <p:nvPr/>
          </p:nvGrpSpPr>
          <p:grpSpPr>
            <a:xfrm>
              <a:off x="1" y="0"/>
              <a:ext cx="9143999" cy="6858000"/>
              <a:chOff x="1" y="0"/>
              <a:chExt cx="9143999" cy="685800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365348" y="5955777"/>
                <a:ext cx="6778652" cy="902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132"/>
              <a:stretch/>
            </p:blipFill>
            <p:spPr bwMode="auto">
              <a:xfrm>
                <a:off x="1" y="0"/>
                <a:ext cx="2365347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圆角矩形 3"/>
              <p:cNvSpPr/>
              <p:nvPr/>
            </p:nvSpPr>
            <p:spPr>
              <a:xfrm>
                <a:off x="251520" y="2780928"/>
                <a:ext cx="1440160" cy="43204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17"/>
              <a:stretch/>
            </p:blipFill>
            <p:spPr bwMode="auto">
              <a:xfrm>
                <a:off x="2365348" y="38126"/>
                <a:ext cx="6778652" cy="5917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7535" y="5955775"/>
                <a:ext cx="1698043" cy="701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矩形 6"/>
            <p:cNvSpPr/>
            <p:nvPr/>
          </p:nvSpPr>
          <p:spPr>
            <a:xfrm>
              <a:off x="3269902" y="2800920"/>
              <a:ext cx="4758481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/>
                <a:t>论文提交后，在审核阶段可修改表单信息及上传的文件</a:t>
              </a:r>
              <a:endParaRPr lang="zh-CN" altLang="en-US" sz="2800" b="1" dirty="0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5520340" y="4365104"/>
              <a:ext cx="0" cy="15906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348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40768"/>
            <a:ext cx="4419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" y="1736"/>
            <a:ext cx="4978331" cy="331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1835696" y="2060848"/>
            <a:ext cx="266429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108140" y="2060848"/>
            <a:ext cx="391852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308304" y="2564904"/>
            <a:ext cx="1813992" cy="18722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9552" y="4293096"/>
            <a:ext cx="46868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/>
              <a:t>请根据“不通过原因”修改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5348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851" y="-117121"/>
            <a:ext cx="9091736" cy="6998454"/>
            <a:chOff x="18851" y="-117121"/>
            <a:chExt cx="9091736" cy="69984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7" y="-117121"/>
              <a:ext cx="9090620" cy="130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18851" y="1312506"/>
              <a:ext cx="7442482" cy="5568827"/>
              <a:chOff x="18851" y="1312506"/>
              <a:chExt cx="7442482" cy="5568827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51" y="1312506"/>
                <a:ext cx="7442482" cy="5545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45"/>
              <a:stretch/>
            </p:blipFill>
            <p:spPr bwMode="auto">
              <a:xfrm>
                <a:off x="2316001" y="4200338"/>
                <a:ext cx="1681931" cy="268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圆角矩形 2"/>
          <p:cNvSpPr/>
          <p:nvPr/>
        </p:nvSpPr>
        <p:spPr>
          <a:xfrm flipV="1">
            <a:off x="3156967" y="3568111"/>
            <a:ext cx="1224136" cy="5537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30675" y="4227865"/>
            <a:ext cx="377991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恭喜您，网络提交成功。</a:t>
            </a:r>
            <a:endParaRPr lang="en-US" altLang="zh-CN" sz="2800" b="1" dirty="0" smtClean="0"/>
          </a:p>
        </p:txBody>
      </p:sp>
      <p:sp>
        <p:nvSpPr>
          <p:cNvPr id="11" name="圆角矩形 10"/>
          <p:cNvSpPr/>
          <p:nvPr/>
        </p:nvSpPr>
        <p:spPr>
          <a:xfrm flipV="1">
            <a:off x="2123729" y="4247929"/>
            <a:ext cx="1645306" cy="26100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48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1183"/>
            <a:ext cx="9144000" cy="5469408"/>
            <a:chOff x="0" y="21183"/>
            <a:chExt cx="9144000" cy="546940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83"/>
              <a:ext cx="9144000" cy="5469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圆角矩形 2"/>
            <p:cNvSpPr/>
            <p:nvPr/>
          </p:nvSpPr>
          <p:spPr>
            <a:xfrm>
              <a:off x="6300192" y="22930"/>
              <a:ext cx="936104" cy="25202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815408" y="2710308"/>
              <a:ext cx="5328592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 smtClean="0"/>
                <a:t>在“已收录”状态下，您需要修改论文，可以选择“重新提交”</a:t>
              </a:r>
              <a:endParaRPr lang="zh-CN" altLang="en-US" sz="2800" b="1" dirty="0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772183" y="1817985"/>
              <a:ext cx="1332148" cy="38994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H="1" flipV="1">
              <a:off x="6758372" y="418864"/>
              <a:ext cx="8923" cy="23073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/>
            <p:cNvSpPr/>
            <p:nvPr/>
          </p:nvSpPr>
          <p:spPr>
            <a:xfrm>
              <a:off x="772184" y="2207927"/>
              <a:ext cx="1855600" cy="28759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01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/>
        </p:blipFill>
        <p:spPr bwMode="auto">
          <a:xfrm>
            <a:off x="1" y="0"/>
            <a:ext cx="9143999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9143999" cy="32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91880" y="3183044"/>
            <a:ext cx="53285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/>
              <a:t>修改论文表单信息、重新上传全文信息，等待审核。</a:t>
            </a:r>
            <a:endParaRPr lang="zh-CN" altLang="en-US" sz="2800" b="1" dirty="0"/>
          </a:p>
        </p:txBody>
      </p:sp>
      <p:sp>
        <p:nvSpPr>
          <p:cNvPr id="5" name="圆角矩形 4"/>
          <p:cNvSpPr/>
          <p:nvPr/>
        </p:nvSpPr>
        <p:spPr>
          <a:xfrm>
            <a:off x="1043608" y="1699548"/>
            <a:ext cx="1584176" cy="8653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5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714504"/>
          </a:xfrm>
        </p:spPr>
        <p:txBody>
          <a:bodyPr>
            <a:noAutofit/>
          </a:bodyPr>
          <a:lstStyle/>
          <a:p>
            <a:r>
              <a:rPr lang="zh-CN" altLang="en-US" sz="1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常见错误</a:t>
            </a:r>
            <a:endParaRPr lang="zh-CN" altLang="en-US" sz="115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7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31840" y="26064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封面错误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4257676" cy="1143008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目录格式：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先摘要，后目录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35743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 smtClean="0">
                <a:solidFill>
                  <a:prstClr val="black"/>
                </a:solidFill>
              </a:rPr>
              <a:t>摘要、目录用罗马数编号</a:t>
            </a:r>
            <a:endParaRPr lang="en-US" altLang="zh-CN" dirty="0" smtClean="0">
              <a:solidFill>
                <a:prstClr val="black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 smtClean="0">
                <a:solidFill>
                  <a:prstClr val="black"/>
                </a:solidFill>
              </a:rPr>
              <a:t>目录内容从正文开始，用阿拉伯数字从</a:t>
            </a:r>
            <a:r>
              <a:rPr lang="en-US" altLang="zh-CN" dirty="0" smtClean="0">
                <a:solidFill>
                  <a:prstClr val="black"/>
                </a:solidFill>
              </a:rPr>
              <a:t>1</a:t>
            </a:r>
            <a:r>
              <a:rPr lang="zh-CN" altLang="en-US" dirty="0" smtClean="0">
                <a:solidFill>
                  <a:prstClr val="black"/>
                </a:solidFill>
              </a:rPr>
              <a:t>开始编号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4643438" y="357166"/>
            <a:ext cx="4295767" cy="5857916"/>
            <a:chOff x="4857752" y="1357298"/>
            <a:chExt cx="3795701" cy="5005400"/>
          </a:xfrm>
        </p:grpSpPr>
        <p:grpSp>
          <p:nvGrpSpPr>
            <p:cNvPr id="3" name="组合 6"/>
            <p:cNvGrpSpPr/>
            <p:nvPr/>
          </p:nvGrpSpPr>
          <p:grpSpPr>
            <a:xfrm>
              <a:off x="4857752" y="1357298"/>
              <a:ext cx="3795701" cy="5005400"/>
              <a:chOff x="5072066" y="1285860"/>
              <a:chExt cx="3795701" cy="50054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2066" y="1285860"/>
                <a:ext cx="3795701" cy="50054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6" name="矩形 5"/>
              <p:cNvSpPr/>
              <p:nvPr/>
            </p:nvSpPr>
            <p:spPr>
              <a:xfrm>
                <a:off x="6786578" y="5929330"/>
                <a:ext cx="428628" cy="285752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858148" y="1857364"/>
              <a:ext cx="428628" cy="28575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提交流程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902480" y="1228070"/>
            <a:ext cx="5549840" cy="4505185"/>
            <a:chOff x="107504" y="1311151"/>
            <a:chExt cx="4995413" cy="29636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107504" y="1311151"/>
              <a:ext cx="2262013" cy="461665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网络提交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2483604"/>
              <a:ext cx="2262013" cy="830997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/>
                <a:t>审核</a:t>
              </a:r>
              <a:endParaRPr lang="en-US" altLang="zh-CN" sz="2400" dirty="0" smtClean="0"/>
            </a:p>
            <a:p>
              <a:pPr algn="ctr"/>
              <a:r>
                <a:rPr lang="zh-CN" altLang="en-US" sz="2400" dirty="0" smtClean="0"/>
                <a:t>（</a:t>
              </a:r>
              <a:r>
                <a:rPr lang="en-US" altLang="zh-CN" sz="2400" dirty="0" smtClean="0"/>
                <a:t>1-3</a:t>
              </a:r>
              <a:r>
                <a:rPr lang="zh-CN" altLang="en-US" sz="2400" dirty="0" smtClean="0"/>
                <a:t>个工作日）</a:t>
              </a:r>
              <a:endParaRPr lang="zh-CN" altLang="en-US" sz="2400" dirty="0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1238510" y="1916832"/>
              <a:ext cx="0" cy="566772"/>
            </a:xfrm>
            <a:prstGeom prst="straightConnector1">
              <a:avLst/>
            </a:prstGeom>
            <a:grpFill/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36216" y="3813140"/>
              <a:ext cx="928030" cy="461665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通过</a:t>
              </a:r>
              <a:endParaRPr lang="zh-CN" altLang="en-US" sz="2400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384089" y="3411580"/>
              <a:ext cx="0" cy="355394"/>
            </a:xfrm>
            <a:prstGeom prst="straightConnector1">
              <a:avLst/>
            </a:prstGeom>
            <a:grpFill/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2555776" y="2048455"/>
              <a:ext cx="602924" cy="606554"/>
            </a:xfrm>
            <a:prstGeom prst="straightConnector1">
              <a:avLst/>
            </a:prstGeom>
            <a:grpFill/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302717" y="1916831"/>
              <a:ext cx="1584176" cy="461665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未</a:t>
              </a:r>
              <a:r>
                <a:rPr lang="zh-CN" altLang="en-US" sz="2400" dirty="0" smtClean="0"/>
                <a:t>通过</a:t>
              </a:r>
              <a:endParaRPr lang="zh-CN" alt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58700" y="2913127"/>
              <a:ext cx="1944217" cy="461665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按提示修改</a:t>
              </a:r>
              <a:endParaRPr lang="zh-CN" altLang="en-US" sz="2400" dirty="0"/>
            </a:p>
          </p:txBody>
        </p:sp>
        <p:cxnSp>
          <p:nvCxnSpPr>
            <p:cNvPr id="25" name="直接箭头连接符 24"/>
            <p:cNvCxnSpPr/>
            <p:nvPr/>
          </p:nvCxnSpPr>
          <p:spPr>
            <a:xfrm>
              <a:off x="4065886" y="2498337"/>
              <a:ext cx="0" cy="355394"/>
            </a:xfrm>
            <a:prstGeom prst="straightConnector1">
              <a:avLst/>
            </a:prstGeom>
            <a:grpFill/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H="1">
              <a:off x="2468386" y="3090577"/>
              <a:ext cx="591446" cy="0"/>
            </a:xfrm>
            <a:prstGeom prst="straightConnector1">
              <a:avLst/>
            </a:prstGeom>
            <a:grpFill/>
            <a:ln w="571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446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>
          <a:xfrm>
            <a:off x="285720" y="1142984"/>
            <a:ext cx="4429156" cy="2357454"/>
            <a:chOff x="285720" y="1142984"/>
            <a:chExt cx="4429156" cy="235745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142984"/>
              <a:ext cx="4429156" cy="235745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857224" y="1556792"/>
              <a:ext cx="3209354" cy="43204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5000628" y="214290"/>
            <a:ext cx="4143372" cy="5281607"/>
            <a:chOff x="4133850" y="500042"/>
            <a:chExt cx="5010150" cy="60674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3850" y="500042"/>
              <a:ext cx="5010150" cy="60674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8215338" y="1285860"/>
              <a:ext cx="285752" cy="5000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429388" y="6215082"/>
              <a:ext cx="571504" cy="2143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34" y="21429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目录错误：</a:t>
            </a:r>
            <a:endParaRPr lang="zh-CN" altLang="en-US" sz="36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64305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33265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endParaRPr lang="zh-CN" altLang="en-US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4000504"/>
            <a:ext cx="442915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①②</a:t>
            </a:r>
          </a:p>
          <a:p>
            <a:r>
              <a:rPr lang="zh-CN" altLang="en-US" dirty="0" smtClean="0">
                <a:solidFill>
                  <a:prstClr val="black"/>
                </a:solidFill>
              </a:rPr>
              <a:t>目录页放在摘要后，内容应当从正文开始，不能从摘要开始，也不要有“目录”行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08104" y="476672"/>
            <a:ext cx="3240360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51557" y="90872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013176"/>
            <a:ext cx="442915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</a:p>
          <a:p>
            <a:r>
              <a:rPr lang="zh-CN" altLang="en-US" dirty="0" smtClean="0">
                <a:solidFill>
                  <a:prstClr val="black"/>
                </a:solidFill>
              </a:rPr>
              <a:t>正文从阿拉伯数字 </a:t>
            </a:r>
            <a:r>
              <a:rPr lang="en-US" altLang="zh-CN" dirty="0" smtClean="0">
                <a:solidFill>
                  <a:prstClr val="black"/>
                </a:solidFill>
              </a:rPr>
              <a:t>1 </a:t>
            </a:r>
            <a:r>
              <a:rPr lang="zh-CN" altLang="en-US" dirty="0" smtClean="0">
                <a:solidFill>
                  <a:prstClr val="black"/>
                </a:solidFill>
              </a:rPr>
              <a:t>开始编号，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24328" y="501317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④</a:t>
            </a:r>
            <a:endParaRPr lang="zh-CN" altLang="en-US" sz="2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5733256"/>
            <a:ext cx="442915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④</a:t>
            </a:r>
            <a:endParaRPr lang="zh-CN" altLang="en-US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目录页码是罗马数数字，续摘要编号</a:t>
            </a:r>
            <a:endParaRPr lang="en-US" altLang="zh-CN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84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页眉错误：</a:t>
            </a:r>
            <a:r>
              <a:rPr lang="zh-CN" altLang="en-US" sz="3100" dirty="0" smtClean="0"/>
              <a:t>独创声明、摘要、目录，不需要页眉</a:t>
            </a:r>
            <a:endParaRPr lang="zh-CN" altLang="en-US" dirty="0"/>
          </a:p>
        </p:txBody>
      </p:sp>
      <p:grpSp>
        <p:nvGrpSpPr>
          <p:cNvPr id="4" name="组合 10"/>
          <p:cNvGrpSpPr/>
          <p:nvPr/>
        </p:nvGrpSpPr>
        <p:grpSpPr>
          <a:xfrm>
            <a:off x="4143372" y="1357298"/>
            <a:ext cx="4786314" cy="2286016"/>
            <a:chOff x="3623722" y="142852"/>
            <a:chExt cx="5520278" cy="34256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3722" y="142852"/>
              <a:ext cx="5520278" cy="34256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7" name="矩形 6"/>
            <p:cNvSpPr/>
            <p:nvPr/>
          </p:nvSpPr>
          <p:spPr>
            <a:xfrm>
              <a:off x="4143372" y="285728"/>
              <a:ext cx="4429156" cy="28575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4143372" y="3786190"/>
            <a:ext cx="4786314" cy="2254328"/>
            <a:chOff x="4019540" y="3786190"/>
            <a:chExt cx="5124460" cy="23257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9540" y="3786190"/>
              <a:ext cx="5124460" cy="232576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4786314" y="4071942"/>
              <a:ext cx="4000528" cy="28575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5720" y="1357298"/>
            <a:ext cx="3786214" cy="4714908"/>
            <a:chOff x="142844" y="1785926"/>
            <a:chExt cx="2818073" cy="392909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1785926"/>
              <a:ext cx="2818073" cy="39290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357158" y="1857364"/>
              <a:ext cx="2357454" cy="28575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57290" y="5286388"/>
              <a:ext cx="428628" cy="21431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55776" y="5517232"/>
            <a:ext cx="1368152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不需要页码</a:t>
            </a:r>
          </a:p>
        </p:txBody>
      </p:sp>
      <p:cxnSp>
        <p:nvCxnSpPr>
          <p:cNvPr id="17" name="直接箭头连接符 16"/>
          <p:cNvCxnSpPr>
            <a:stCxn id="3" idx="3"/>
          </p:cNvCxnSpPr>
          <p:nvPr/>
        </p:nvCxnSpPr>
        <p:spPr>
          <a:xfrm flipH="1" flipV="1">
            <a:off x="3347864" y="1844824"/>
            <a:ext cx="724070" cy="18699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3" idx="3"/>
          </p:cNvCxnSpPr>
          <p:nvPr/>
        </p:nvCxnSpPr>
        <p:spPr>
          <a:xfrm flipV="1">
            <a:off x="4071934" y="1700808"/>
            <a:ext cx="1652194" cy="20139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3" idx="3"/>
          </p:cNvCxnSpPr>
          <p:nvPr/>
        </p:nvCxnSpPr>
        <p:spPr>
          <a:xfrm>
            <a:off x="4071934" y="3714752"/>
            <a:ext cx="1220146" cy="4343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347864" y="3573016"/>
            <a:ext cx="133882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不需要页眉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专业学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450850"/>
            <a:ext cx="8890000" cy="5956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学术学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642918"/>
            <a:ext cx="7072362" cy="521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79712" y="2924944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合作愉</a:t>
            </a:r>
            <a:r>
              <a:rPr lang="zh-CN" altLang="en-US" sz="6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快</a:t>
            </a:r>
            <a:endParaRPr lang="en-US" altLang="zh-CN" sz="60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9144000" cy="5386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1-3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个工作日：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网络提交初审需要</a:t>
            </a:r>
            <a:r>
              <a:rPr lang="en-US" altLang="zh-CN" dirty="0" smtClean="0"/>
              <a:t>1-3</a:t>
            </a:r>
            <a:r>
              <a:rPr lang="zh-CN" altLang="en-US" dirty="0" smtClean="0"/>
              <a:t>个工作日，如果审核不通过，需要修改，时间会更长一点。</a:t>
            </a:r>
            <a:endParaRPr lang="en-US" altLang="zh-CN" dirty="0" smtClean="0"/>
          </a:p>
          <a:p>
            <a:r>
              <a:rPr lang="zh-CN" altLang="en-US" dirty="0" smtClean="0"/>
              <a:t>请不要要求我们半天内完成电子学位论文的审核，您有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2400</a:t>
            </a:r>
            <a:r>
              <a:rPr lang="zh-CN" altLang="en-US" dirty="0" smtClean="0"/>
              <a:t>多位同学同期毕业。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封面</a:t>
            </a:r>
            <a:r>
              <a:rPr lang="zh-CN" altLang="en-US" b="1" dirty="0">
                <a:solidFill>
                  <a:srgbClr val="FF0000"/>
                </a:solidFill>
              </a:rPr>
              <a:t>和独创性声明请用扫描版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/>
              <a:t>PDF</a:t>
            </a:r>
            <a:r>
              <a:rPr lang="zh-CN" altLang="en-US" dirty="0"/>
              <a:t>文件中不能有空白页、批注、标记和乱</a:t>
            </a:r>
            <a:r>
              <a:rPr lang="zh-CN" altLang="en-US" dirty="0" smtClean="0"/>
              <a:t>码。</a:t>
            </a:r>
            <a:endParaRPr lang="en-US" altLang="zh-CN" dirty="0" smtClean="0"/>
          </a:p>
          <a:p>
            <a:r>
              <a:rPr lang="zh-CN" altLang="en-US" b="1" dirty="0">
                <a:solidFill>
                  <a:srgbClr val="FF0000"/>
                </a:solidFill>
              </a:rPr>
              <a:t>封面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请区分“学科专业”和“学位类别”，如无法分辨，请参考学位论文提交系统的提交表单，有提示。</a:t>
            </a:r>
            <a:endParaRPr lang="en-US" altLang="zh-CN" dirty="0"/>
          </a:p>
          <a:p>
            <a:r>
              <a:rPr lang="zh-CN" altLang="en-US" b="1" dirty="0">
                <a:solidFill>
                  <a:srgbClr val="FF0000"/>
                </a:solidFill>
              </a:rPr>
              <a:t>顺序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zh-CN" dirty="0"/>
              <a:t>封面（中英文）、题名页、独创性声明和使用授权书、中文摘要、英文摘要、目录、图表清单、主要符号表、主体部分、参考文献、附录、攻读博士</a:t>
            </a:r>
            <a:r>
              <a:rPr lang="en-US" altLang="zh-CN" dirty="0"/>
              <a:t>/</a:t>
            </a:r>
            <a:r>
              <a:rPr lang="zh-CN" altLang="zh-CN" dirty="0"/>
              <a:t>硕士学位期间参与的科研项目和取得的研究成果、致谢。 </a:t>
            </a:r>
            <a:endParaRPr lang="en-US" altLang="zh-CN" dirty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页码：</a:t>
            </a:r>
            <a:r>
              <a:rPr lang="zh-CN" altLang="en-US" dirty="0" smtClean="0"/>
              <a:t>摘要</a:t>
            </a:r>
            <a:r>
              <a:rPr lang="zh-CN" altLang="en-US" dirty="0"/>
              <a:t>到正文前的页码请用罗马数字计数，正文及其以后页码请用阿拉伯数字计数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b="1" dirty="0">
                <a:solidFill>
                  <a:srgbClr val="FF0000"/>
                </a:solidFill>
              </a:rPr>
              <a:t>目录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dirty="0"/>
              <a:t>从正文开始，</a:t>
            </a:r>
            <a:r>
              <a:rPr lang="zh-CN" altLang="en-US" dirty="0" smtClean="0"/>
              <a:t>请仔细核对目录的内容、对应的页码是否正确。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日期：</a:t>
            </a:r>
            <a:r>
              <a:rPr lang="zh-CN" altLang="en-US" dirty="0" smtClean="0"/>
              <a:t>在系统内填写表单时，请注意区分答辩日期和提交日期，两个不一样哦。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    *：     </a:t>
            </a:r>
            <a:r>
              <a:rPr lang="zh-CN" altLang="en-US" dirty="0" smtClean="0"/>
              <a:t>必填项目，红色请注意提示。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其实我也不想写这么多，但是，审核的时候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你懂得！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70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网络提交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1136"/>
            <a:ext cx="7930941" cy="59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904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8734" y="188640"/>
            <a:ext cx="269406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请仔细阅读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提交须知，尤其是红色部分。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1006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48" y="35446"/>
            <a:ext cx="9107287" cy="6822554"/>
            <a:chOff x="9748" y="35446"/>
            <a:chExt cx="9107287" cy="540977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" y="35446"/>
              <a:ext cx="9107287" cy="540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236296" y="40503"/>
              <a:ext cx="684076" cy="3369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4" name="右箭头 3"/>
            <p:cNvSpPr/>
            <p:nvPr/>
          </p:nvSpPr>
          <p:spPr>
            <a:xfrm rot="10800000">
              <a:off x="6293468" y="1798948"/>
              <a:ext cx="798812" cy="450490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08304" y="1809932"/>
              <a:ext cx="1224136" cy="36933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提交入口</a:t>
              </a:r>
              <a:endParaRPr lang="zh-CN" alt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960" y="548680"/>
              <a:ext cx="2016224" cy="187220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右箭头 7"/>
            <p:cNvSpPr/>
            <p:nvPr/>
          </p:nvSpPr>
          <p:spPr>
            <a:xfrm rot="16200000">
              <a:off x="6966184" y="859514"/>
              <a:ext cx="1224299" cy="450490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337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20612"/>
            <a:ext cx="9144000" cy="6837387"/>
            <a:chOff x="0" y="20612"/>
            <a:chExt cx="9144000" cy="683738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12"/>
              <a:ext cx="9144000" cy="683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623890" y="2636911"/>
              <a:ext cx="2808312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初始</a:t>
              </a:r>
              <a:r>
                <a:rPr lang="zh-CN" altLang="en-US" sz="2400" dirty="0" smtClean="0"/>
                <a:t>密码为学号</a:t>
              </a:r>
              <a:endParaRPr lang="en-US" altLang="zh-CN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4337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15429"/>
            <a:ext cx="9144000" cy="6789681"/>
            <a:chOff x="0" y="-15429"/>
            <a:chExt cx="9144000" cy="678968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429"/>
              <a:ext cx="9144000" cy="678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圆角矩形 3"/>
            <p:cNvSpPr/>
            <p:nvPr/>
          </p:nvSpPr>
          <p:spPr>
            <a:xfrm>
              <a:off x="5148064" y="6165304"/>
              <a:ext cx="1440160" cy="43204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7740352" y="1196752"/>
              <a:ext cx="1152128" cy="43204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971600" y="1844824"/>
              <a:ext cx="1440160" cy="64807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5472100" y="4365104"/>
              <a:ext cx="3209988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/>
                <a:t>2</a:t>
              </a:r>
              <a:r>
                <a:rPr lang="zh-CN" altLang="en-US" sz="2800" b="1" dirty="0"/>
                <a:t>、请仔细阅读文字内容，然后提交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779912" y="1196752"/>
              <a:ext cx="3384376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/>
                <a:t>1</a:t>
              </a:r>
              <a:r>
                <a:rPr lang="zh-CN" altLang="en-US" sz="2800" b="1" dirty="0" smtClean="0"/>
                <a:t>、请在“我的信息”里修改个人信息</a:t>
              </a:r>
              <a:endParaRPr lang="zh-CN" altLang="en-US" sz="2800" b="1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6484358" y="25549"/>
              <a:ext cx="679930" cy="32403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 rot="17482763">
              <a:off x="6370611" y="541771"/>
              <a:ext cx="633941" cy="390759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 rot="6774864">
              <a:off x="6331251" y="5624217"/>
              <a:ext cx="633941" cy="390759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337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344" y="-16217"/>
            <a:ext cx="9133656" cy="6874217"/>
            <a:chOff x="10344" y="-16217"/>
            <a:chExt cx="9133656" cy="687421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" y="-16217"/>
              <a:ext cx="9133656" cy="687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圆角矩形 2"/>
            <p:cNvSpPr/>
            <p:nvPr/>
          </p:nvSpPr>
          <p:spPr>
            <a:xfrm>
              <a:off x="2483768" y="4581128"/>
              <a:ext cx="3528392" cy="93610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267744" y="3212976"/>
              <a:ext cx="2052228" cy="79208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476764" y="3212976"/>
              <a:ext cx="3667236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请补充邮箱和手机号码，审核意见将以邮件形式通知，方便快捷。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16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471</Words>
  <Application>Microsoft Macintosh PowerPoint</Application>
  <PresentationFormat>全屏显示(4:3)</PresentationFormat>
  <Paragraphs>71</Paragraphs>
  <Slides>24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PowerPoint 演示文稿</vt:lpstr>
      <vt:lpstr>提交流程</vt:lpstr>
      <vt:lpstr>注意事项</vt:lpstr>
      <vt:lpstr>网络提交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常见错误</vt:lpstr>
      <vt:lpstr>PowerPoint 演示文稿</vt:lpstr>
      <vt:lpstr>目录格式： 先摘要，后目录</vt:lpstr>
      <vt:lpstr>PowerPoint 演示文稿</vt:lpstr>
      <vt:lpstr>页眉错误：独创声明、摘要、目录，不需要页眉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电子、通信相关专业数字资源文献情况简介</dc:title>
  <dc:creator>User</dc:creator>
  <cp:lastModifiedBy>丹 黄</cp:lastModifiedBy>
  <cp:revision>334</cp:revision>
  <dcterms:created xsi:type="dcterms:W3CDTF">2015-11-01T05:04:24Z</dcterms:created>
  <dcterms:modified xsi:type="dcterms:W3CDTF">2020-06-04T02:09:17Z</dcterms:modified>
</cp:coreProperties>
</file>