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0" r:id="rId4"/>
    <p:sldId id="292" r:id="rId5"/>
    <p:sldId id="261" r:id="rId6"/>
    <p:sldId id="262" r:id="rId7"/>
    <p:sldId id="263" r:id="rId8"/>
    <p:sldId id="293" r:id="rId9"/>
    <p:sldId id="307" r:id="rId10"/>
    <p:sldId id="309" r:id="rId11"/>
    <p:sldId id="264" r:id="rId12"/>
    <p:sldId id="306" r:id="rId13"/>
    <p:sldId id="271" r:id="rId14"/>
    <p:sldId id="274" r:id="rId15"/>
    <p:sldId id="294" r:id="rId16"/>
    <p:sldId id="273" r:id="rId17"/>
    <p:sldId id="275" r:id="rId18"/>
    <p:sldId id="295" r:id="rId19"/>
    <p:sldId id="296" r:id="rId20"/>
    <p:sldId id="297" r:id="rId21"/>
    <p:sldId id="284" r:id="rId22"/>
    <p:sldId id="280" r:id="rId23"/>
    <p:sldId id="300" r:id="rId24"/>
    <p:sldId id="298" r:id="rId25"/>
    <p:sldId id="299" r:id="rId26"/>
    <p:sldId id="301" r:id="rId27"/>
    <p:sldId id="302" r:id="rId28"/>
    <p:sldId id="281" r:id="rId29"/>
    <p:sldId id="304" r:id="rId30"/>
    <p:sldId id="303" r:id="rId31"/>
    <p:sldId id="282" r:id="rId32"/>
    <p:sldId id="283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6" autoAdjust="0"/>
    <p:restoredTop sz="97847" autoAdjust="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C1BB1-DDA0-4CBB-827C-8D5F7678C694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3A0D3-948C-4FAA-8124-8E3F299817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723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0497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681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59143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6140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6147-641D-40A6-9138-F694DB176F00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5264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DBAC1-CAE5-4D18-B587-FCAC1C6571C5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33019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934-FAB7-491E-A741-325105E22E84}" type="slidenum">
              <a:rPr lang="zh-CN" altLang="en-US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1516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FBAA4-81C8-4367-A6A6-0246A248CA8B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z="1000" dirty="0" smtClean="0"/>
              <a:t>会议文献是指各种科学技术会议上所发表的论文、报告稿、讲演稿等与会议有关的文献。相比传统期刊，它提供了一个更快了解新知的途径，并且更加专注在某一个研究方向。我们可以通过关注某一二个</a:t>
            </a:r>
            <a:r>
              <a:rPr lang="en-US" altLang="zh-CN" sz="1000" dirty="0" smtClean="0"/>
              <a:t>OSA</a:t>
            </a:r>
            <a:r>
              <a:rPr lang="zh-CN" altLang="en-US" sz="1000" dirty="0" smtClean="0"/>
              <a:t>的会议录文献，对相关主题的研究进行持续性地跟踪了解。</a:t>
            </a:r>
            <a:r>
              <a:rPr lang="en-US" altLang="zh-CN" sz="1000" dirty="0" smtClean="0"/>
              <a:t>OSA</a:t>
            </a:r>
            <a:r>
              <a:rPr lang="zh-CN" altLang="en-US" sz="1000" dirty="0" smtClean="0"/>
              <a:t>举办的会议，将光学和光子学领域的科学家、工程师、教育家、技术人员及商业领袖汇集在一起；交流光学领域最前沿的研究成果。会议录共收录了自</a:t>
            </a:r>
            <a:r>
              <a:rPr lang="en-US" altLang="zh-CN" sz="1000" dirty="0" smtClean="0"/>
              <a:t>1979</a:t>
            </a:r>
            <a:r>
              <a:rPr lang="zh-CN" altLang="en-US" sz="1000" dirty="0" smtClean="0"/>
              <a:t>年以来</a:t>
            </a:r>
            <a:r>
              <a:rPr lang="en-US" altLang="zh-CN" sz="1000" dirty="0" smtClean="0"/>
              <a:t>450</a:t>
            </a:r>
            <a:r>
              <a:rPr lang="zh-CN" altLang="en-US" sz="1000" dirty="0" smtClean="0"/>
              <a:t>卷，超过</a:t>
            </a:r>
            <a:r>
              <a:rPr lang="en-US" altLang="zh-CN" sz="1000" dirty="0" smtClean="0"/>
              <a:t>50,000</a:t>
            </a:r>
            <a:r>
              <a:rPr lang="zh-CN" altLang="en-US" sz="1000" dirty="0" smtClean="0"/>
              <a:t>篇文章；</a:t>
            </a:r>
          </a:p>
        </p:txBody>
      </p:sp>
    </p:spTree>
    <p:extLst>
      <p:ext uri="{BB962C8B-B14F-4D97-AF65-F5344CB8AC3E}">
        <p14:creationId xmlns="" xmlns:p14="http://schemas.microsoft.com/office/powerpoint/2010/main" val="296198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根据</a:t>
            </a:r>
            <a:r>
              <a:rPr lang="en-US" altLang="zh-CN" dirty="0" smtClean="0"/>
              <a:t>Thomson Reuters 2013</a:t>
            </a:r>
            <a:r>
              <a:rPr lang="zh-CN" altLang="zh-CN" dirty="0" smtClean="0"/>
              <a:t>年</a:t>
            </a:r>
            <a:r>
              <a:rPr lang="en-US" altLang="zh-CN" dirty="0" smtClean="0"/>
              <a:t>Journal Citation Reports (JCR)</a:t>
            </a:r>
            <a:r>
              <a:rPr lang="zh-CN" altLang="zh-CN" dirty="0" smtClean="0"/>
              <a:t>数据，</a:t>
            </a:r>
            <a:r>
              <a:rPr lang="en-US" altLang="zh-CN" dirty="0" smtClean="0"/>
              <a:t>OSA</a:t>
            </a:r>
            <a:r>
              <a:rPr lang="zh-CN" altLang="zh-CN" dirty="0" smtClean="0"/>
              <a:t>出版与合作出版的</a:t>
            </a:r>
            <a:r>
              <a:rPr lang="en-US" altLang="zh-CN" dirty="0" smtClean="0"/>
              <a:t>14</a:t>
            </a:r>
            <a:r>
              <a:rPr lang="zh-CN" altLang="zh-CN" dirty="0" smtClean="0"/>
              <a:t>种高品质同行评审期刊提供了光学</a:t>
            </a:r>
            <a:r>
              <a:rPr lang="en-US" altLang="zh-CN" dirty="0" smtClean="0"/>
              <a:t>(Optics)</a:t>
            </a:r>
            <a:r>
              <a:rPr lang="zh-CN" altLang="zh-CN" dirty="0" smtClean="0"/>
              <a:t>和光子学</a:t>
            </a:r>
            <a:r>
              <a:rPr lang="en-US" altLang="zh-CN" dirty="0" smtClean="0"/>
              <a:t>(Photonics)</a:t>
            </a:r>
            <a:r>
              <a:rPr lang="zh-CN" altLang="zh-CN" dirty="0" smtClean="0"/>
              <a:t>领域</a:t>
            </a:r>
            <a:r>
              <a:rPr lang="en-US" altLang="zh-CN" b="1" dirty="0" smtClean="0"/>
              <a:t>34%</a:t>
            </a:r>
            <a:r>
              <a:rPr lang="zh-CN" altLang="zh-CN" dirty="0" smtClean="0"/>
              <a:t>的文献数量，而这些文献被引用的数量占据了这两个领域被引文献总量的</a:t>
            </a:r>
            <a:r>
              <a:rPr lang="en-US" altLang="zh-CN" b="1" dirty="0" smtClean="0"/>
              <a:t>41%</a:t>
            </a:r>
            <a:r>
              <a:rPr lang="zh-CN" altLang="zh-CN" dirty="0" smtClean="0"/>
              <a:t>。该年度</a:t>
            </a:r>
            <a:r>
              <a:rPr lang="en-US" altLang="zh-CN" dirty="0" smtClean="0"/>
              <a:t>JCR</a:t>
            </a:r>
            <a:r>
              <a:rPr lang="zh-CN" altLang="zh-CN" dirty="0" smtClean="0"/>
              <a:t>光学领域收录的</a:t>
            </a:r>
            <a:r>
              <a:rPr lang="en-US" altLang="zh-CN" dirty="0" smtClean="0"/>
              <a:t>82</a:t>
            </a:r>
            <a:r>
              <a:rPr lang="zh-CN" altLang="zh-CN" dirty="0" smtClean="0"/>
              <a:t>种核心期刊，</a:t>
            </a:r>
            <a:r>
              <a:rPr lang="en-US" altLang="zh-CN" dirty="0" smtClean="0"/>
              <a:t>OSA </a:t>
            </a:r>
            <a:r>
              <a:rPr lang="zh-CN" altLang="zh-CN" dirty="0" smtClean="0"/>
              <a:t>有</a:t>
            </a:r>
            <a:r>
              <a:rPr lang="en-US" altLang="zh-CN" dirty="0" smtClean="0"/>
              <a:t>6</a:t>
            </a:r>
            <a:r>
              <a:rPr lang="zh-CN" altLang="zh-CN" dirty="0" smtClean="0"/>
              <a:t>本期刊位列前</a:t>
            </a:r>
            <a:r>
              <a:rPr lang="en-US" altLang="zh-CN" dirty="0" smtClean="0"/>
              <a:t>15</a:t>
            </a:r>
            <a:r>
              <a:rPr lang="zh-CN" altLang="zh-CN" dirty="0" smtClean="0"/>
              <a:t>名。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A0D3-948C-4FAA-8124-8E3F2998178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0363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7990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6682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6628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1387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902C-4815-4B3E-9541-CB9496290368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group.com.c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group.com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4077072"/>
            <a:ext cx="3888805" cy="115212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altLang="zh-CN" sz="2000" b="0" dirty="0" smtClean="0">
                <a:solidFill>
                  <a:schemeClr val="tx1"/>
                </a:solidFill>
                <a:ea typeface="宋体" charset="-122"/>
              </a:rPr>
              <a:t>2015</a:t>
            </a: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iGroup </a:t>
            </a:r>
            <a:r>
              <a:rPr lang="zh-CN" altLang="en-US" sz="2000" dirty="0" smtClean="0">
                <a:solidFill>
                  <a:schemeClr val="tx1"/>
                </a:solidFill>
              </a:rPr>
              <a:t>中国</a:t>
            </a:r>
            <a:r>
              <a:rPr lang="en-US" sz="2000" dirty="0" smtClean="0">
                <a:solidFill>
                  <a:schemeClr val="tx1"/>
                </a:solidFill>
              </a:rPr>
              <a:t> . </a:t>
            </a:r>
            <a:r>
              <a:rPr lang="zh-CN" altLang="en-US" sz="2000" dirty="0" smtClean="0">
                <a:solidFill>
                  <a:schemeClr val="tx1"/>
                </a:solidFill>
              </a:rPr>
              <a:t>长煦信息技术咨询（上海）有限公司</a:t>
            </a:r>
            <a:endParaRPr lang="zh-CN" altLang="en-US" sz="200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1619672" y="2780928"/>
            <a:ext cx="6048672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 (标题)"/>
              <a:ea typeface="宋体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 (标题)"/>
                <a:ea typeface="宋体" charset="-122"/>
              </a:rPr>
              <a:t>OSA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 (标题)"/>
                <a:ea typeface="宋体" charset="-122"/>
              </a:rPr>
              <a:t>数据库使用指南</a:t>
            </a:r>
          </a:p>
        </p:txBody>
      </p:sp>
      <p:pic>
        <p:nvPicPr>
          <p:cNvPr id="17" name="图片 16" descr="igroup ppt 封面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54956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979712" y="3501008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 smtClean="0">
                <a:latin typeface="+mj-lt"/>
                <a:ea typeface="+mj-ea"/>
                <a:cs typeface="+mj-cs"/>
              </a:rPr>
              <a:t>美国光学学会数据库 </a:t>
            </a:r>
            <a:endParaRPr lang="en-US" altLang="zh-CN" sz="30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dirty="0" smtClean="0">
                <a:latin typeface="+mj-lt"/>
                <a:ea typeface="+mj-ea"/>
                <a:cs typeface="+mj-cs"/>
              </a:rPr>
              <a:t>使用指南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240" y="2780928"/>
            <a:ext cx="3600000" cy="6706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67944" y="5209401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2019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iGroup</a:t>
            </a:r>
            <a:r>
              <a:rPr lang="zh-CN" altLang="en-US" sz="2000" dirty="0" smtClean="0">
                <a:latin typeface="Arial" pitchFamily="34" charset="0"/>
                <a:cs typeface="Arial" pitchFamily="34" charset="0"/>
              </a:rPr>
              <a:t>中国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8352928" cy="4288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600" dirty="0" smtClean="0">
                <a:ea typeface="宋体" charset="-122"/>
              </a:rPr>
              <a:t>电</a:t>
            </a:r>
            <a:r>
              <a:rPr lang="zh-CN" altLang="en-US" sz="2600" dirty="0" smtClean="0">
                <a:ea typeface="宋体" charset="-122"/>
              </a:rPr>
              <a:t>子书</a:t>
            </a:r>
            <a:r>
              <a:rPr lang="en-US" altLang="zh-CN" sz="2600" dirty="0">
                <a:ea typeface="宋体" charset="-122"/>
              </a:rPr>
              <a:t>《OPN Centennial </a:t>
            </a:r>
            <a:r>
              <a:rPr lang="en-US" altLang="zh-CN" sz="2600" dirty="0" err="1">
                <a:ea typeface="宋体" charset="-122"/>
              </a:rPr>
              <a:t>eBooklets</a:t>
            </a:r>
            <a:r>
              <a:rPr lang="en-US" altLang="zh-CN" sz="2600" dirty="0" smtClean="0">
                <a:ea typeface="宋体" charset="-122"/>
              </a:rPr>
              <a:t>》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ea typeface="宋体" charset="-122"/>
              </a:rPr>
              <a:t>此</a:t>
            </a:r>
            <a:r>
              <a:rPr lang="zh-CN" altLang="en-US" sz="2000" dirty="0">
                <a:ea typeface="宋体" charset="-122"/>
              </a:rPr>
              <a:t>书由光学与光子学新闻组</a:t>
            </a:r>
            <a:r>
              <a:rPr lang="zh-CN" altLang="en-US" sz="2000" dirty="0" smtClean="0">
                <a:ea typeface="宋体" charset="-122"/>
              </a:rPr>
              <a:t>制作，</a:t>
            </a:r>
            <a:r>
              <a:rPr lang="zh-CN" altLang="en-US" sz="2000" dirty="0">
                <a:ea typeface="宋体" charset="-122"/>
              </a:rPr>
              <a:t>以</a:t>
            </a:r>
            <a:r>
              <a:rPr lang="zh-CN" altLang="en-US" sz="2000" dirty="0" smtClean="0">
                <a:ea typeface="宋体" charset="-122"/>
              </a:rPr>
              <a:t>纪念</a:t>
            </a:r>
            <a:r>
              <a:rPr lang="en-US" altLang="zh-CN" sz="2000" dirty="0" smtClean="0">
                <a:ea typeface="宋体" charset="-122"/>
              </a:rPr>
              <a:t>OSA</a:t>
            </a:r>
            <a:r>
              <a:rPr lang="zh-CN" altLang="en-US" sz="2000" dirty="0" smtClean="0">
                <a:ea typeface="宋体" charset="-122"/>
              </a:rPr>
              <a:t>学会创立</a:t>
            </a:r>
            <a:r>
              <a:rPr lang="en-US" altLang="zh-CN" sz="2000" dirty="0" smtClean="0">
                <a:ea typeface="宋体" charset="-122"/>
              </a:rPr>
              <a:t>100</a:t>
            </a:r>
            <a:r>
              <a:rPr lang="zh-CN" altLang="en-US" sz="2000" dirty="0">
                <a:ea typeface="宋体" charset="-122"/>
              </a:rPr>
              <a:t>周年</a:t>
            </a:r>
            <a:r>
              <a:rPr lang="zh-CN" altLang="en-US" sz="2000" dirty="0" smtClean="0">
                <a:ea typeface="宋体" charset="-122"/>
              </a:rPr>
              <a:t>。全系列共</a:t>
            </a:r>
            <a:r>
              <a:rPr lang="en-US" altLang="zh-CN" sz="2000" dirty="0" smtClean="0">
                <a:ea typeface="宋体" charset="-122"/>
              </a:rPr>
              <a:t>4</a:t>
            </a:r>
            <a:r>
              <a:rPr lang="zh-CN" altLang="en-US" sz="2000" dirty="0" smtClean="0">
                <a:ea typeface="宋体" charset="-122"/>
              </a:rPr>
              <a:t>册，以叙述、照片及其它视觉效果的方式，讲述</a:t>
            </a:r>
            <a:r>
              <a:rPr lang="zh-CN" altLang="en-US" sz="2000" dirty="0">
                <a:ea typeface="宋体" charset="-122"/>
              </a:rPr>
              <a:t>了</a:t>
            </a:r>
            <a:r>
              <a:rPr lang="en-US" altLang="zh-CN" sz="2000" dirty="0">
                <a:ea typeface="宋体" charset="-122"/>
              </a:rPr>
              <a:t>OSA</a:t>
            </a:r>
            <a:r>
              <a:rPr lang="zh-CN" altLang="en-US" sz="2000" dirty="0">
                <a:ea typeface="宋体" charset="-122"/>
              </a:rPr>
              <a:t>的起源</a:t>
            </a:r>
            <a:r>
              <a:rPr lang="zh-CN" altLang="en-US" sz="2000" dirty="0" smtClean="0">
                <a:ea typeface="宋体" charset="-122"/>
              </a:rPr>
              <a:t>和发展，并预测未来</a:t>
            </a:r>
            <a:r>
              <a:rPr lang="en-US" altLang="zh-CN" sz="2000" dirty="0" smtClean="0">
                <a:ea typeface="宋体" charset="-122"/>
              </a:rPr>
              <a:t>100</a:t>
            </a:r>
            <a:r>
              <a:rPr lang="zh-CN" altLang="en-US" sz="2000" dirty="0" smtClean="0">
                <a:ea typeface="宋体" charset="-122"/>
              </a:rPr>
              <a:t>年</a:t>
            </a:r>
            <a:r>
              <a:rPr lang="en-US" altLang="zh-CN" sz="2000" dirty="0" smtClean="0">
                <a:ea typeface="宋体" charset="-122"/>
              </a:rPr>
              <a:t>OSA</a:t>
            </a:r>
            <a:r>
              <a:rPr lang="zh-CN" altLang="en-US" sz="2000" dirty="0" smtClean="0">
                <a:ea typeface="宋体" charset="-122"/>
              </a:rPr>
              <a:t>学会及其所处的光学</a:t>
            </a:r>
            <a:r>
              <a:rPr lang="zh-CN" altLang="en-US" sz="2000" dirty="0">
                <a:ea typeface="宋体" charset="-122"/>
              </a:rPr>
              <a:t>和</a:t>
            </a:r>
            <a:r>
              <a:rPr lang="zh-CN" altLang="en-US" sz="2000" dirty="0" smtClean="0">
                <a:ea typeface="宋体" charset="-122"/>
              </a:rPr>
              <a:t>光子学学科的发展趋势。</a:t>
            </a: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51965"/>
            <a:ext cx="7776864" cy="1719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8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Optics Image Bank</a:t>
            </a:r>
            <a:r>
              <a:rPr lang="zh-CN" altLang="en-US" dirty="0" smtClean="0"/>
              <a:t>（光学影像图库）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2012</a:t>
            </a:r>
            <a:r>
              <a:rPr lang="zh-CN" altLang="en-US" dirty="0" smtClean="0"/>
              <a:t>年推出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包括来自</a:t>
            </a:r>
            <a:r>
              <a:rPr lang="en-US" altLang="zh-CN" dirty="0" smtClean="0"/>
              <a:t>OSA</a:t>
            </a:r>
            <a:r>
              <a:rPr lang="zh-CN" altLang="en-US" dirty="0" smtClean="0"/>
              <a:t>期刊中超过</a:t>
            </a:r>
            <a:r>
              <a:rPr lang="en-US" altLang="zh-CN" dirty="0" smtClean="0"/>
              <a:t>1000</a:t>
            </a:r>
            <a:r>
              <a:rPr lang="en-US" dirty="0" smtClean="0"/>
              <a:t>,000</a:t>
            </a:r>
            <a:r>
              <a:rPr lang="zh-CN" altLang="en-US" dirty="0" smtClean="0"/>
              <a:t>幅图片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可通过快速检索查看并链接到来源文章。</a:t>
            </a:r>
            <a:endParaRPr lang="zh-CN" altLang="en-US" dirty="0"/>
          </a:p>
        </p:txBody>
      </p:sp>
      <p:pic>
        <p:nvPicPr>
          <p:cNvPr id="25604" name="Picture 4" descr="c:\users\igroup\appdata\roaming\360se6\User Data\temp\getImage_img=QC53bSxvbWUtMi0yLTExOS1nMDA0.xq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4253894"/>
            <a:ext cx="2488790" cy="2181840"/>
          </a:xfrm>
          <a:prstGeom prst="rect">
            <a:avLst/>
          </a:prstGeom>
          <a:noFill/>
        </p:spPr>
      </p:pic>
      <p:pic>
        <p:nvPicPr>
          <p:cNvPr id="25608" name="Picture 8" descr="c:\users\igroup\appdata\roaming\360se6\User Data\temp\getImage_img=QC53bSxvbC0zNS0yMS0zNjU1LWcwMDQ.xq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658" y="4293096"/>
            <a:ext cx="1805773" cy="1944216"/>
          </a:xfrm>
          <a:prstGeom prst="rect">
            <a:avLst/>
          </a:prstGeom>
          <a:noFill/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9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2520000" cy="469479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71736" y="714356"/>
            <a:ext cx="6715140" cy="1008112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期刊</a:t>
            </a:r>
            <a:r>
              <a:rPr lang="zh-CN" altLang="en-US" sz="2400" dirty="0" smtClean="0"/>
              <a:t>品质</a:t>
            </a:r>
            <a:r>
              <a:rPr lang="en-US" altLang="zh-CN" sz="3600" dirty="0" smtClean="0"/>
              <a:t>-</a:t>
            </a:r>
            <a:r>
              <a:rPr lang="zh-CN" altLang="en-US" sz="1800" dirty="0" smtClean="0"/>
              <a:t>影响</a:t>
            </a:r>
            <a:r>
              <a:rPr lang="zh-CN" altLang="en-US" sz="1800" dirty="0" smtClean="0"/>
              <a:t>因子、引用量</a:t>
            </a:r>
            <a:r>
              <a:rPr lang="zh-CN" altLang="en-US" sz="1800" dirty="0" smtClean="0"/>
              <a:t>及</a:t>
            </a:r>
            <a:r>
              <a:rPr lang="zh-CN" altLang="en-US" sz="1800" dirty="0" smtClean="0"/>
              <a:t>在</a:t>
            </a:r>
            <a:r>
              <a:rPr lang="zh-CN" altLang="en-US" sz="1800" dirty="0" smtClean="0"/>
              <a:t>光学领域</a:t>
            </a:r>
            <a:r>
              <a:rPr lang="en-US" altLang="zh-CN" sz="1800" dirty="0" smtClean="0"/>
              <a:t>95</a:t>
            </a:r>
            <a:r>
              <a:rPr lang="zh-CN" altLang="en-US" sz="1800" dirty="0" smtClean="0"/>
              <a:t>本期刊中的排名</a:t>
            </a:r>
            <a:endParaRPr lang="zh-CN" altLang="en-US" sz="1800" dirty="0"/>
          </a:p>
        </p:txBody>
      </p:sp>
      <p:sp>
        <p:nvSpPr>
          <p:cNvPr id="3" name="文本框 2"/>
          <p:cNvSpPr txBox="1"/>
          <p:nvPr/>
        </p:nvSpPr>
        <p:spPr>
          <a:xfrm>
            <a:off x="539832" y="6165304"/>
            <a:ext cx="22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* 以上数据来源于</a:t>
            </a:r>
            <a:r>
              <a:rPr lang="en-US" altLang="zh-CN" sz="1400" dirty="0" smtClean="0"/>
              <a:t>JCR </a:t>
            </a:r>
            <a:r>
              <a:rPr lang="en-US" altLang="zh-CN" sz="1400" dirty="0" smtClean="0"/>
              <a:t>2018</a:t>
            </a:r>
            <a:endParaRPr lang="zh-CN" altLang="en-US" sz="1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7430"/>
              </p:ext>
            </p:extLst>
          </p:nvPr>
        </p:nvGraphicFramePr>
        <p:xfrm>
          <a:off x="714348" y="1857364"/>
          <a:ext cx="7500990" cy="41322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52247"/>
                <a:gridCol w="1419090"/>
                <a:gridCol w="1356482"/>
                <a:gridCol w="1356482"/>
                <a:gridCol w="1816689"/>
              </a:tblGrid>
              <a:tr h="653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Journal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Journal Impact Factor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Rank by IF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Total Cites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Rank by 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13.963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2,494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47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5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OPT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9.263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7,232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5.522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2,267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JLT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4.162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24,277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BOEx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3.910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9,547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19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3.866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70,631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OpEx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3.561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115,635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effectLst/>
                          <a:latin typeface="+mn-lt"/>
                        </a:rPr>
                        <a:t>JOCN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 smtClean="0">
                          <a:effectLst/>
                          <a:latin typeface="+mn-lt"/>
                        </a:rPr>
                        <a:t>3.093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 smtClean="0">
                          <a:effectLst/>
                          <a:latin typeface="+mn-lt"/>
                        </a:rPr>
                        <a:t>23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 smtClean="0">
                          <a:effectLst/>
                          <a:latin typeface="+mn-lt"/>
                        </a:rPr>
                        <a:t>2,662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 smtClean="0">
                          <a:effectLst/>
                          <a:latin typeface="+mn-lt"/>
                        </a:rPr>
                        <a:t>45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OMEx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2.673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5,968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32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JOSA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2.284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43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13,522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1.973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49,871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COL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1.907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51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2,616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46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JOSA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1.861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52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14,988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JOSK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0.632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86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500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78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 UI" panose="020B0503020204020204" pitchFamily="34" charset="-122"/>
                        </a:rPr>
                        <a:t>COPP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 UI" panose="020B0503020204020204" pitchFamily="34" charset="-122"/>
                        </a:rPr>
                        <a:t>0.573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 UI" panose="020B0503020204020204" pitchFamily="34" charset="-122"/>
                        </a:rPr>
                        <a:t>88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 UI" panose="020B0503020204020204" pitchFamily="34" charset="-122"/>
                        </a:rPr>
                        <a:t>59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 UI" panose="020B0503020204020204" pitchFamily="34" charset="-122"/>
                        </a:rPr>
                        <a:t>95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JOT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0.517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90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899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63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68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836712"/>
            <a:ext cx="4320480" cy="936104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 Unicode MS" pitchFamily="34" charset="-122"/>
              </a:rPr>
              <a:t>数据库在线使用平台</a:t>
            </a:r>
            <a:endParaRPr lang="zh-CN" altLang="en-US" sz="32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 Unicode MS" pitchFamily="34" charset="-122"/>
            </a:endParaRPr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952" y="1087313"/>
            <a:ext cx="2520000" cy="469479"/>
          </a:xfrm>
          <a:prstGeom prst="rect">
            <a:avLst/>
          </a:prstGeom>
          <a:noFill/>
        </p:spPr>
      </p:pic>
      <p:pic>
        <p:nvPicPr>
          <p:cNvPr id="19458" name="Picture 2" descr="c:\users\igroup\appdata\roaming\360se6\User Data\temp\Welcome_to_new_platf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905500" cy="3000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691680" y="5147900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https://www.osapublishing.org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3960440" cy="72008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图标和分类体系说明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700636"/>
            <a:ext cx="39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本文为</a:t>
            </a:r>
            <a:r>
              <a:rPr lang="en-US" altLang="zh-CN" dirty="0" smtClean="0"/>
              <a:t>OA</a:t>
            </a:r>
            <a:r>
              <a:rPr lang="zh-CN" altLang="en-US" dirty="0" smtClean="0"/>
              <a:t>，即使未订购也可访问全文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5020" y="227214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本文多媒体视频文件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427554"/>
            <a:ext cx="781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a typeface="宋体" charset="-122"/>
              </a:rPr>
              <a:t>OCIS</a:t>
            </a:r>
            <a:r>
              <a:rPr lang="zh-CN" altLang="en-US" sz="2400" dirty="0" smtClean="0">
                <a:ea typeface="宋体" charset="-122"/>
              </a:rPr>
              <a:t> </a:t>
            </a:r>
            <a:r>
              <a:rPr lang="zh-CN" altLang="en-US" dirty="0" smtClean="0">
                <a:ea typeface="宋体" charset="-122"/>
              </a:rPr>
              <a:t>    </a:t>
            </a:r>
            <a:r>
              <a:rPr lang="en-US" altLang="zh-CN" dirty="0" smtClean="0">
                <a:ea typeface="宋体" charset="-122"/>
              </a:rPr>
              <a:t>Optics Classification and Indexing Scheme《</a:t>
            </a:r>
            <a:r>
              <a:rPr lang="zh-CN" altLang="en-US" dirty="0" smtClean="0">
                <a:ea typeface="宋体" charset="-122"/>
              </a:rPr>
              <a:t>光学分类与标引体系表</a:t>
            </a:r>
            <a:r>
              <a:rPr lang="en-US" altLang="zh-CN" dirty="0" smtClean="0">
                <a:ea typeface="宋体" charset="-122"/>
              </a:rPr>
              <a:t>》</a:t>
            </a:r>
            <a:r>
              <a:rPr lang="zh-CN" altLang="en-US" dirty="0" smtClean="0">
                <a:ea typeface="宋体" charset="-122"/>
              </a:rPr>
              <a:t>，</a:t>
            </a:r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                 </a:t>
            </a:r>
            <a:r>
              <a:rPr lang="zh-CN" altLang="en-US" dirty="0" smtClean="0">
                <a:ea typeface="宋体" charset="-122"/>
              </a:rPr>
              <a:t>用来确定文章所属的类目，由</a:t>
            </a:r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>
                <a:ea typeface="宋体" charset="-122"/>
              </a:rPr>
              <a:t>定期修订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2855786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本文包含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格式演示文稿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85852" y="3927356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本文包含</a:t>
            </a:r>
            <a:r>
              <a:rPr lang="en-US" altLang="zh-CN" dirty="0" smtClean="0"/>
              <a:t>ISP</a:t>
            </a:r>
            <a:r>
              <a:rPr lang="zh-CN" altLang="en-US" dirty="0" smtClean="0"/>
              <a:t>元素，</a:t>
            </a:r>
            <a:r>
              <a:rPr lang="en-US" altLang="zh-CN" dirty="0" smtClean="0"/>
              <a:t>ISP</a:t>
            </a:r>
            <a:r>
              <a:rPr lang="zh-CN" altLang="en-US" dirty="0" smtClean="0"/>
              <a:t>全称：</a:t>
            </a:r>
            <a:r>
              <a:rPr lang="en-US" dirty="0" smtClean="0"/>
              <a:t>Interactive Scientific Publishing</a:t>
            </a:r>
            <a:r>
              <a:rPr lang="zh-CN" altLang="en-US" dirty="0" smtClean="0"/>
              <a:t>，是一种科学影像的出版形式。使得作者能够出版带有原始数据的大型</a:t>
            </a:r>
            <a:r>
              <a:rPr lang="en-US" altLang="zh-CN" dirty="0" smtClean="0"/>
              <a:t>2D</a:t>
            </a:r>
            <a:r>
              <a:rPr lang="zh-CN" altLang="en-US" dirty="0" smtClean="0"/>
              <a:t>或</a:t>
            </a:r>
            <a:r>
              <a:rPr lang="en-US" altLang="zh-CN" dirty="0" smtClean="0"/>
              <a:t>3D</a:t>
            </a:r>
            <a:r>
              <a:rPr lang="zh-CN" altLang="en-US" dirty="0" smtClean="0"/>
              <a:t>数据组，读者可以进行互动性的阅览和分析。需要使用</a:t>
            </a:r>
            <a:r>
              <a:rPr lang="en-US" altLang="zh-CN" dirty="0" smtClean="0"/>
              <a:t>ISP</a:t>
            </a:r>
            <a:r>
              <a:rPr lang="zh-CN" altLang="en-US" dirty="0" smtClean="0"/>
              <a:t>软件，它既是作者组织和出版数据组的工具，也是读者进行阅览和分析的工具。</a:t>
            </a:r>
            <a:endParaRPr lang="zh-CN" altLang="en-U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72" y="3427290"/>
            <a:ext cx="428628" cy="3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85852" y="3427290"/>
            <a:ext cx="496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本文被收录在</a:t>
            </a:r>
            <a:r>
              <a:rPr lang="en-US" altLang="zh-CN" dirty="0" smtClean="0"/>
              <a:t>Spotlight on Optics</a:t>
            </a:r>
            <a:r>
              <a:rPr lang="zh-CN" altLang="en-US" dirty="0" smtClean="0"/>
              <a:t>（光学焦点）中</a:t>
            </a:r>
            <a:endParaRPr lang="zh-CN" alt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154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9552" y="2852936"/>
            <a:ext cx="405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55424" y="2276871"/>
            <a:ext cx="27216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46993"/>
            <a:ext cx="432048" cy="41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4860032" y="-27384"/>
            <a:ext cx="37444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+mj-lt"/>
                <a:ea typeface="宋体" charset="-122"/>
                <a:cs typeface="+mj-cs"/>
              </a:rPr>
              <a:t>OSA </a:t>
            </a:r>
            <a:r>
              <a:rPr lang="zh-CN" altLang="en-US" sz="2400" dirty="0" smtClean="0">
                <a:latin typeface="+mj-lt"/>
                <a:ea typeface="宋体" charset="-122"/>
                <a:cs typeface="+mj-cs"/>
              </a:rPr>
              <a:t>数据库主页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r="9582"/>
          <a:stretch>
            <a:fillRect/>
          </a:stretch>
        </p:blipFill>
        <p:spPr bwMode="auto">
          <a:xfrm>
            <a:off x="1979712" y="2565384"/>
            <a:ext cx="713013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60432" cy="1000124"/>
          </a:xfrm>
        </p:spPr>
        <p:txBody>
          <a:bodyPr>
            <a:noAutofit/>
          </a:bodyPr>
          <a:lstStyle/>
          <a:p>
            <a:pPr algn="l"/>
            <a:r>
              <a:rPr lang="zh-CN" altLang="en-US" sz="2200" dirty="0" smtClean="0"/>
              <a:t> 所有来自国内</a:t>
            </a:r>
            <a:r>
              <a:rPr lang="en-US" altLang="zh-CN" sz="2200" dirty="0" smtClean="0"/>
              <a:t>IP</a:t>
            </a:r>
            <a:r>
              <a:rPr lang="zh-CN" altLang="en-US" sz="2200" dirty="0" smtClean="0"/>
              <a:t>地址的、对</a:t>
            </a:r>
            <a:r>
              <a:rPr lang="en-US" altLang="zh-CN" sz="2200" dirty="0" smtClean="0"/>
              <a:t>OSA </a:t>
            </a:r>
            <a:r>
              <a:rPr lang="zh-CN" altLang="en-US" sz="2200" dirty="0" smtClean="0"/>
              <a:t>数据库的访问，都将会被自动转向</a:t>
            </a:r>
            <a:r>
              <a:rPr lang="en-US" altLang="zh-CN" sz="2200" dirty="0" smtClean="0"/>
              <a:t> </a:t>
            </a:r>
            <a:r>
              <a:rPr lang="en-US" altLang="zh-CN" sz="2200" i="1" dirty="0" smtClean="0">
                <a:solidFill>
                  <a:srgbClr val="00B0F0"/>
                </a:solidFill>
              </a:rPr>
              <a:t>OSA Publishing China</a:t>
            </a:r>
            <a:r>
              <a:rPr lang="zh-CN" altLang="en-US" sz="2200" i="1" dirty="0" smtClean="0">
                <a:solidFill>
                  <a:srgbClr val="00B0F0"/>
                </a:solidFill>
              </a:rPr>
              <a:t>主页</a:t>
            </a:r>
            <a:endParaRPr lang="zh-CN" altLang="en-US" sz="22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887392" y="1700808"/>
            <a:ext cx="3429024" cy="1080120"/>
            <a:chOff x="4139952" y="1700808"/>
            <a:chExt cx="3429024" cy="1080120"/>
          </a:xfrm>
        </p:grpSpPr>
        <p:sp>
          <p:nvSpPr>
            <p:cNvPr id="12" name="矩形 11"/>
            <p:cNvSpPr/>
            <p:nvPr/>
          </p:nvSpPr>
          <p:spPr>
            <a:xfrm>
              <a:off x="7236296" y="2600920"/>
              <a:ext cx="222938" cy="18000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标注 12"/>
            <p:cNvSpPr/>
            <p:nvPr/>
          </p:nvSpPr>
          <p:spPr>
            <a:xfrm>
              <a:off x="4139952" y="1700808"/>
              <a:ext cx="3429024" cy="714380"/>
            </a:xfrm>
            <a:prstGeom prst="wedgeRectCallout">
              <a:avLst>
                <a:gd name="adj1" fmla="val 41158"/>
                <a:gd name="adj2" fmla="val 67118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 smtClean="0">
                  <a:solidFill>
                    <a:schemeClr val="tx1"/>
                  </a:solidFill>
                </a:rPr>
                <a:t>希望继续使用原英文主页的用户，可以由此链接进入英文主页。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818690"/>
            <a:ext cx="165618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本主页旨在为国内读者、作者、图书馆馆员提供更加本地化的服务。简体中文显示。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4286256"/>
            <a:ext cx="185738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仅对访问网址</a:t>
            </a:r>
            <a:r>
              <a:rPr lang="en-US" altLang="zh-CN" u="sng" dirty="0" smtClean="0">
                <a:solidFill>
                  <a:srgbClr val="0000FF"/>
                </a:solidFill>
              </a:rPr>
              <a:t>https://www.osapublishing.org</a:t>
            </a:r>
            <a:r>
              <a:rPr lang="zh-CN" altLang="en-US" dirty="0" smtClean="0"/>
              <a:t>的用户转到此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主页。正在检索或浏览期刊、文章的用户，不会被重新转向。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r="17265"/>
          <a:stretch>
            <a:fillRect/>
          </a:stretch>
        </p:blipFill>
        <p:spPr bwMode="auto">
          <a:xfrm>
            <a:off x="0" y="722734"/>
            <a:ext cx="8676456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744" y="0"/>
            <a:ext cx="2746648" cy="620688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出版物浏览入口</a:t>
            </a:r>
            <a:endParaRPr lang="zh-CN" altLang="en-US" sz="2400" dirty="0"/>
          </a:p>
        </p:txBody>
      </p:sp>
      <p:sp>
        <p:nvSpPr>
          <p:cNvPr id="5" name="矩形标注 4"/>
          <p:cNvSpPr/>
          <p:nvPr/>
        </p:nvSpPr>
        <p:spPr>
          <a:xfrm>
            <a:off x="4211960" y="692696"/>
            <a:ext cx="4464496" cy="792088"/>
          </a:xfrm>
          <a:prstGeom prst="wedgeRectCallout">
            <a:avLst>
              <a:gd name="adj1" fmla="val -21258"/>
              <a:gd name="adj2" fmla="val 7721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指向期刊、会议录或其他资源，选择要浏览的内容，点击打开要浏览的内容主页。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071" y="3212976"/>
            <a:ext cx="6758433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462"/>
            <a:ext cx="9072000" cy="481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5796136" y="0"/>
            <a:ext cx="144016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期刊浏览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4572000" y="1052736"/>
            <a:ext cx="4320480" cy="792088"/>
          </a:xfrm>
          <a:prstGeom prst="wedgeRectCallout">
            <a:avLst>
              <a:gd name="adj1" fmla="val 22998"/>
              <a:gd name="adj2" fmla="val 6554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选择浏览的期次</a:t>
            </a:r>
            <a:r>
              <a:rPr lang="en-US" altLang="zh-CN" sz="1600" dirty="0" smtClean="0">
                <a:solidFill>
                  <a:schemeClr val="tx1"/>
                </a:solidFill>
              </a:rPr>
              <a:t>—Issue in Progress</a:t>
            </a:r>
            <a:r>
              <a:rPr lang="zh-CN" altLang="en-US" sz="1600" dirty="0" smtClean="0">
                <a:solidFill>
                  <a:schemeClr val="tx1"/>
                </a:solidFill>
              </a:rPr>
              <a:t>：下期内容；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Current Issue</a:t>
            </a:r>
            <a:r>
              <a:rPr lang="zh-CN" altLang="en-US" sz="1600" dirty="0" smtClean="0">
                <a:solidFill>
                  <a:schemeClr val="tx1"/>
                </a:solidFill>
              </a:rPr>
              <a:t>：本期内容；</a:t>
            </a:r>
            <a:r>
              <a:rPr lang="en-US" altLang="zh-CN" sz="1600" dirty="0" smtClean="0">
                <a:solidFill>
                  <a:schemeClr val="tx1"/>
                </a:solidFill>
              </a:rPr>
              <a:t>All Issues</a:t>
            </a:r>
            <a:r>
              <a:rPr lang="zh-CN" altLang="en-US" sz="1600" dirty="0" smtClean="0">
                <a:solidFill>
                  <a:schemeClr val="tx1"/>
                </a:solidFill>
              </a:rPr>
              <a:t>：所有卷期；</a:t>
            </a:r>
            <a:r>
              <a:rPr lang="en-US" altLang="zh-CN" sz="1600" dirty="0" smtClean="0">
                <a:solidFill>
                  <a:schemeClr val="tx1"/>
                </a:solidFill>
              </a:rPr>
              <a:t>Feature Issues</a:t>
            </a:r>
            <a:r>
              <a:rPr lang="zh-CN" altLang="en-US" sz="1600" dirty="0" smtClean="0">
                <a:solidFill>
                  <a:schemeClr val="tx1"/>
                </a:solidFill>
              </a:rPr>
              <a:t>：特辑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6256" y="2492896"/>
            <a:ext cx="1944216" cy="9361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5004048" y="2636912"/>
            <a:ext cx="1512168" cy="1008112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刊内关键词 或作者检索；卷期或页码检索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888951"/>
            <a:ext cx="8296275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36296" y="2781136"/>
            <a:ext cx="1872208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zh-CN" altLang="en-US" sz="1600" dirty="0" smtClean="0"/>
              <a:t>浏览特辑内容、本期主题、今日最高下载文章和视频讨论资源。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用户可登陆</a:t>
            </a:r>
            <a:r>
              <a:rPr lang="en-US" altLang="zh-CN" sz="1600" dirty="0" smtClean="0"/>
              <a:t>OSA</a:t>
            </a:r>
            <a:r>
              <a:rPr lang="zh-CN" altLang="en-US" sz="1600" dirty="0" smtClean="0"/>
              <a:t>个人账号，更改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添加关注主题。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" y="620688"/>
            <a:ext cx="9144000" cy="4104456"/>
            <a:chOff x="1" y="620688"/>
            <a:chExt cx="9144000" cy="410445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711556"/>
              <a:ext cx="9144000" cy="401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620688"/>
              <a:ext cx="1872208" cy="216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矩形标注 12"/>
          <p:cNvSpPr/>
          <p:nvPr/>
        </p:nvSpPr>
        <p:spPr>
          <a:xfrm>
            <a:off x="4283968" y="908720"/>
            <a:ext cx="2088232" cy="1224136"/>
          </a:xfrm>
          <a:prstGeom prst="wedgeRectCallout">
            <a:avLst>
              <a:gd name="adj1" fmla="val 24678"/>
              <a:gd name="adj2" fmla="val 4355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选择文章，下载引文；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支持</a:t>
            </a:r>
            <a:r>
              <a:rPr lang="en-US" altLang="zh-CN" sz="1600" dirty="0" smtClean="0">
                <a:solidFill>
                  <a:schemeClr val="tx1"/>
                </a:solidFill>
              </a:rPr>
              <a:t>RSS</a:t>
            </a:r>
            <a:r>
              <a:rPr lang="zh-CN" altLang="en-US" sz="1600" dirty="0" smtClean="0">
                <a:solidFill>
                  <a:schemeClr val="tx1"/>
                </a:solidFill>
              </a:rPr>
              <a:t>订阅服务和</a:t>
            </a:r>
            <a:r>
              <a:rPr lang="en-US" altLang="zh-CN" sz="1600" dirty="0" smtClean="0">
                <a:solidFill>
                  <a:schemeClr val="tx1"/>
                </a:solidFill>
              </a:rPr>
              <a:t>Content Alert </a:t>
            </a:r>
            <a:r>
              <a:rPr lang="zh-CN" altLang="en-US" sz="1600" dirty="0" smtClean="0">
                <a:solidFill>
                  <a:schemeClr val="tx1"/>
                </a:solidFill>
              </a:rPr>
              <a:t>内容更新提醒服务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7776864" cy="529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矩形标注 16"/>
          <p:cNvSpPr/>
          <p:nvPr/>
        </p:nvSpPr>
        <p:spPr>
          <a:xfrm>
            <a:off x="2915816" y="4581128"/>
            <a:ext cx="1296144" cy="1728192"/>
          </a:xfrm>
          <a:prstGeom prst="wedgeRectCallout">
            <a:avLst>
              <a:gd name="adj1" fmla="val -62667"/>
              <a:gd name="adj2" fmla="val -2111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选择浏览：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文摘、全文、图表、公式、参考文献、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被引记录、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浏览记录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5796136" y="4077072"/>
            <a:ext cx="1296144" cy="2664296"/>
          </a:xfrm>
          <a:prstGeom prst="wedgeRectCallout">
            <a:avLst>
              <a:gd name="adj1" fmla="val 61631"/>
              <a:gd name="adj2" fmla="val -2279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通过电子邮件或其他方式分享文章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便捷复制本文引用信息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定制引文追踪服务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相关内容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主题文章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057" y="4149080"/>
            <a:ext cx="1803447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5796136" y="0"/>
            <a:ext cx="144016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期刊浏览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796136" y="0"/>
            <a:ext cx="18002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会议录浏览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6801" cy="41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标注 7"/>
          <p:cNvSpPr/>
          <p:nvPr/>
        </p:nvSpPr>
        <p:spPr>
          <a:xfrm>
            <a:off x="4644008" y="908720"/>
            <a:ext cx="4464496" cy="792088"/>
          </a:xfrm>
          <a:prstGeom prst="wedgeRectCallout">
            <a:avLst>
              <a:gd name="adj1" fmla="val -21258"/>
              <a:gd name="adj2" fmla="val 7721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按年份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会议浏览，</a:t>
            </a:r>
            <a:r>
              <a:rPr lang="en-US" altLang="zh-CN" dirty="0" smtClean="0">
                <a:solidFill>
                  <a:schemeClr val="tx1"/>
                </a:solidFill>
              </a:rPr>
              <a:t>Featured</a:t>
            </a:r>
            <a:r>
              <a:rPr lang="zh-CN" altLang="en-US" dirty="0" smtClean="0">
                <a:solidFill>
                  <a:schemeClr val="tx1"/>
                </a:solidFill>
              </a:rPr>
              <a:t>：三大主题会议录 ；</a:t>
            </a:r>
            <a:r>
              <a:rPr lang="en-US" altLang="zh-CN" dirty="0" smtClean="0">
                <a:solidFill>
                  <a:schemeClr val="tx1"/>
                </a:solidFill>
              </a:rPr>
              <a:t>Newly Published</a:t>
            </a:r>
            <a:r>
              <a:rPr lang="zh-CN" altLang="en-US" dirty="0" smtClean="0">
                <a:solidFill>
                  <a:schemeClr val="tx1"/>
                </a:solidFill>
              </a:rPr>
              <a:t>：最新出版会议录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b="29851"/>
          <a:stretch>
            <a:fillRect/>
          </a:stretch>
        </p:blipFill>
        <p:spPr bwMode="auto">
          <a:xfrm>
            <a:off x="0" y="692696"/>
            <a:ext cx="9144000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 b="17889"/>
          <a:stretch>
            <a:fillRect/>
          </a:stretch>
        </p:blipFill>
        <p:spPr bwMode="auto">
          <a:xfrm>
            <a:off x="0" y="3645024"/>
            <a:ext cx="9144000" cy="3179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1340768"/>
            <a:ext cx="3419872" cy="1143000"/>
          </a:xfrm>
        </p:spPr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3928" y="2636912"/>
            <a:ext cx="4896544" cy="22608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dirty="0" smtClean="0">
                <a:ea typeface="宋体" charset="-122"/>
              </a:rPr>
              <a:t>美国光学学会</a:t>
            </a:r>
            <a:endParaRPr lang="en-US" altLang="zh-CN" dirty="0" smtClean="0">
              <a:ea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sz="3200" dirty="0" smtClean="0">
                <a:ea typeface="宋体" charset="-122"/>
              </a:rPr>
              <a:t>出版物介绍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sz="3200" dirty="0" smtClean="0"/>
              <a:t>在线数据库的使用</a:t>
            </a:r>
          </a:p>
        </p:txBody>
      </p:sp>
      <p:pic>
        <p:nvPicPr>
          <p:cNvPr id="33798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539552" y="1988840"/>
            <a:ext cx="2520280" cy="3977722"/>
            <a:chOff x="539552" y="1755534"/>
            <a:chExt cx="2520280" cy="3977722"/>
          </a:xfrm>
        </p:grpSpPr>
        <p:pic>
          <p:nvPicPr>
            <p:cNvPr id="33794" name="Picture 2" descr="c:\users\igroup\appdata\roaming\360se6\User Data\temp\22-Andrews_width=3839&amp;height=2550&amp;ext=.jp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55534"/>
              <a:ext cx="2520280" cy="16734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808" name="Picture 16" descr="c:\users\igroup\appdata\roaming\360se6\User Data\temp\2014-galleryContest-n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3841773"/>
              <a:ext cx="2520000" cy="18914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796136" y="0"/>
            <a:ext cx="18002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会议录浏览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108000" cy="46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804248" y="2492896"/>
            <a:ext cx="2088232" cy="13681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4932040" y="2636912"/>
            <a:ext cx="1624180" cy="936104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会议录内关键词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作者检索；页码和 年份检索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4968224" y="4437112"/>
            <a:ext cx="1620000" cy="1080120"/>
          </a:xfrm>
          <a:prstGeom prst="wedgeRectCallout">
            <a:avLst>
              <a:gd name="adj1" fmla="val 61034"/>
              <a:gd name="adj2" fmla="val -2166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按年份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主题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浏览会议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会议内容介绍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048" y="4437112"/>
            <a:ext cx="2140720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矩形标注 12"/>
          <p:cNvSpPr/>
          <p:nvPr/>
        </p:nvSpPr>
        <p:spPr>
          <a:xfrm>
            <a:off x="2843808" y="4437112"/>
            <a:ext cx="1440160" cy="720080"/>
          </a:xfrm>
          <a:prstGeom prst="wedgeRectCallout">
            <a:avLst>
              <a:gd name="adj1" fmla="val -62387"/>
              <a:gd name="adj2" fmla="val -21074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相关协作会议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电子书下载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9108000" cy="408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标注 9"/>
          <p:cNvSpPr/>
          <p:nvPr/>
        </p:nvSpPr>
        <p:spPr>
          <a:xfrm>
            <a:off x="2339752" y="2204864"/>
            <a:ext cx="1624180" cy="864096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其他资源：点击</a:t>
            </a:r>
            <a:r>
              <a:rPr lang="en-US" altLang="zh-CN" sz="1600" i="1" dirty="0" smtClean="0">
                <a:solidFill>
                  <a:schemeClr val="tx1"/>
                </a:solidFill>
              </a:rPr>
              <a:t>Laser</a:t>
            </a:r>
            <a:r>
              <a:rPr lang="en-US" altLang="zh-CN" sz="1600" dirty="0" smtClean="0">
                <a:solidFill>
                  <a:schemeClr val="tx1"/>
                </a:solidFill>
              </a:rPr>
              <a:t> eBooks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6605"/>
          <a:stretch>
            <a:fillRect/>
          </a:stretch>
        </p:blipFill>
        <p:spPr bwMode="auto">
          <a:xfrm>
            <a:off x="1402507" y="2348880"/>
            <a:ext cx="7741493" cy="450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矩形标注 10"/>
          <p:cNvSpPr/>
          <p:nvPr/>
        </p:nvSpPr>
        <p:spPr>
          <a:xfrm>
            <a:off x="323528" y="5517232"/>
            <a:ext cx="936104" cy="1152128"/>
          </a:xfrm>
          <a:prstGeom prst="wedgeRectCallout">
            <a:avLst>
              <a:gd name="adj1" fmla="val 59845"/>
              <a:gd name="adj2" fmla="val 1953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点击下载</a:t>
            </a:r>
            <a:r>
              <a:rPr lang="en-US" altLang="zh-CN" sz="1600" dirty="0" smtClean="0">
                <a:solidFill>
                  <a:schemeClr val="tx1"/>
                </a:solidFill>
              </a:rPr>
              <a:t>PDF</a:t>
            </a:r>
            <a:r>
              <a:rPr lang="zh-CN" altLang="en-US" sz="1600" dirty="0" smtClean="0">
                <a:solidFill>
                  <a:schemeClr val="tx1"/>
                </a:solidFill>
              </a:rPr>
              <a:t>格式电子书全文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光学影像图库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452"/>
            <a:ext cx="9108000" cy="41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标注 14"/>
          <p:cNvSpPr/>
          <p:nvPr/>
        </p:nvSpPr>
        <p:spPr>
          <a:xfrm>
            <a:off x="4572000" y="2636912"/>
            <a:ext cx="1696188" cy="864096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其他资源：点击</a:t>
            </a:r>
            <a:r>
              <a:rPr lang="en-US" altLang="zh-CN" sz="1600" dirty="0" smtClean="0">
                <a:solidFill>
                  <a:schemeClr val="tx1"/>
                </a:solidFill>
              </a:rPr>
              <a:t>Optics ImageBank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5858"/>
          <a:stretch>
            <a:fillRect/>
          </a:stretch>
        </p:blipFill>
        <p:spPr bwMode="auto">
          <a:xfrm>
            <a:off x="755576" y="2060848"/>
            <a:ext cx="8352928" cy="4754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5262" y="2241152"/>
            <a:ext cx="2021234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标注 15"/>
          <p:cNvSpPr/>
          <p:nvPr/>
        </p:nvSpPr>
        <p:spPr>
          <a:xfrm>
            <a:off x="5724240" y="2348880"/>
            <a:ext cx="1008000" cy="1116000"/>
          </a:xfrm>
          <a:prstGeom prst="wedgeRectCallout">
            <a:avLst>
              <a:gd name="adj1" fmla="val 68123"/>
              <a:gd name="adj2" fmla="val -2082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选择具体出版物浏览图像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2987824" y="3501008"/>
            <a:ext cx="1728192" cy="1872208"/>
          </a:xfrm>
          <a:prstGeom prst="wedgeRectCallout">
            <a:avLst>
              <a:gd name="adj1" fmla="val -67693"/>
              <a:gd name="adj2" fmla="val -22509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选择检索范围：文章标题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作者名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选择具体出版物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卷期和页码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时间段检索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2400" dirty="0" smtClean="0"/>
              <a:t>光学影像图库</a:t>
            </a:r>
            <a:endParaRPr lang="zh-CN" altLang="en-US" sz="2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5" y="745976"/>
            <a:ext cx="69627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标注 3"/>
          <p:cNvSpPr/>
          <p:nvPr/>
        </p:nvSpPr>
        <p:spPr>
          <a:xfrm>
            <a:off x="2483768" y="2492896"/>
            <a:ext cx="1512168" cy="1944216"/>
          </a:xfrm>
          <a:prstGeom prst="wedgeRectCallout">
            <a:avLst>
              <a:gd name="adj1" fmla="val -67693"/>
              <a:gd name="adj2" fmla="val -22509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</a:t>
            </a:r>
            <a:r>
              <a:rPr lang="en-US" altLang="zh-CN" sz="1600" dirty="0" smtClean="0">
                <a:solidFill>
                  <a:schemeClr val="tx1"/>
                </a:solidFill>
              </a:rPr>
              <a:t>OSA</a:t>
            </a:r>
            <a:r>
              <a:rPr lang="zh-CN" altLang="en-US" sz="1600" dirty="0" smtClean="0">
                <a:solidFill>
                  <a:schemeClr val="tx1"/>
                </a:solidFill>
              </a:rPr>
              <a:t>目标技术分类（主题领域）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solidFill>
                  <a:schemeClr val="tx1"/>
                </a:solidFill>
              </a:rPr>
              <a:t>OCIS CODES</a:t>
            </a:r>
            <a:r>
              <a:rPr lang="zh-CN" altLang="en-US" sz="1600" dirty="0" smtClean="0">
                <a:solidFill>
                  <a:schemeClr val="tx1"/>
                </a:solidFill>
              </a:rPr>
              <a:t>：光学分类与标引体系表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0" y="2082860"/>
            <a:ext cx="6948264" cy="4730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矩形标注 7"/>
          <p:cNvSpPr/>
          <p:nvPr/>
        </p:nvSpPr>
        <p:spPr>
          <a:xfrm>
            <a:off x="539552" y="5301208"/>
            <a:ext cx="1296032" cy="1152128"/>
          </a:xfrm>
          <a:prstGeom prst="wedgeRectCallout">
            <a:avLst>
              <a:gd name="adj1" fmla="val 64535"/>
              <a:gd name="adj2" fmla="val -2238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选择具体光学标引分类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2400" dirty="0" smtClean="0"/>
              <a:t>光学影像图库</a:t>
            </a:r>
            <a:endParaRPr lang="zh-CN" altLang="en-US" sz="24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8646"/>
            <a:ext cx="9108000" cy="51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704" y="1819275"/>
            <a:ext cx="52578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矩形标注 10"/>
          <p:cNvSpPr/>
          <p:nvPr/>
        </p:nvSpPr>
        <p:spPr>
          <a:xfrm>
            <a:off x="1187624" y="2276872"/>
            <a:ext cx="2232136" cy="3168352"/>
          </a:xfrm>
          <a:prstGeom prst="wedgeRectCallout">
            <a:avLst>
              <a:gd name="adj1" fmla="val 64535"/>
              <a:gd name="adj2" fmla="val -2238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点击图像：查看原始像素文件，另存为</a:t>
            </a:r>
            <a:r>
              <a:rPr lang="en-US" altLang="zh-CN" sz="1600" dirty="0" smtClean="0">
                <a:solidFill>
                  <a:schemeClr val="tx1"/>
                </a:solidFill>
              </a:rPr>
              <a:t>PPT</a:t>
            </a:r>
            <a:r>
              <a:rPr lang="zh-CN" altLang="en-US" sz="1600" dirty="0" smtClean="0">
                <a:solidFill>
                  <a:schemeClr val="tx1"/>
                </a:solidFill>
              </a:rPr>
              <a:t>或</a:t>
            </a:r>
            <a:r>
              <a:rPr lang="en-US" altLang="zh-CN" sz="1600" dirty="0" smtClean="0">
                <a:solidFill>
                  <a:schemeClr val="tx1"/>
                </a:solidFill>
              </a:rPr>
              <a:t>PDF</a:t>
            </a:r>
            <a:r>
              <a:rPr lang="zh-CN" altLang="en-US" sz="1600" dirty="0" smtClean="0">
                <a:solidFill>
                  <a:schemeClr val="tx1"/>
                </a:solidFill>
              </a:rPr>
              <a:t>格式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Caption</a:t>
            </a:r>
            <a:r>
              <a:rPr lang="zh-CN" altLang="en-US" sz="1600" dirty="0" smtClean="0">
                <a:solidFill>
                  <a:schemeClr val="tx1"/>
                </a:solidFill>
              </a:rPr>
              <a:t>：图像说明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Citation</a:t>
            </a:r>
            <a:r>
              <a:rPr lang="zh-CN" altLang="en-US" sz="1600" dirty="0" smtClean="0">
                <a:solidFill>
                  <a:schemeClr val="tx1"/>
                </a:solidFill>
              </a:rPr>
              <a:t>：引用记录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Link</a:t>
            </a:r>
            <a:r>
              <a:rPr lang="zh-CN" altLang="en-US" sz="1600" dirty="0" smtClean="0">
                <a:solidFill>
                  <a:schemeClr val="tx1"/>
                </a:solidFill>
              </a:rPr>
              <a:t>：快速链接至图像所属文章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查看该文章内所有图像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查看与当前图像相关的其他图像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快速检索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764704"/>
            <a:ext cx="9108536" cy="4087133"/>
            <a:chOff x="0" y="764704"/>
            <a:chExt cx="9108536" cy="4087133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08000" cy="408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10"/>
            <p:cNvGrpSpPr/>
            <p:nvPr/>
          </p:nvGrpSpPr>
          <p:grpSpPr>
            <a:xfrm>
              <a:off x="3851920" y="1124744"/>
              <a:ext cx="5256616" cy="720080"/>
              <a:chOff x="3851920" y="1124744"/>
              <a:chExt cx="5256616" cy="720080"/>
            </a:xfrm>
          </p:grpSpPr>
          <p:pic>
            <p:nvPicPr>
              <p:cNvPr id="6042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76536" y="1124744"/>
                <a:ext cx="3132000" cy="40280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0" name="矩形标注 9"/>
              <p:cNvSpPr/>
              <p:nvPr/>
            </p:nvSpPr>
            <p:spPr>
              <a:xfrm>
                <a:off x="3851920" y="1196752"/>
                <a:ext cx="1728080" cy="648072"/>
              </a:xfrm>
              <a:prstGeom prst="wedgeRectCallout">
                <a:avLst>
                  <a:gd name="adj1" fmla="val 64535"/>
                  <a:gd name="adj2" fmla="val -22380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tx1"/>
                    </a:solidFill>
                  </a:rPr>
                  <a:t>主页检索关键词</a:t>
                </a:r>
                <a:endParaRPr lang="en-US" altLang="zh-CN" sz="1600" dirty="0" smtClean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" y="2132857"/>
            <a:ext cx="9108000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2339752" y="3104976"/>
            <a:ext cx="6624000" cy="1852847"/>
            <a:chOff x="2339752" y="3104976"/>
            <a:chExt cx="6624000" cy="1852847"/>
          </a:xfrm>
        </p:grpSpPr>
        <p:pic>
          <p:nvPicPr>
            <p:cNvPr id="6042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9752" y="4077072"/>
              <a:ext cx="6624000" cy="88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716016" y="3104976"/>
              <a:ext cx="360040" cy="900088"/>
              <a:chOff x="4716016" y="3104976"/>
              <a:chExt cx="360040" cy="90008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788024" y="3104976"/>
                <a:ext cx="222938" cy="18000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下箭头 15"/>
              <p:cNvSpPr/>
              <p:nvPr/>
            </p:nvSpPr>
            <p:spPr>
              <a:xfrm flipH="1">
                <a:off x="4716016" y="3429000"/>
                <a:ext cx="360040" cy="576064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068960"/>
            <a:ext cx="864000" cy="82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标注 18"/>
          <p:cNvSpPr/>
          <p:nvPr/>
        </p:nvSpPr>
        <p:spPr>
          <a:xfrm>
            <a:off x="6156176" y="3068960"/>
            <a:ext cx="1584176" cy="1728192"/>
          </a:xfrm>
          <a:prstGeom prst="wedgeRectCallout">
            <a:avLst>
              <a:gd name="adj1" fmla="val -65714"/>
              <a:gd name="adj2" fmla="val -2310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按文章出版时间</a:t>
            </a:r>
            <a:r>
              <a:rPr lang="en-US" altLang="zh-CN" sz="1600" dirty="0" smtClean="0">
                <a:solidFill>
                  <a:schemeClr val="tx1"/>
                </a:solidFill>
              </a:rPr>
              <a:t>/A-Z</a:t>
            </a:r>
            <a:r>
              <a:rPr lang="zh-CN" altLang="en-US" sz="1600" dirty="0" smtClean="0">
                <a:solidFill>
                  <a:schemeClr val="tx1"/>
                </a:solidFill>
              </a:rPr>
              <a:t>顺序排列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solidFill>
                  <a:schemeClr val="tx1"/>
                </a:solidFill>
              </a:rPr>
              <a:t>View</a:t>
            </a:r>
            <a:r>
              <a:rPr lang="zh-CN" altLang="en-US" sz="1600" dirty="0" smtClean="0">
                <a:solidFill>
                  <a:schemeClr val="tx1"/>
                </a:solidFill>
              </a:rPr>
              <a:t>：选择是否显示关键词检索提示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2411760" y="5085184"/>
            <a:ext cx="1296144" cy="1440160"/>
          </a:xfrm>
          <a:prstGeom prst="wedgeRectCallout">
            <a:avLst>
              <a:gd name="adj1" fmla="val -65714"/>
              <a:gd name="adj2" fmla="val -2310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按出版物、时间、作者、主题条件过滤检索结果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高级</a:t>
            </a: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检索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标注 9"/>
          <p:cNvSpPr/>
          <p:nvPr/>
        </p:nvSpPr>
        <p:spPr>
          <a:xfrm>
            <a:off x="3995936" y="1196752"/>
            <a:ext cx="1584064" cy="648072"/>
          </a:xfrm>
          <a:prstGeom prst="wedgeRectCallout">
            <a:avLst>
              <a:gd name="adj1" fmla="val 64535"/>
              <a:gd name="adj2" fmla="val -2238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</a:t>
            </a:r>
            <a:r>
              <a:rPr lang="en-US" altLang="zh-CN" sz="1600" dirty="0" smtClean="0">
                <a:solidFill>
                  <a:schemeClr val="tx1"/>
                </a:solidFill>
              </a:rPr>
              <a:t>Option</a:t>
            </a:r>
            <a:r>
              <a:rPr lang="zh-CN" altLang="en-US" sz="1600" dirty="0" smtClean="0">
                <a:solidFill>
                  <a:schemeClr val="tx1"/>
                </a:solidFill>
              </a:rPr>
              <a:t>显示高级检索页面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5496" y="764704"/>
            <a:ext cx="6480720" cy="5917775"/>
            <a:chOff x="755576" y="-243408"/>
            <a:chExt cx="6480720" cy="5917775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-243408"/>
              <a:ext cx="6480000" cy="519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6296" y="4869160"/>
              <a:ext cx="6480000" cy="80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矩形标注 21"/>
          <p:cNvSpPr/>
          <p:nvPr/>
        </p:nvSpPr>
        <p:spPr>
          <a:xfrm>
            <a:off x="6660232" y="1196752"/>
            <a:ext cx="2160240" cy="1008112"/>
          </a:xfrm>
          <a:prstGeom prst="wedgeRectCallout">
            <a:avLst>
              <a:gd name="adj1" fmla="val -57450"/>
              <a:gd name="adj2" fmla="val -2318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输入关键词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作者名，选择文章标题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全文进行检索</a:t>
            </a:r>
          </a:p>
        </p:txBody>
      </p:sp>
      <p:sp>
        <p:nvSpPr>
          <p:cNvPr id="23" name="矩形标注 22"/>
          <p:cNvSpPr/>
          <p:nvPr/>
        </p:nvSpPr>
        <p:spPr>
          <a:xfrm>
            <a:off x="6660232" y="3501008"/>
            <a:ext cx="2160240" cy="612000"/>
          </a:xfrm>
          <a:prstGeom prst="wedgeRectCallout">
            <a:avLst>
              <a:gd name="adj1" fmla="val -55298"/>
              <a:gd name="adj2" fmla="val -2318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选择出版物范围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6660232" y="5121256"/>
            <a:ext cx="2160240" cy="612000"/>
          </a:xfrm>
          <a:prstGeom prst="wedgeRectCallout">
            <a:avLst>
              <a:gd name="adj1" fmla="val -55298"/>
              <a:gd name="adj2" fmla="val -2318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选择时间范围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主题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检索技巧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41" y="899145"/>
            <a:ext cx="8220015" cy="4906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55776" y="1916832"/>
            <a:ext cx="6336704" cy="469915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   尽量简单，避免过多不同参数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通过括号和布尔运算法则分开检索字段</a:t>
            </a:r>
            <a:endParaRPr lang="en-US" altLang="zh-CN" dirty="0" smtClean="0"/>
          </a:p>
          <a:p>
            <a:r>
              <a:rPr lang="zh-CN" altLang="en-US" dirty="0" smtClean="0"/>
              <a:t>例如：</a:t>
            </a:r>
            <a:r>
              <a:rPr lang="en-US" altLang="zh-CN" dirty="0" smtClean="0"/>
              <a:t>   (diode OR solid-state) AND laser</a:t>
            </a:r>
          </a:p>
          <a:p>
            <a:r>
              <a:rPr lang="en-US" altLang="zh-CN" dirty="0" smtClean="0"/>
              <a:t>(photons AND downconversion) – pump</a:t>
            </a:r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使用通配符提高检索准确率</a:t>
            </a:r>
            <a:endParaRPr lang="en-US" altLang="zh-CN" dirty="0" smtClean="0"/>
          </a:p>
          <a:p>
            <a:r>
              <a:rPr lang="zh-CN" altLang="en-US" dirty="0" smtClean="0"/>
              <a:t>例如：</a:t>
            </a:r>
            <a:r>
              <a:rPr lang="en-US" altLang="zh-CN" dirty="0" smtClean="0"/>
              <a:t> </a:t>
            </a:r>
            <a:r>
              <a:rPr lang="zh-CN" altLang="en-US" dirty="0" smtClean="0"/>
              <a:t>输入</a:t>
            </a:r>
            <a:r>
              <a:rPr lang="en-US" altLang="zh-CN" dirty="0" smtClean="0"/>
              <a:t>elect*</a:t>
            </a:r>
            <a:r>
              <a:rPr lang="zh-CN" altLang="en-US" dirty="0" smtClean="0"/>
              <a:t>，检索文献含有</a:t>
            </a:r>
            <a:r>
              <a:rPr lang="en-US" altLang="zh-CN" dirty="0" smtClean="0"/>
              <a:t> “electron,” “electronic,” and “electricity”</a:t>
            </a:r>
            <a:r>
              <a:rPr lang="zh-CN" altLang="en-US" dirty="0" smtClean="0"/>
              <a:t>等关键词</a:t>
            </a:r>
            <a:endParaRPr lang="en-US" altLang="zh-CN" dirty="0" smtClean="0"/>
          </a:p>
          <a:p>
            <a:r>
              <a:rPr lang="zh-CN" altLang="en-US" dirty="0" smtClean="0"/>
              <a:t>输入</a:t>
            </a:r>
            <a:r>
              <a:rPr lang="en-US" altLang="zh-CN" dirty="0" err="1" smtClean="0"/>
              <a:t>gr?y</a:t>
            </a:r>
            <a:r>
              <a:rPr lang="zh-CN" altLang="en-US" dirty="0" smtClean="0"/>
              <a:t>，检索文献含有</a:t>
            </a:r>
            <a:r>
              <a:rPr lang="en-US" altLang="zh-CN" dirty="0" smtClean="0"/>
              <a:t> "grey" or "gray“</a:t>
            </a:r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zh-CN" altLang="en-US" dirty="0" smtClean="0"/>
              <a:t> 使用双引号 </a:t>
            </a:r>
            <a:r>
              <a:rPr lang="en-US" altLang="zh-CN" dirty="0" smtClean="0"/>
              <a:t>“ “ </a:t>
            </a:r>
            <a:r>
              <a:rPr lang="zh-CN" altLang="en-US" dirty="0" smtClean="0"/>
              <a:t>，检索包含具体短语</a:t>
            </a:r>
            <a:r>
              <a:rPr lang="en-US" altLang="zh-CN" dirty="0" smtClean="0"/>
              <a:t> </a:t>
            </a:r>
            <a:r>
              <a:rPr lang="zh-CN" altLang="en-US" dirty="0" smtClean="0"/>
              <a:t>的文献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通过作者栏检索目标作者文献</a:t>
            </a:r>
            <a:endParaRPr lang="en-US" altLang="zh-CN" dirty="0" smtClean="0"/>
          </a:p>
          <a:p>
            <a:r>
              <a:rPr lang="zh-CN" altLang="en-US" dirty="0" smtClean="0"/>
              <a:t>例如：输入</a:t>
            </a:r>
            <a:r>
              <a:rPr lang="en-US" altLang="zh-CN" dirty="0" smtClean="0"/>
              <a:t> Smith </a:t>
            </a:r>
            <a:r>
              <a:rPr lang="zh-CN" altLang="en-US" dirty="0" smtClean="0"/>
              <a:t>或</a:t>
            </a:r>
            <a:r>
              <a:rPr lang="en-US" altLang="zh-CN" dirty="0" smtClean="0"/>
              <a:t> J Smith</a:t>
            </a:r>
            <a:r>
              <a:rPr lang="zh-CN" altLang="en-US" dirty="0" smtClean="0"/>
              <a:t>，多个作者用逗号隔开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用户服务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6876256" y="3249008"/>
            <a:ext cx="72008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08001"/>
            <a:ext cx="8543925" cy="490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矩形标注 29"/>
          <p:cNvSpPr/>
          <p:nvPr/>
        </p:nvSpPr>
        <p:spPr>
          <a:xfrm>
            <a:off x="6516216" y="3645024"/>
            <a:ext cx="2016000" cy="2088232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产品信息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权利、许可</a:t>
            </a:r>
            <a:r>
              <a:rPr lang="en-US" altLang="zh-CN" dirty="0" smtClean="0">
                <a:solidFill>
                  <a:schemeClr val="tx1"/>
                </a:solidFill>
              </a:rPr>
              <a:t>&amp; </a:t>
            </a:r>
            <a:r>
              <a:rPr lang="zh-CN" altLang="en-US" dirty="0" smtClean="0">
                <a:solidFill>
                  <a:schemeClr val="tx1"/>
                </a:solidFill>
              </a:rPr>
              <a:t>协议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管理我的账号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其他资源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用户服务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7740352" y="764704"/>
            <a:ext cx="140364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标注 29"/>
          <p:cNvSpPr/>
          <p:nvPr/>
        </p:nvSpPr>
        <p:spPr>
          <a:xfrm>
            <a:off x="6444208" y="1196752"/>
            <a:ext cx="2304256" cy="648072"/>
          </a:xfrm>
          <a:prstGeom prst="wedgeRectCallout">
            <a:avLst>
              <a:gd name="adj1" fmla="val 17634"/>
              <a:gd name="adj2" fmla="val -6561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用户可注册</a:t>
            </a:r>
            <a:r>
              <a:rPr lang="en-US" altLang="zh-CN" dirty="0" smtClean="0">
                <a:solidFill>
                  <a:schemeClr val="tx1"/>
                </a:solidFill>
              </a:rPr>
              <a:t>OSA</a:t>
            </a:r>
            <a:r>
              <a:rPr lang="zh-CN" altLang="en-US" dirty="0" smtClean="0">
                <a:solidFill>
                  <a:schemeClr val="tx1"/>
                </a:solidFill>
              </a:rPr>
              <a:t>账号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5630"/>
            <a:ext cx="9108504" cy="5519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矩形标注 11"/>
          <p:cNvSpPr/>
          <p:nvPr/>
        </p:nvSpPr>
        <p:spPr>
          <a:xfrm>
            <a:off x="7020272" y="4473304"/>
            <a:ext cx="1872208" cy="1692000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填写姓名、单位、地址、职务、电子邮箱、密码等信息，点击</a:t>
            </a:r>
            <a:r>
              <a:rPr lang="en-US" altLang="zh-CN" dirty="0" smtClean="0">
                <a:solidFill>
                  <a:schemeClr val="tx1"/>
                </a:solidFill>
              </a:rPr>
              <a:t>Submit</a:t>
            </a:r>
            <a:r>
              <a:rPr lang="zh-CN" altLang="en-US" dirty="0" smtClean="0">
                <a:solidFill>
                  <a:schemeClr val="tx1"/>
                </a:solidFill>
              </a:rPr>
              <a:t>创建账号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496" y="692696"/>
            <a:ext cx="9108504" cy="6021287"/>
            <a:chOff x="35496" y="836712"/>
            <a:chExt cx="9108504" cy="606498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0" y="836712"/>
              <a:ext cx="9108000" cy="3997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96" y="3789040"/>
              <a:ext cx="9108000" cy="311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矩形标注 19"/>
          <p:cNvSpPr/>
          <p:nvPr/>
        </p:nvSpPr>
        <p:spPr>
          <a:xfrm>
            <a:off x="2699792" y="2564904"/>
            <a:ext cx="1800200" cy="1728192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管理我的订阅、我的收藏以及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更新账户信息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ea typeface="宋体" charset="-122"/>
              </a:rPr>
              <a:t>美国光学学会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411675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美国光学学会（</a:t>
            </a:r>
            <a:r>
              <a:rPr lang="en-US" altLang="zh-CN" sz="2000" dirty="0" smtClean="0">
                <a:ea typeface="宋体" charset="-122"/>
              </a:rPr>
              <a:t>the Optical Society of America</a:t>
            </a:r>
            <a:r>
              <a:rPr lang="zh-CN" altLang="en-US" sz="2000" dirty="0" smtClean="0">
                <a:ea typeface="宋体" charset="-122"/>
              </a:rPr>
              <a:t>）</a:t>
            </a:r>
          </a:p>
          <a:p>
            <a:pPr algn="just">
              <a:lnSpc>
                <a:spcPts val="2100"/>
              </a:lnSpc>
              <a:buNone/>
            </a:pPr>
            <a:r>
              <a:rPr lang="zh-CN" altLang="en-US" sz="2000" dirty="0" smtClean="0">
                <a:ea typeface="宋体" charset="-122"/>
              </a:rPr>
              <a:t>      成立于</a:t>
            </a:r>
            <a:r>
              <a:rPr lang="en-US" altLang="zh-CN" sz="2000" dirty="0" smtClean="0">
                <a:ea typeface="宋体" charset="-122"/>
              </a:rPr>
              <a:t>1916</a:t>
            </a:r>
            <a:r>
              <a:rPr lang="zh-CN" altLang="en-US" sz="2000" dirty="0" smtClean="0">
                <a:ea typeface="宋体" charset="-122"/>
              </a:rPr>
              <a:t>年，是一个科学、技术、教育性的</a:t>
            </a:r>
            <a:r>
              <a:rPr lang="zh-CN" altLang="en-US" sz="2000" dirty="0" smtClean="0">
                <a:latin typeface="宋体" charset="-122"/>
                <a:ea typeface="宋体" charset="-122"/>
              </a:rPr>
              <a:t>机构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</a:t>
            </a:r>
            <a:r>
              <a:rPr lang="zh-CN" altLang="en-US" sz="2000" dirty="0" smtClean="0">
                <a:latin typeface="宋体" charset="-122"/>
                <a:ea typeface="宋体" charset="-122"/>
              </a:rPr>
              <a:t>是</a:t>
            </a:r>
            <a:r>
              <a:rPr lang="zh-CN" altLang="en-US" sz="2000" dirty="0" smtClean="0">
                <a:ea typeface="宋体" charset="-122"/>
              </a:rPr>
              <a:t>世界上最早出版物理学期刊的出版社之一</a:t>
            </a:r>
          </a:p>
          <a:p>
            <a:pPr algn="just">
              <a:lnSpc>
                <a:spcPts val="2100"/>
              </a:lnSpc>
            </a:pPr>
            <a:endParaRPr lang="zh-CN" altLang="en-US" sz="1800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目的：为了增强和传播光学的理论和应用知识，维护光学研究人员、制图师以及各种各样光学仪器的使用者的共同利益，并且促进他们之间的合作</a:t>
            </a:r>
          </a:p>
          <a:p>
            <a:pPr algn="just">
              <a:lnSpc>
                <a:spcPts val="2100"/>
              </a:lnSpc>
            </a:pPr>
            <a:endParaRPr lang="zh-CN" altLang="en-US" sz="1800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目前已有</a:t>
            </a:r>
            <a:r>
              <a:rPr lang="en-US" altLang="zh-CN" sz="2000" dirty="0" smtClean="0">
                <a:ea typeface="宋体" charset="-122"/>
              </a:rPr>
              <a:t>21,000</a:t>
            </a:r>
            <a:r>
              <a:rPr lang="zh-CN" altLang="en-US" sz="2000" dirty="0" smtClean="0">
                <a:ea typeface="宋体" charset="-122"/>
              </a:rPr>
              <a:t>名会员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遍及</a:t>
            </a:r>
            <a:r>
              <a:rPr lang="en-US" altLang="zh-CN" sz="2000" dirty="0" smtClean="0">
                <a:ea typeface="宋体" charset="-122"/>
              </a:rPr>
              <a:t>177</a:t>
            </a:r>
            <a:r>
              <a:rPr lang="zh-CN" altLang="en-US" sz="2000" dirty="0" smtClean="0">
                <a:ea typeface="宋体" charset="-122"/>
              </a:rPr>
              <a:t>个国家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包括光学和光子学领域的科学家、工程师、教育家、技术人员及企业领导者</a:t>
            </a:r>
            <a:r>
              <a:rPr lang="zh-CN" altLang="en-US" sz="2000" b="1" dirty="0" smtClean="0">
                <a:ea typeface="宋体" charset="-122"/>
              </a:rPr>
              <a:t> </a:t>
            </a:r>
          </a:p>
          <a:p>
            <a:pPr algn="just">
              <a:lnSpc>
                <a:spcPts val="2100"/>
              </a:lnSpc>
            </a:pPr>
            <a:endParaRPr lang="zh-CN" altLang="en-US" sz="2000" b="1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除了</a:t>
            </a:r>
            <a:r>
              <a:rPr lang="zh-CN" altLang="en-US" sz="2000" b="1" dirty="0" smtClean="0">
                <a:ea typeface="宋体" charset="-122"/>
              </a:rPr>
              <a:t>光学和光子学</a:t>
            </a:r>
            <a:r>
              <a:rPr lang="zh-CN" altLang="en-US" sz="2000" dirty="0" smtClean="0">
                <a:ea typeface="宋体" charset="-122"/>
              </a:rPr>
              <a:t>领域</a:t>
            </a:r>
            <a:r>
              <a:rPr lang="en-US" altLang="zh-CN" sz="2000" dirty="0" smtClean="0"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还为</a:t>
            </a:r>
            <a:r>
              <a:rPr lang="zh-CN" altLang="en-US" sz="2000" b="1" dirty="0" smtClean="0">
                <a:ea typeface="宋体" charset="-122"/>
              </a:rPr>
              <a:t>物理学、生物学、医学、电气工程、通讯、天文学、气象学、材料科学、机械工程和计算</a:t>
            </a:r>
            <a:r>
              <a:rPr lang="zh-CN" altLang="en-US" sz="2000" dirty="0" smtClean="0">
                <a:ea typeface="宋体" charset="-122"/>
              </a:rPr>
              <a:t>等诸多领域的专家学者提供高水准的信息服务</a:t>
            </a:r>
            <a:endParaRPr lang="zh-CN" altLang="en-US" sz="2000" dirty="0">
              <a:ea typeface="宋体" charset="-122"/>
            </a:endParaRPr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 r="60007"/>
          <a:stretch>
            <a:fillRect/>
          </a:stretch>
        </p:blipFill>
        <p:spPr bwMode="auto">
          <a:xfrm>
            <a:off x="1115616" y="908720"/>
            <a:ext cx="1727912" cy="804914"/>
          </a:xfrm>
          <a:prstGeom prst="rect">
            <a:avLst/>
          </a:prstGeom>
          <a:noFill/>
        </p:spPr>
      </p:pic>
      <p:pic>
        <p:nvPicPr>
          <p:cNvPr id="32770" name="Picture 2" descr="c:\users\igroup\appdata\roaming\360se6\User Data\temp\gallery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2383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图书馆服务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6228184" y="3068960"/>
            <a:ext cx="720080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5"/>
          <p:cNvGrpSpPr/>
          <p:nvPr/>
        </p:nvGrpSpPr>
        <p:grpSpPr>
          <a:xfrm>
            <a:off x="35496" y="764704"/>
            <a:ext cx="8424936" cy="5976664"/>
            <a:chOff x="-1116632" y="1412776"/>
            <a:chExt cx="8136904" cy="5685800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1709" t="30971" r="1709"/>
            <a:stretch>
              <a:fillRect/>
            </a:stretch>
          </p:blipFill>
          <p:spPr bwMode="auto">
            <a:xfrm>
              <a:off x="-1116632" y="1412776"/>
              <a:ext cx="8136904" cy="294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500" r="3323"/>
            <a:stretch>
              <a:fillRect/>
            </a:stretch>
          </p:blipFill>
          <p:spPr bwMode="auto">
            <a:xfrm>
              <a:off x="-1116632" y="3717032"/>
              <a:ext cx="8136904" cy="338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矩形标注 26"/>
          <p:cNvSpPr/>
          <p:nvPr/>
        </p:nvSpPr>
        <p:spPr>
          <a:xfrm>
            <a:off x="6372200" y="2348880"/>
            <a:ext cx="1872208" cy="2232248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手稿准备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编审政策</a:t>
            </a:r>
            <a:r>
              <a:rPr lang="en-US" altLang="zh-CN" dirty="0" smtClean="0">
                <a:solidFill>
                  <a:schemeClr val="tx1"/>
                </a:solidFill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</a:rPr>
              <a:t>过程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出版费用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同行评审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其他资源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1981200"/>
            <a:ext cx="82809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400" b="1" dirty="0"/>
              <a:t>——</a:t>
            </a:r>
            <a:r>
              <a:rPr lang="zh-CN" altLang="en-US" sz="2400" b="1" dirty="0"/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400" b="1" dirty="0"/>
          </a:p>
          <a:p>
            <a:pPr algn="l">
              <a:spcBef>
                <a:spcPct val="20000"/>
              </a:spcBef>
            </a:pPr>
            <a:r>
              <a:rPr lang="en-US" altLang="zh-CN" sz="2400" b="1" dirty="0"/>
              <a:t>——</a:t>
            </a:r>
            <a:r>
              <a:rPr lang="zh-CN" altLang="en-US" sz="2400" b="1" dirty="0"/>
              <a:t>请不要使用下载软件进行下载，请不要进行系统性下载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ctr">
              <a:spcBef>
                <a:spcPct val="20000"/>
              </a:spcBef>
            </a:pPr>
            <a:endParaRPr lang="en-US" altLang="zh-CN" sz="2400" b="1" dirty="0" smtClean="0"/>
          </a:p>
          <a:p>
            <a:pPr>
              <a:spcBef>
                <a:spcPct val="20000"/>
              </a:spcBef>
            </a:pPr>
            <a:r>
              <a:rPr lang="en-US" altLang="zh-CN" sz="2400" b="1" dirty="0" smtClean="0"/>
              <a:t>——</a:t>
            </a:r>
            <a:r>
              <a:rPr lang="zh-CN" altLang="en-US" sz="2400" b="1" dirty="0" smtClean="0"/>
              <a:t>谢谢！</a:t>
            </a:r>
            <a:endParaRPr lang="zh-CN" altLang="en-US" sz="2400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3168352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zh-CN" altLang="zh-CN" dirty="0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43248"/>
            <a:ext cx="9144000" cy="2743200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1268760"/>
            <a:ext cx="6186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Arial" charset="0"/>
              </a:rPr>
              <a:t>您有任何疑问，请随时就近联系</a:t>
            </a:r>
            <a:r>
              <a:rPr lang="en-US" altLang="zh-CN" sz="2000" b="1" dirty="0">
                <a:cs typeface="Arial" charset="0"/>
              </a:rPr>
              <a:t>iGroup</a:t>
            </a:r>
            <a:r>
              <a:rPr lang="zh-CN" altLang="en-US" sz="2000" b="1" dirty="0">
                <a:cs typeface="Arial" charset="0"/>
              </a:rPr>
              <a:t>公司各机构：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536" y="1772816"/>
            <a:ext cx="4419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iGroup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dirty="0" smtClean="0">
                <a:solidFill>
                  <a:srgbClr val="003366"/>
                </a:solidFill>
                <a:cs typeface="Arial" charset="0"/>
                <a:hlinkClick r:id="rId3"/>
              </a:rPr>
              <a:t>info@igroup.com.cn</a:t>
            </a:r>
            <a:endParaRPr lang="en-US" altLang="zh-CN" sz="2000" dirty="0" smtClean="0">
              <a:solidFill>
                <a:srgbClr val="003366"/>
              </a:solidFill>
              <a:cs typeface="Arial" charset="0"/>
            </a:endParaRPr>
          </a:p>
          <a:p>
            <a:pPr algn="l"/>
            <a:r>
              <a:rPr lang="en-US" altLang="zh-CN" sz="2000" dirty="0" smtClean="0">
                <a:solidFill>
                  <a:srgbClr val="003366"/>
                </a:solidFill>
                <a:cs typeface="Arial" charset="0"/>
                <a:hlinkClick r:id="rId4"/>
              </a:rPr>
              <a:t>www.igroup.com.cn</a:t>
            </a:r>
            <a:endParaRPr lang="en-US" altLang="zh-CN" sz="20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76800" y="3219448"/>
            <a:ext cx="33329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上海：徐汇区斜土路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2899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甲号</a:t>
            </a:r>
          </a:p>
          <a:p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光启文化广场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B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楼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601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200030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） </a:t>
            </a:r>
          </a:p>
          <a:p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Tel: 021-64454595</a:t>
            </a:r>
          </a:p>
          <a:p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Fax: 021-64454595-8032</a:t>
            </a:r>
            <a:endParaRPr lang="en-US" altLang="zh-CN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4667248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西安：陕西省西安市碑林区长安路长安大街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号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CASA--A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座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--2207) 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Tel: </a:t>
            </a:r>
            <a:r>
              <a:rPr lang="en-US" altLang="zh-CN" sz="1600" dirty="0" smtClean="0">
                <a:solidFill>
                  <a:schemeClr val="bg1"/>
                </a:solidFill>
              </a:rPr>
              <a:t>029-</a:t>
            </a:r>
            <a:r>
              <a:rPr lang="en-US" sz="1600" dirty="0" smtClean="0">
                <a:solidFill>
                  <a:schemeClr val="bg1"/>
                </a:solidFill>
              </a:rPr>
              <a:t>89353458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Fax: </a:t>
            </a:r>
            <a:r>
              <a:rPr lang="en-US" altLang="zh-CN" sz="1600" dirty="0" smtClean="0">
                <a:solidFill>
                  <a:schemeClr val="bg1"/>
                </a:solidFill>
              </a:rPr>
              <a:t>029-</a:t>
            </a:r>
            <a:r>
              <a:rPr lang="en-US" sz="1600" dirty="0" smtClean="0">
                <a:solidFill>
                  <a:schemeClr val="bg1"/>
                </a:solidFill>
              </a:rPr>
              <a:t>89353458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76800" y="4591048"/>
            <a:ext cx="27574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广州：越秀区东风中路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318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嘉业大厦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2705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510030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</a:rPr>
              <a:t>Tel: 020-83274076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</a:rPr>
              <a:t>Fax: 020-83274078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295648"/>
            <a:ext cx="3197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北京：海淀区知春路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学院国际大厦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1213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100083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 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Tel: 010-82331971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Fax: 010-82331961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23528" y="1766547"/>
            <a:ext cx="7344816" cy="3911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 Publishing</a:t>
            </a:r>
            <a:r>
              <a:rPr lang="zh-CN" altLang="en-US" sz="2200" b="1" dirty="0" smtClean="0">
                <a:ea typeface="宋体" charset="-122"/>
              </a:rPr>
              <a:t>：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开发的基于网络的光学知识数据库，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                                    目前收录了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超过</a:t>
            </a:r>
            <a:r>
              <a:rPr lang="en-US" altLang="zh-CN" sz="2200" dirty="0" smtClean="0">
                <a:ea typeface="宋体" charset="-122"/>
              </a:rPr>
              <a:t>370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,000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篇文献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期刊：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收录了</a:t>
            </a:r>
            <a:r>
              <a:rPr lang="en-US" altLang="zh-CN" sz="2200" dirty="0" smtClean="0">
                <a:ea typeface="宋体" charset="-122"/>
              </a:rPr>
              <a:t>26</a:t>
            </a:r>
            <a:r>
              <a:rPr lang="zh-CN" altLang="en-US" sz="2200" dirty="0" smtClean="0">
                <a:ea typeface="宋体" charset="-122"/>
              </a:rPr>
              <a:t>种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独立或合作出版的高品质期刊，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2200" dirty="0" smtClean="0">
                <a:ea typeface="宋体" charset="-122"/>
              </a:rPr>
              <a:t>                    含</a:t>
            </a:r>
            <a:r>
              <a:rPr lang="en-US" altLang="zh-CN" sz="2200" dirty="0" smtClean="0">
                <a:ea typeface="宋体" charset="-122"/>
              </a:rPr>
              <a:t>5</a:t>
            </a:r>
            <a:r>
              <a:rPr lang="zh-CN" altLang="en-US" sz="2200" dirty="0" smtClean="0">
                <a:ea typeface="宋体" charset="-122"/>
              </a:rPr>
              <a:t>种过刊，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最早回溯至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1917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年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会议录：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700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卷国际会议录文献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lang="zh-CN" altLang="en-US" sz="2200" b="1" dirty="0" smtClean="0">
                <a:ea typeface="宋体" charset="-122"/>
              </a:rPr>
              <a:t>电子书：</a:t>
            </a:r>
            <a:r>
              <a:rPr lang="zh-CN" altLang="en-US" sz="2200" dirty="0" smtClean="0">
                <a:ea typeface="宋体" charset="-122"/>
              </a:rPr>
              <a:t>三种电子书</a:t>
            </a:r>
            <a:endParaRPr lang="en-US" altLang="zh-CN" sz="2200" dirty="0" smtClean="0">
              <a:ea typeface="宋体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光学影像图</a:t>
            </a:r>
            <a:r>
              <a:rPr lang="zh-CN" altLang="en-US" sz="2200" b="1" dirty="0" smtClean="0">
                <a:ea typeface="宋体" charset="-122"/>
              </a:rPr>
              <a:t>库：</a:t>
            </a:r>
            <a:r>
              <a:rPr lang="zh-CN" altLang="en-US" sz="2200" dirty="0" smtClean="0">
                <a:ea typeface="宋体" charset="-122"/>
              </a:rPr>
              <a:t>来自</a:t>
            </a:r>
            <a:r>
              <a:rPr lang="en-US" altLang="zh-CN" sz="2200" dirty="0" smtClean="0">
                <a:ea typeface="宋体" charset="-122"/>
              </a:rPr>
              <a:t>OSA</a:t>
            </a:r>
            <a:r>
              <a:rPr lang="zh-CN" altLang="en-US" sz="2200" dirty="0" smtClean="0">
                <a:ea typeface="宋体" charset="-122"/>
              </a:rPr>
              <a:t>期刊中超过</a:t>
            </a:r>
            <a:r>
              <a:rPr lang="en-US" altLang="zh-CN" sz="2200" dirty="0" smtClean="0">
                <a:ea typeface="宋体" charset="-122"/>
              </a:rPr>
              <a:t>1000,000</a:t>
            </a:r>
            <a:r>
              <a:rPr lang="zh-CN" altLang="en-US" sz="2200" dirty="0" smtClean="0">
                <a:ea typeface="宋体" charset="-122"/>
              </a:rPr>
              <a:t>幅专业图片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9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54282" name="Picture 10" descr="c:\users\igroup\appdata\roaming\360se6\User Data\temp\Industry-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87313"/>
            <a:ext cx="1224136" cy="48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85860"/>
            <a:ext cx="8424863" cy="5373216"/>
          </a:xfrm>
        </p:spPr>
        <p:txBody>
          <a:bodyPr>
            <a:noAutofit/>
          </a:bodyPr>
          <a:lstStyle/>
          <a:p>
            <a:pPr marL="533400" indent="-533400">
              <a:lnSpc>
                <a:spcPct val="120000"/>
              </a:lnSpc>
              <a:buNone/>
            </a:pPr>
            <a:r>
              <a:rPr lang="en-US" altLang="zh-CN" sz="2000" dirty="0" smtClean="0">
                <a:ea typeface="宋体" charset="-122"/>
              </a:rPr>
              <a:t>13</a:t>
            </a:r>
            <a:r>
              <a:rPr lang="zh-CN" altLang="en-US" sz="2000" dirty="0" smtClean="0">
                <a:ea typeface="宋体" charset="-122"/>
              </a:rPr>
              <a:t>种</a:t>
            </a:r>
            <a:r>
              <a:rPr lang="zh-CN" altLang="en-US" sz="2000" dirty="0" smtClean="0">
                <a:ea typeface="宋体" charset="-122"/>
              </a:rPr>
              <a:t>高品质期刊（不包括</a:t>
            </a:r>
            <a:r>
              <a:rPr lang="en-US" altLang="zh-CN" sz="2000" dirty="0" smtClean="0">
                <a:ea typeface="宋体" charset="-122"/>
              </a:rPr>
              <a:t>5</a:t>
            </a:r>
            <a:r>
              <a:rPr lang="zh-CN" altLang="en-US" sz="2000" dirty="0" smtClean="0">
                <a:ea typeface="宋体" charset="-122"/>
              </a:rPr>
              <a:t>种过刊）</a:t>
            </a:r>
            <a:endParaRPr lang="en-US" altLang="zh-CN" sz="20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Advances in Optics and </a:t>
            </a:r>
            <a:r>
              <a:rPr lang="en-US" altLang="zh-CN" sz="1600" dirty="0" smtClean="0">
                <a:ea typeface="宋体" charset="-122"/>
              </a:rPr>
              <a:t>Photonics《</a:t>
            </a:r>
            <a:r>
              <a:rPr lang="zh-CN" altLang="en-US" sz="1600" dirty="0">
                <a:ea typeface="宋体" charset="-122"/>
              </a:rPr>
              <a:t>光学和光子学研究进展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Applied Optics	《</a:t>
            </a:r>
            <a:r>
              <a:rPr lang="zh-CN" altLang="en-US" sz="1600" dirty="0">
                <a:ea typeface="宋体" charset="-122"/>
              </a:rPr>
              <a:t>应用光学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Journal of the Optical Society of America A: Optics, Image Science &amp; Vision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>
                <a:ea typeface="宋体" charset="-122"/>
              </a:rPr>
              <a:t>美国光学学会期刊</a:t>
            </a:r>
            <a:r>
              <a:rPr lang="en-US" altLang="zh-CN" sz="1600" dirty="0">
                <a:ea typeface="宋体" charset="-122"/>
              </a:rPr>
              <a:t>A</a:t>
            </a:r>
            <a:r>
              <a:rPr lang="zh-CN" altLang="en-US" sz="1600" dirty="0">
                <a:ea typeface="宋体" charset="-122"/>
              </a:rPr>
              <a:t>辑：经典光学、图像科学与视觉领域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Journal of the Optical Society of America B: Optical </a:t>
            </a:r>
            <a:r>
              <a:rPr lang="en-US" altLang="zh-CN" sz="1600" dirty="0" smtClean="0">
                <a:ea typeface="宋体" charset="-122"/>
              </a:rPr>
              <a:t>Physics《</a:t>
            </a:r>
            <a:r>
              <a:rPr lang="zh-CN" altLang="en-US" sz="1600" dirty="0">
                <a:ea typeface="宋体" charset="-122"/>
              </a:rPr>
              <a:t>美国光学学会期刊</a:t>
            </a:r>
            <a:r>
              <a:rPr lang="en-US" altLang="zh-CN" sz="1600" dirty="0">
                <a:ea typeface="宋体" charset="-122"/>
              </a:rPr>
              <a:t>B</a:t>
            </a:r>
            <a:r>
              <a:rPr lang="zh-CN" altLang="en-US" sz="1600" dirty="0">
                <a:ea typeface="宋体" charset="-122"/>
              </a:rPr>
              <a:t>辑：光物理学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Optics Letters	《</a:t>
            </a:r>
            <a:r>
              <a:rPr lang="zh-CN" altLang="en-US" sz="1600" dirty="0">
                <a:ea typeface="宋体" charset="-122"/>
              </a:rPr>
              <a:t>光学快报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Optics &amp; Photonics News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>
                <a:ea typeface="宋体" charset="-122"/>
              </a:rPr>
              <a:t>光学</a:t>
            </a:r>
            <a:r>
              <a:rPr lang="en-US" altLang="zh-CN" sz="1600" dirty="0">
                <a:ea typeface="宋体" charset="-122"/>
              </a:rPr>
              <a:t>&amp;</a:t>
            </a:r>
            <a:r>
              <a:rPr lang="zh-CN" altLang="en-US" sz="1600" dirty="0">
                <a:ea typeface="宋体" charset="-122"/>
              </a:rPr>
              <a:t>光子学新闻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Spotlight on </a:t>
            </a:r>
            <a:r>
              <a:rPr lang="en-US" altLang="zh-CN" sz="1600" dirty="0" smtClean="0">
                <a:ea typeface="宋体" charset="-122"/>
              </a:rPr>
              <a:t>Optics《</a:t>
            </a:r>
            <a:r>
              <a:rPr lang="zh-CN" altLang="en-US" sz="1600" dirty="0">
                <a:ea typeface="宋体" charset="-122"/>
              </a:rPr>
              <a:t>光学集萃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Virtual Journal for Biomedical Optics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>
                <a:ea typeface="宋体" charset="-122"/>
              </a:rPr>
              <a:t>生物医学光学虚拟期刊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Optics Express《</a:t>
            </a:r>
            <a:r>
              <a:rPr lang="zh-CN" altLang="en-US" sz="1600" dirty="0" smtClean="0">
                <a:ea typeface="宋体" charset="-122"/>
              </a:rPr>
              <a:t>光学快讯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Biomedical Optics Express《</a:t>
            </a:r>
            <a:r>
              <a:rPr lang="zh-CN" altLang="en-US" sz="1600" dirty="0" smtClean="0">
                <a:ea typeface="宋体" charset="-122"/>
              </a:rPr>
              <a:t>生物医学光学快报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Optical Materials Express《</a:t>
            </a:r>
            <a:r>
              <a:rPr lang="zh-CN" altLang="en-US" sz="1600" dirty="0" smtClean="0">
                <a:ea typeface="宋体" charset="-122"/>
              </a:rPr>
              <a:t>光学材料快报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err="1" smtClean="0">
                <a:ea typeface="宋体" charset="-122"/>
              </a:rPr>
              <a:t>Optica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 smtClean="0">
                <a:ea typeface="宋体" charset="-122"/>
              </a:rPr>
              <a:t>光学设计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OSA Continuum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 smtClean="0">
                <a:ea typeface="宋体" charset="-122"/>
              </a:rPr>
              <a:t>美国光学学会连续性研究</a:t>
            </a:r>
            <a:r>
              <a:rPr lang="en-US" altLang="zh-CN" sz="1600" dirty="0" smtClean="0">
                <a:ea typeface="宋体" charset="-122"/>
              </a:rPr>
              <a:t>》</a:t>
            </a:r>
            <a:endParaRPr lang="zh-CN" altLang="en-US" sz="17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17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1700" dirty="0" smtClean="0">
              <a:ea typeface="宋体" charset="-122"/>
            </a:endParaRP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CN" sz="1700" i="1" dirty="0" smtClean="0">
              <a:ea typeface="宋体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2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17996"/>
            <a:ext cx="2520000" cy="469479"/>
          </a:xfrm>
          <a:prstGeom prst="rect">
            <a:avLst/>
          </a:prstGeom>
          <a:noFill/>
        </p:spPr>
      </p:pic>
      <p:pic>
        <p:nvPicPr>
          <p:cNvPr id="31746" name="Picture 2" descr="c:\users\igroup\appdata\roaming\360se6\User Data\temp\osa-a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1767" y="3626605"/>
            <a:ext cx="1092203" cy="1440000"/>
          </a:xfrm>
          <a:prstGeom prst="rect">
            <a:avLst/>
          </a:prstGeom>
          <a:noFill/>
        </p:spPr>
      </p:pic>
      <p:pic>
        <p:nvPicPr>
          <p:cNvPr id="31748" name="Picture 4" descr="c:\users\igroup\appdata\roaming\360se6\User Data\temp\osa-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759" y="3922669"/>
            <a:ext cx="1074000" cy="1440000"/>
          </a:xfrm>
          <a:prstGeom prst="rect">
            <a:avLst/>
          </a:prstGeom>
          <a:noFill/>
        </p:spPr>
      </p:pic>
      <p:pic>
        <p:nvPicPr>
          <p:cNvPr id="31750" name="Picture 6" descr="c:\users\igroup\appdata\roaming\360se6\User Data\temp\osa-opt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9675" y="4636719"/>
            <a:ext cx="1111969" cy="14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81027"/>
            <a:ext cx="8229600" cy="4732349"/>
          </a:xfrm>
        </p:spPr>
        <p:txBody>
          <a:bodyPr vert="horz" lIns="91440" tIns="45720" rIns="91440" bIns="45720" rtlCol="0">
            <a:normAutofit/>
          </a:bodyPr>
          <a:lstStyle/>
          <a:p>
            <a:pPr marL="533400" indent="-533400">
              <a:buNone/>
            </a:pPr>
            <a:r>
              <a:rPr lang="en-US" altLang="zh-CN" sz="2600" dirty="0" smtClean="0">
                <a:ea typeface="宋体" charset="-122"/>
              </a:rPr>
              <a:t>8</a:t>
            </a:r>
            <a:r>
              <a:rPr lang="zh-CN" altLang="en-US" sz="2600" dirty="0" smtClean="0">
                <a:ea typeface="宋体" charset="-122"/>
              </a:rPr>
              <a:t>种合作出版期刊</a:t>
            </a:r>
            <a:endParaRPr lang="en-US" altLang="zh-CN" sz="2600" dirty="0" smtClean="0">
              <a:ea typeface="宋体" charset="-122"/>
            </a:endParaRPr>
          </a:p>
          <a:p>
            <a:pPr marL="533400" indent="-533400">
              <a:lnSpc>
                <a:spcPts val="1500"/>
              </a:lnSpc>
              <a:buNone/>
            </a:pPr>
            <a:endParaRPr lang="en-US" altLang="zh-CN" sz="20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Optical Communications and Networking《</a:t>
            </a:r>
            <a:r>
              <a:rPr lang="zh-CN" altLang="en-US" sz="1800" dirty="0" smtClean="0">
                <a:ea typeface="宋体" charset="-122"/>
              </a:rPr>
              <a:t>光通信和光网络期刊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Current Optics and Photonics《</a:t>
            </a:r>
            <a:r>
              <a:rPr lang="zh-CN" altLang="en-US" sz="1800" dirty="0" smtClean="0">
                <a:ea typeface="宋体" charset="-122"/>
              </a:rPr>
              <a:t>现代光学与光子学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1800" dirty="0" smtClean="0"/>
              <a:t>Journal of Near Infrared Spectroscopy 《</a:t>
            </a:r>
            <a:r>
              <a:rPr lang="zh-CN" altLang="en-US" sz="1800" dirty="0" smtClean="0"/>
              <a:t>近红外光谱学报</a:t>
            </a:r>
            <a:r>
              <a:rPr lang="en-US" altLang="zh-CN" sz="1800" dirty="0" smtClean="0"/>
              <a:t>》</a:t>
            </a:r>
            <a:r>
              <a:rPr lang="zh-CN" altLang="en-US" sz="1800" dirty="0" smtClean="0"/>
              <a:t> </a:t>
            </a:r>
            <a:endParaRPr lang="en-US" altLang="zh-CN" sz="1800" dirty="0" smtClean="0"/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Lightwave Technology《</a:t>
            </a:r>
            <a:r>
              <a:rPr lang="zh-CN" altLang="en-US" sz="1800" dirty="0" smtClean="0">
                <a:ea typeface="宋体" charset="-122"/>
              </a:rPr>
              <a:t>光波技术期刊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Optical Technology 《</a:t>
            </a:r>
            <a:r>
              <a:rPr lang="zh-CN" altLang="en-US" sz="1800" dirty="0" smtClean="0">
                <a:ea typeface="宋体" charset="-122"/>
              </a:rPr>
              <a:t>光学技术期刊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Applied Spectroscopy《</a:t>
            </a:r>
            <a:r>
              <a:rPr lang="zh-CN" altLang="en-US" sz="1800" dirty="0" smtClean="0">
                <a:ea typeface="宋体" charset="-122"/>
              </a:rPr>
              <a:t>应用光谱学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Chinese Optics Letters《</a:t>
            </a:r>
            <a:r>
              <a:rPr lang="zh-CN" altLang="en-US" sz="1800" dirty="0" smtClean="0">
                <a:ea typeface="宋体" charset="-122"/>
              </a:rPr>
              <a:t>中国光学快报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Photonics Research《</a:t>
            </a:r>
            <a:r>
              <a:rPr lang="zh-CN" altLang="en-US" sz="1800" dirty="0" smtClean="0">
                <a:ea typeface="宋体" charset="-122"/>
              </a:rPr>
              <a:t>光子学研究</a:t>
            </a:r>
            <a:r>
              <a:rPr lang="en-US" altLang="zh-CN" sz="1800" dirty="0" smtClean="0">
                <a:ea typeface="宋体" charset="-122"/>
              </a:rPr>
              <a:t>》 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 marL="533400" indent="-533400">
              <a:buNone/>
            </a:pPr>
            <a:endParaRPr lang="en-US" altLang="zh-CN" sz="18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None/>
            </a:pPr>
            <a:endParaRPr lang="zh-CN" altLang="en-US" sz="1800" dirty="0" smtClean="0">
              <a:ea typeface="宋体" charset="-122"/>
            </a:endParaRPr>
          </a:p>
        </p:txBody>
      </p:sp>
      <p:pic>
        <p:nvPicPr>
          <p:cNvPr id="29700" name="Picture 4" descr="c:\users\igroup\appdata\roaming\360se6\User Data\temp\osa-joc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29" y="3789040"/>
            <a:ext cx="1074000" cy="1440000"/>
          </a:xfrm>
          <a:prstGeom prst="rect">
            <a:avLst/>
          </a:prstGeom>
          <a:noFill/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1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29698" name="Picture 2" descr="c:\users\igroup\appdata\roaming\360se6\User Data\temp\osa-c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4825" y="3933056"/>
            <a:ext cx="1056393" cy="1440000"/>
          </a:xfrm>
          <a:prstGeom prst="rect">
            <a:avLst/>
          </a:prstGeom>
          <a:noFill/>
        </p:spPr>
      </p:pic>
      <p:pic>
        <p:nvPicPr>
          <p:cNvPr id="29702" name="Picture 6" descr="c:\users\igroup\appdata\roaming\360se6\User Data\temp\osa-pr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8921" y="4077232"/>
            <a:ext cx="1069543" cy="14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807930"/>
            <a:ext cx="8001000" cy="3997334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en-US" sz="2600" dirty="0" smtClean="0">
                <a:ea typeface="宋体" charset="-122"/>
              </a:rPr>
              <a:t>国际会议文献系列出版物</a:t>
            </a:r>
            <a:endParaRPr lang="en-US" altLang="zh-CN" sz="26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charset="-122"/>
              </a:rPr>
              <a:t>OSA Topical Meetings 《</a:t>
            </a:r>
            <a:r>
              <a:rPr lang="zh-CN" altLang="en-US" sz="2200" dirty="0" smtClean="0">
                <a:ea typeface="宋体" charset="-122"/>
              </a:rPr>
              <a:t>主题会议录</a:t>
            </a:r>
            <a:r>
              <a:rPr lang="en-US" altLang="zh-CN" sz="2200" dirty="0" smtClean="0">
                <a:ea typeface="宋体" charset="-122"/>
              </a:rPr>
              <a:t>》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charset="-122"/>
              </a:rPr>
              <a:t>OSA Major Meetings Series 《</a:t>
            </a:r>
            <a:r>
              <a:rPr lang="zh-CN" altLang="en-US" sz="2200" dirty="0" smtClean="0">
                <a:ea typeface="宋体" charset="-122"/>
              </a:rPr>
              <a:t>行业会议录系列</a:t>
            </a:r>
            <a:r>
              <a:rPr lang="en-US" altLang="zh-CN" sz="2200" dirty="0" smtClean="0">
                <a:ea typeface="宋体" charset="-122"/>
              </a:rPr>
              <a:t>》</a:t>
            </a:r>
          </a:p>
          <a:p>
            <a:pPr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反映了光学领域的最新进展和动态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收录了自</a:t>
            </a:r>
            <a:r>
              <a:rPr lang="en-US" altLang="zh-CN" sz="2200" dirty="0" smtClean="0">
                <a:ea typeface="宋体" charset="-122"/>
              </a:rPr>
              <a:t>1979</a:t>
            </a:r>
            <a:r>
              <a:rPr lang="zh-CN" altLang="en-US" sz="2200" dirty="0" smtClean="0">
                <a:ea typeface="宋体" charset="-122"/>
              </a:rPr>
              <a:t>年以来</a:t>
            </a:r>
            <a:r>
              <a:rPr lang="en-US" altLang="zh-CN" sz="2200" dirty="0" smtClean="0">
                <a:ea typeface="宋体" charset="-122"/>
              </a:rPr>
              <a:t>700</a:t>
            </a:r>
            <a:r>
              <a:rPr lang="zh-CN" altLang="en-US" sz="2200" dirty="0" smtClean="0">
                <a:ea typeface="宋体" charset="-122"/>
              </a:rPr>
              <a:t>卷会议录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汇集了光学和光子学领域的科学家、工程师、教育家、技术人员及商业领袖</a:t>
            </a:r>
            <a:endParaRPr lang="en-US" altLang="zh-CN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000" dirty="0" smtClean="0">
              <a:ea typeface="宋体" charset="-122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white">
          <a:xfrm>
            <a:off x="1219200" y="381000"/>
            <a:ext cx="312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b="1">
                <a:solidFill>
                  <a:schemeClr val="bg1"/>
                </a:solidFill>
                <a:ea typeface="宋体" charset="-122"/>
              </a:rPr>
              <a:t>OSA</a:t>
            </a: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会议录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0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27650" name="Picture 2" descr="c:\users\igroup\appdata\roaming\360se6\User Data\temp\conference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1704975" cy="2247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53250" name="Picture 2" descr="c:\users\igroup\appdata\roaming\360se6\User Data\temp\laser-sieg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1800200" cy="264465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8352928" cy="42853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600" dirty="0" smtClean="0">
                <a:ea typeface="宋体" charset="-122"/>
              </a:rPr>
              <a:t>电子书</a:t>
            </a:r>
            <a:r>
              <a:rPr lang="en-US" altLang="zh-CN" sz="2600" dirty="0" smtClean="0">
                <a:ea typeface="宋体" charset="-122"/>
              </a:rPr>
              <a:t>《Laser》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zh-CN" sz="2000" dirty="0" smtClean="0">
                <a:ea typeface="宋体" charset="-122"/>
              </a:rPr>
              <a:t>关于激光基本原理和理论的教科书、参考书。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该书汇集和阐述了所有基本和重要的物理原理，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以及激光设备的性能，包括激光材料的原子物理学、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物理光学和激光设备的实际性能。</a:t>
            </a:r>
            <a:endParaRPr lang="en-US" altLang="zh-CN" sz="20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zh-CN" sz="2000" dirty="0" smtClean="0"/>
              <a:t>该书独特之处在于其给予激光物理一个完整、详细并且精确的对待方式，基于经典模式，不需要读者具备量子力学的背景。本质上，这是激光研究科学家和激光工程师应该所具备的。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6264696" cy="4288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600" dirty="0" smtClean="0">
                <a:ea typeface="宋体" charset="-122"/>
              </a:rPr>
              <a:t>电</a:t>
            </a:r>
            <a:r>
              <a:rPr lang="zh-CN" altLang="en-US" sz="2600" dirty="0" smtClean="0">
                <a:ea typeface="宋体" charset="-122"/>
              </a:rPr>
              <a:t>子书</a:t>
            </a:r>
            <a:r>
              <a:rPr lang="en-US" altLang="zh-CN" sz="2600" dirty="0">
                <a:ea typeface="宋体" charset="-122"/>
              </a:rPr>
              <a:t>《OSA Century of </a:t>
            </a:r>
            <a:r>
              <a:rPr lang="en-US" altLang="zh-CN" sz="2600" dirty="0" smtClean="0">
                <a:ea typeface="宋体" charset="-122"/>
              </a:rPr>
              <a:t>Optics》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>
                <a:ea typeface="宋体" charset="-122"/>
              </a:rPr>
              <a:t>本书</a:t>
            </a:r>
            <a:r>
              <a:rPr lang="zh-CN" altLang="en-US" sz="2000" dirty="0" smtClean="0">
                <a:ea typeface="宋体" charset="-122"/>
              </a:rPr>
              <a:t>从光学</a:t>
            </a:r>
            <a:r>
              <a:rPr lang="zh-CN" altLang="en-US" sz="2000" dirty="0">
                <a:ea typeface="宋体" charset="-122"/>
              </a:rPr>
              <a:t>学会的</a:t>
            </a:r>
            <a:r>
              <a:rPr lang="zh-CN" altLang="en-US" sz="2000" dirty="0" smtClean="0">
                <a:ea typeface="宋体" charset="-122"/>
              </a:rPr>
              <a:t>建立开始，记录</a:t>
            </a:r>
            <a:r>
              <a:rPr lang="zh-CN" altLang="en-US" sz="2000" dirty="0">
                <a:ea typeface="宋体" charset="-122"/>
              </a:rPr>
              <a:t>了对光学、光学科学、光学工程和光子学的发展有重大影响的人员、事件和技术</a:t>
            </a:r>
            <a:r>
              <a:rPr lang="zh-CN" altLang="zh-CN" sz="2000" dirty="0" smtClean="0">
                <a:ea typeface="宋体" charset="-122"/>
              </a:rPr>
              <a:t>。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ea typeface="宋体" charset="-122"/>
              </a:rPr>
              <a:t>大量章节由具有开创性发现的科研</a:t>
            </a:r>
            <a:r>
              <a:rPr lang="zh-CN" altLang="en-US" sz="2000" dirty="0">
                <a:ea typeface="宋体" charset="-122"/>
              </a:rPr>
              <a:t>人员和</a:t>
            </a:r>
            <a:r>
              <a:rPr lang="zh-CN" altLang="en-US" sz="2000" dirty="0" smtClean="0">
                <a:ea typeface="宋体" charset="-122"/>
              </a:rPr>
              <a:t>工程师撰写，结尾更是由</a:t>
            </a:r>
            <a:r>
              <a:rPr lang="en-US" altLang="zh-CN" sz="2000" dirty="0" smtClean="0">
                <a:ea typeface="宋体" charset="-122"/>
              </a:rPr>
              <a:t>8</a:t>
            </a:r>
            <a:r>
              <a:rPr lang="zh-CN" altLang="en-US" sz="2000" dirty="0" smtClean="0">
                <a:ea typeface="宋体" charset="-122"/>
              </a:rPr>
              <a:t>位杰出</a:t>
            </a:r>
            <a:r>
              <a:rPr lang="zh-CN" altLang="en-US" sz="2000" dirty="0">
                <a:ea typeface="宋体" charset="-122"/>
              </a:rPr>
              <a:t>的科学家，包括诺贝尔奖得主</a:t>
            </a:r>
            <a:r>
              <a:rPr lang="en-US" altLang="zh-CN" sz="2000" dirty="0">
                <a:ea typeface="宋体" charset="-122"/>
              </a:rPr>
              <a:t>Steven Chu</a:t>
            </a:r>
            <a:r>
              <a:rPr lang="zh-CN" altLang="en-US" sz="2000" dirty="0" smtClean="0">
                <a:ea typeface="宋体" charset="-122"/>
              </a:rPr>
              <a:t>博士，来推测</a:t>
            </a:r>
            <a:r>
              <a:rPr lang="zh-CN" altLang="en-US" sz="2000" dirty="0">
                <a:ea typeface="宋体" charset="-122"/>
              </a:rPr>
              <a:t>未来</a:t>
            </a:r>
            <a:r>
              <a:rPr lang="en-US" altLang="zh-CN" sz="2000" dirty="0">
                <a:ea typeface="宋体" charset="-122"/>
              </a:rPr>
              <a:t>100</a:t>
            </a:r>
            <a:r>
              <a:rPr lang="zh-CN" altLang="en-US" sz="2000" dirty="0" smtClean="0">
                <a:ea typeface="宋体" charset="-122"/>
              </a:rPr>
              <a:t>年中光学领域的发展。</a:t>
            </a: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92896"/>
            <a:ext cx="1741736" cy="2489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7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1929</Words>
  <Application>Microsoft Office PowerPoint</Application>
  <PresentationFormat>全屏显示(4:3)</PresentationFormat>
  <Paragraphs>340</Paragraphs>
  <Slides>32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目录</vt:lpstr>
      <vt:lpstr>美国光学学会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期刊品质-影响因子、引用量及在光学领域95本期刊中的排名</vt:lpstr>
      <vt:lpstr>数据库在线使用平台</vt:lpstr>
      <vt:lpstr>图标和分类体系说明</vt:lpstr>
      <vt:lpstr> 所有来自国内IP地址的、对OSA 数据库的访问，都将会被自动转向 OSA Publishing China主页</vt:lpstr>
      <vt:lpstr>出版物浏览入口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admin</cp:lastModifiedBy>
  <cp:revision>322</cp:revision>
  <dcterms:created xsi:type="dcterms:W3CDTF">2013-09-26T05:56:51Z</dcterms:created>
  <dcterms:modified xsi:type="dcterms:W3CDTF">2019-06-26T08:50:12Z</dcterms:modified>
</cp:coreProperties>
</file>